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3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6" r:id="rId5"/>
  </p:sldMasterIdLst>
  <p:notesMasterIdLst>
    <p:notesMasterId r:id="rId44"/>
  </p:notesMasterIdLst>
  <p:handoutMasterIdLst>
    <p:handoutMasterId r:id="rId45"/>
  </p:handoutMasterIdLst>
  <p:sldIdLst>
    <p:sldId id="259" r:id="rId6"/>
    <p:sldId id="260" r:id="rId7"/>
    <p:sldId id="297" r:id="rId8"/>
    <p:sldId id="295" r:id="rId9"/>
    <p:sldId id="263" r:id="rId10"/>
    <p:sldId id="302" r:id="rId11"/>
    <p:sldId id="306" r:id="rId12"/>
    <p:sldId id="296" r:id="rId13"/>
    <p:sldId id="265" r:id="rId14"/>
    <p:sldId id="266" r:id="rId15"/>
    <p:sldId id="304" r:id="rId16"/>
    <p:sldId id="307" r:id="rId17"/>
    <p:sldId id="303" r:id="rId18"/>
    <p:sldId id="305" r:id="rId19"/>
    <p:sldId id="267" r:id="rId20"/>
    <p:sldId id="269" r:id="rId21"/>
    <p:sldId id="270" r:id="rId22"/>
    <p:sldId id="274" r:id="rId23"/>
    <p:sldId id="273" r:id="rId24"/>
    <p:sldId id="282" r:id="rId25"/>
    <p:sldId id="286" r:id="rId26"/>
    <p:sldId id="284" r:id="rId27"/>
    <p:sldId id="283" r:id="rId28"/>
    <p:sldId id="285" r:id="rId29"/>
    <p:sldId id="290" r:id="rId30"/>
    <p:sldId id="309" r:id="rId31"/>
    <p:sldId id="289" r:id="rId32"/>
    <p:sldId id="308" r:id="rId33"/>
    <p:sldId id="292" r:id="rId34"/>
    <p:sldId id="291" r:id="rId35"/>
    <p:sldId id="310" r:id="rId36"/>
    <p:sldId id="275" r:id="rId37"/>
    <p:sldId id="276" r:id="rId38"/>
    <p:sldId id="277" r:id="rId39"/>
    <p:sldId id="278" r:id="rId40"/>
    <p:sldId id="280" r:id="rId41"/>
    <p:sldId id="279" r:id="rId42"/>
    <p:sldId id="293" r:id="rId4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E0E"/>
    <a:srgbClr val="61EFFE"/>
    <a:srgbClr val="3197FD"/>
    <a:srgbClr val="3193FD"/>
    <a:srgbClr val="A8E6FE"/>
    <a:srgbClr val="0C76BC"/>
    <a:srgbClr val="56CCFE"/>
    <a:srgbClr val="31A3FD"/>
    <a:srgbClr val="076DBC"/>
    <a:srgbClr val="52D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50470081088049E-2"/>
          <c:y val="7.0300093870256916E-2"/>
          <c:w val="0.92287503882620814"/>
          <c:h val="0.77976588618140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>
              <a:gsLst>
                <a:gs pos="0">
                  <a:schemeClr val="tx1"/>
                </a:gs>
                <a:gs pos="80000">
                  <a:srgbClr val="FFC000"/>
                </a:gs>
              </a:gsLst>
              <a:lin ang="6120000" scaled="1"/>
            </a:gradFill>
            <a:ln>
              <a:noFill/>
            </a:ln>
            <a:effectLst>
              <a:outerShdw blurRad="127000" dist="38100" dir="2700000" sx="106000" sy="106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127000" dist="38100" dir="2700000" sx="106000" sy="106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4.5706547607076639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ln w="15875"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0" dist="38100" dir="2700000" sx="103000" sy="103000" algn="tl" rotWithShape="0">
                            <a:prstClr val="black">
                              <a:alpha val="53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effectLst>
                          <a:outerShdw blurRad="381000" dist="38100" dir="2700000" sx="103000" sy="103000" algn="tl" rotWithShape="0">
                            <a:prstClr val="black">
                              <a:alpha val="53000"/>
                            </a:prstClr>
                          </a:outerShdw>
                        </a:effectLst>
                      </a:rPr>
                      <a:t>52,2</a:t>
                    </a:r>
                    <a:endParaRPr lang="ru-RU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5875">
                        <a:noFill/>
                      </a:ln>
                      <a:solidFill>
                        <a:schemeClr val="tx1"/>
                      </a:solidFill>
                      <a:effectLst>
                        <a:outerShdw blurRad="381000" dist="38100" dir="2700000" sx="103000" sy="103000" algn="tl" rotWithShape="0">
                          <a:prstClr val="black">
                            <a:alpha val="53000"/>
                          </a:prst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472484229296968E-4"/>
                  <c:y val="-1.0747767101733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ln w="15875"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177800" dist="38100" dir="2700000" sx="104000" sy="104000" algn="tl" rotWithShape="0">
                            <a:prstClr val="black">
                              <a:alpha val="68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effectLst>
                          <a:outerShdw blurRad="177800" dist="38100" dir="2700000" sx="104000" sy="104000" algn="tl" rotWithShape="0">
                            <a:prstClr val="black">
                              <a:alpha val="68000"/>
                            </a:prstClr>
                          </a:outerShdw>
                        </a:effectLst>
                      </a:rPr>
                      <a:t>51,6</a:t>
                    </a:r>
                    <a:endParaRPr lang="ru-RU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 w="15875">
                        <a:noFill/>
                      </a:ln>
                      <a:solidFill>
                        <a:schemeClr val="tx1"/>
                      </a:solidFill>
                      <a:effectLst>
                        <a:outerShdw blurRad="177800" dist="38100" dir="2700000" sx="104000" sy="104000" algn="tl" rotWithShape="0">
                          <a:prstClr val="black">
                            <a:alpha val="68000"/>
                          </a:prst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3.0615717118933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5875">
                      <a:noFill/>
                    </a:ln>
                    <a:solidFill>
                      <a:schemeClr val="tx1"/>
                    </a:solidFill>
                    <a:effectLst>
                      <a:outerShdw blurRad="152400" dist="38100" dir="2700000" sx="102000" sy="102000" algn="tl" rotWithShape="0">
                        <a:prstClr val="black"/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52.8</c:v>
                </c:pt>
                <c:pt idx="1">
                  <c:v>52.2</c:v>
                </c:pt>
                <c:pt idx="2">
                  <c:v>51.6</c:v>
                </c:pt>
                <c:pt idx="3">
                  <c:v>51.1</c:v>
                </c:pt>
                <c:pt idx="4">
                  <c:v>50.5</c:v>
                </c:pt>
                <c:pt idx="5">
                  <c:v>50.1</c:v>
                </c:pt>
                <c:pt idx="6">
                  <c:v>44.7</c:v>
                </c:pt>
                <c:pt idx="7">
                  <c:v>43.9</c:v>
                </c:pt>
                <c:pt idx="8">
                  <c:v>43.24</c:v>
                </c:pt>
                <c:pt idx="9">
                  <c:v>42.62</c:v>
                </c:pt>
                <c:pt idx="10">
                  <c:v>42.08</c:v>
                </c:pt>
                <c:pt idx="11">
                  <c:v>41.1</c:v>
                </c:pt>
                <c:pt idx="12">
                  <c:v>40.700000000000003</c:v>
                </c:pt>
                <c:pt idx="13">
                  <c:v>40.015999999999998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76243728"/>
        <c:axId val="176243336"/>
      </c:barChart>
      <c:catAx>
        <c:axId val="17624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3336"/>
        <c:crosses val="autoZero"/>
        <c:auto val="1"/>
        <c:lblAlgn val="ctr"/>
        <c:lblOffset val="100"/>
        <c:noMultiLvlLbl val="0"/>
      </c:catAx>
      <c:valAx>
        <c:axId val="176243336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Предоставленных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101600" prst="artDeco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За 2015 год</c:v>
                </c:pt>
                <c:pt idx="1">
                  <c:v>За 2016 год</c:v>
                </c:pt>
                <c:pt idx="2">
                  <c:v>За 2017 год</c:v>
                </c:pt>
                <c:pt idx="3">
                  <c:v>За 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184</c:v>
                </c:pt>
                <c:pt idx="1">
                  <c:v>73</c:v>
                </c:pt>
                <c:pt idx="2">
                  <c:v>51</c:v>
                </c:pt>
                <c:pt idx="3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в домах-новостройках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prst="artDeco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За 2015 год</c:v>
                </c:pt>
                <c:pt idx="1">
                  <c:v>За 2016 год</c:v>
                </c:pt>
                <c:pt idx="2">
                  <c:v>За 2017 год</c:v>
                </c:pt>
                <c:pt idx="3">
                  <c:v>За 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141</c:v>
                </c:pt>
                <c:pt idx="1">
                  <c:v>61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58624"/>
        <c:axId val="176244120"/>
      </c:barChart>
      <c:catAx>
        <c:axId val="17625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4120"/>
        <c:crosses val="autoZero"/>
        <c:auto val="1"/>
        <c:lblAlgn val="ctr"/>
        <c:lblOffset val="100"/>
        <c:noMultiLvlLbl val="0"/>
      </c:catAx>
      <c:valAx>
        <c:axId val="176244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5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66075404566589"/>
          <c:y val="0.2606154857238463"/>
          <c:w val="0.84309817393933473"/>
          <c:h val="0.731669011676060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отреслей экономики (по обороту), %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6.4937080514577009E-8"/>
                  <c:y val="3.8698182641292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Трудоспособное </a:t>
                    </a:r>
                    <a:r>
                      <a:rPr lang="ru-RU" dirty="0" smtClean="0"/>
                      <a:t>население: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20249</a:t>
                    </a:r>
                    <a:r>
                      <a:rPr lang="ru-RU" baseline="0" dirty="0" smtClean="0"/>
                      <a:t> или </a:t>
                    </a:r>
                    <a:r>
                      <a:rPr lang="ru-RU" dirty="0" smtClean="0"/>
                      <a:t>48,0</a:t>
                    </a:r>
                    <a:r>
                      <a:rPr lang="ru-RU" dirty="0"/>
                      <a:t>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90596694749168"/>
                      <c:h val="0.227618017046405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096245584765553"/>
                  <c:y val="-0.128155827334346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Моложе </a:t>
                    </a:r>
                    <a:r>
                      <a:rPr lang="ru-RU" dirty="0"/>
                      <a:t>трудоспособного </a:t>
                    </a:r>
                    <a:r>
                      <a:rPr lang="ru-RU" dirty="0" smtClean="0"/>
                      <a:t>возраста: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8176</a:t>
                    </a:r>
                    <a:r>
                      <a:rPr lang="ru-RU" baseline="0" dirty="0" smtClean="0"/>
                      <a:t> или</a:t>
                    </a:r>
                    <a:r>
                      <a:rPr lang="ru-RU" dirty="0" smtClean="0"/>
                      <a:t> 20,4%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9299584753344943"/>
                  <c:y val="-1.09619414425692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Лица </a:t>
                    </a:r>
                    <a:r>
                      <a:rPr lang="ru-RU" dirty="0"/>
                      <a:t>старше пенсионного </a:t>
                    </a:r>
                    <a:r>
                      <a:rPr lang="ru-RU" dirty="0" smtClean="0"/>
                      <a:t>возраста: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12292</a:t>
                    </a:r>
                    <a:r>
                      <a:rPr lang="ru-RU" baseline="0" dirty="0" smtClean="0"/>
                      <a:t> или 30,7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0700415855784537"/>
                      <c:h val="0.1404403182235453"/>
                    </c:manualLayout>
                  </c15:layout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Трудоспособное население</c:v>
                </c:pt>
                <c:pt idx="1">
                  <c:v>Моложе трудоспособного возраста</c:v>
                </c:pt>
                <c:pt idx="2">
                  <c:v>Лица старше пенсионного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19525</c:v>
                </c:pt>
                <c:pt idx="1">
                  <c:v>9084</c:v>
                </c:pt>
                <c:pt idx="2">
                  <c:v>12108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26543</c:v>
                </c:pt>
                <c:pt idx="1">
                  <c:v>26288</c:v>
                </c:pt>
                <c:pt idx="2">
                  <c:v>25805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14626</c:v>
                </c:pt>
                <c:pt idx="1">
                  <c:v>14429</c:v>
                </c:pt>
                <c:pt idx="2">
                  <c:v>14211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242160"/>
        <c:axId val="176242944"/>
      </c:barChart>
      <c:catAx>
        <c:axId val="17624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2944"/>
        <c:crosses val="autoZero"/>
        <c:auto val="1"/>
        <c:lblAlgn val="ctr"/>
        <c:lblOffset val="100"/>
        <c:noMultiLvlLbl val="0"/>
      </c:catAx>
      <c:valAx>
        <c:axId val="17624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216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4800000"/>
              </a:lightRig>
            </a:scene3d>
            <a:sp3d prstMaterial="metal">
              <a:bevelT w="14605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317</c:v>
                </c:pt>
                <c:pt idx="1">
                  <c:v>495</c:v>
                </c:pt>
                <c:pt idx="2">
                  <c:v>411</c:v>
                </c:pt>
                <c:pt idx="3">
                  <c:v>369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C-4D8C-AFD4-AB34489ACC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>
                <a:rot lat="0" lon="0" rev="4800000"/>
              </a:lightRig>
            </a:scene3d>
            <a:sp3d>
              <a:bevelT w="1016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774</c:v>
                </c:pt>
                <c:pt idx="1">
                  <c:v>719</c:v>
                </c:pt>
                <c:pt idx="2">
                  <c:v>698</c:v>
                </c:pt>
                <c:pt idx="3">
                  <c:v>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4C-4D8C-AFD4-AB34489ACC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Прибыло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7000"/>
                    <a:satMod val="115000"/>
                    <a:lumMod val="114000"/>
                  </a:schemeClr>
                </a:gs>
                <a:gs pos="60000">
                  <a:schemeClr val="accent3">
                    <a:tint val="100000"/>
                    <a:shade val="96000"/>
                    <a:satMod val="100000"/>
                    <a:lumMod val="108000"/>
                  </a:schemeClr>
                </a:gs>
                <a:gs pos="100000">
                  <a:schemeClr val="accent3">
                    <a:shade val="91000"/>
                    <a:sat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4800000"/>
              </a:lightRig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977</c:v>
                </c:pt>
                <c:pt idx="1">
                  <c:v>944</c:v>
                </c:pt>
                <c:pt idx="2">
                  <c:v>980</c:v>
                </c:pt>
                <c:pt idx="3">
                  <c:v>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4C-4D8C-AFD4-AB34489ACC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Выбыло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7000"/>
                    <a:satMod val="115000"/>
                    <a:lumMod val="114000"/>
                  </a:schemeClr>
                </a:gs>
                <a:gs pos="60000">
                  <a:schemeClr val="accent4">
                    <a:tint val="100000"/>
                    <a:shade val="96000"/>
                    <a:satMod val="100000"/>
                    <a:lumMod val="108000"/>
                  </a:schemeClr>
                </a:gs>
                <a:gs pos="100000">
                  <a:schemeClr val="accent4">
                    <a:shade val="91000"/>
                    <a:sat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4800000"/>
              </a:lightRig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1192</c:v>
                </c:pt>
                <c:pt idx="1">
                  <c:v>1131</c:v>
                </c:pt>
                <c:pt idx="2">
                  <c:v>1137</c:v>
                </c:pt>
                <c:pt idx="3">
                  <c:v>1210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Разводов</c:v>
                </c:pt>
              </c:strCache>
            </c:strRef>
          </c:tx>
          <c:spPr>
            <a:solidFill>
              <a:srgbClr val="3264E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4800000"/>
              </a:lightRig>
            </a:scene3d>
            <a:sp3d prstMaterial="metal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323</c:v>
                </c:pt>
                <c:pt idx="1">
                  <c:v>337</c:v>
                </c:pt>
                <c:pt idx="2">
                  <c:v>315</c:v>
                </c:pt>
                <c:pt idx="3">
                  <c:v>207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Браков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800000"/>
              </a:lightRig>
            </a:scene3d>
            <a:sp3d prstMaterial="metal">
              <a:bevelT w="50800" h="25400" prst="coolSlant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4800000"/>
                </a:lightRig>
              </a:scene3d>
              <a:sp3d prstMaterial="metal">
                <a:bevelT w="50800" h="25400" prst="coolSlant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212</c:v>
                </c:pt>
                <c:pt idx="1">
                  <c:v>220</c:v>
                </c:pt>
                <c:pt idx="2">
                  <c:v>193</c:v>
                </c:pt>
                <c:pt idx="3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6240984"/>
        <c:axId val="176240592"/>
      </c:barChart>
      <c:catAx>
        <c:axId val="176240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0592"/>
        <c:crosses val="autoZero"/>
        <c:auto val="1"/>
        <c:lblAlgn val="ctr"/>
        <c:lblOffset val="100"/>
        <c:noMultiLvlLbl val="0"/>
      </c:catAx>
      <c:valAx>
        <c:axId val="176240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4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40874104160161E-2"/>
          <c:y val="0.84114364169570099"/>
          <c:w val="0.95863409917864961"/>
          <c:h val="0.14202016233893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66075404566589"/>
          <c:y val="0.2606154857238463"/>
          <c:w val="0.84309817393933473"/>
          <c:h val="0.731669011676060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отреслей экономики (по обороту), %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27990192975833378"/>
                  <c:y val="-0.2190097549604332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90596694749168"/>
                      <c:h val="0.227618017046405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4549625102003451"/>
                  <c:y val="7.51065350170299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Производство и распределение </a:t>
                    </a:r>
                    <a:r>
                      <a:rPr lang="ru-RU" dirty="0" smtClean="0"/>
                      <a:t>электроэнергии </a:t>
                    </a:r>
                    <a:r>
                      <a:rPr lang="ru-RU" dirty="0"/>
                      <a:t>газа и воды (971 </a:t>
                    </a:r>
                    <a:r>
                      <a:rPr lang="ru-RU" dirty="0" err="1"/>
                      <a:t>млн.руб</a:t>
                    </a:r>
                    <a:r>
                      <a:rPr lang="ru-RU" dirty="0"/>
                      <a:t>.)
3,90%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4.9521007624545928E-2"/>
                  <c:y val="1.528663647054433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7706453851492012"/>
                      <c:h val="0.140440255130351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0649250543076526"/>
                  <c:y val="0.1987361442602606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92781885543652"/>
                      <c:h val="0.33646893293454561"/>
                    </c:manualLayout>
                  </c15:layout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Обрабатывающие производства (22842 млн.руб.)</c:v>
                </c:pt>
                <c:pt idx="1">
                  <c:v>Производство и распределение электроэнергии, газа и воды (971 млн.руб.)</c:v>
                </c:pt>
                <c:pt idx="2">
                  <c:v>Оптовая и розничная торговля (2108 млн.руб.)</c:v>
                </c:pt>
                <c:pt idx="3">
                  <c:v>Другие отрасли экономики (650 млн.руб.)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0.86299999999999999</c:v>
                </c:pt>
                <c:pt idx="1">
                  <c:v>3.9E-2</c:v>
                </c:pt>
                <c:pt idx="2">
                  <c:v>6.3E-2</c:v>
                </c:pt>
                <c:pt idx="3">
                  <c:v>3.4000000000000002E-2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66075404566589"/>
          <c:y val="0.2606154857238463"/>
          <c:w val="0.84309817393933473"/>
          <c:h val="0.73166901167606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начисленная заработная плата по отраслям экономики Североуральского городского округа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invertIfNegative val="0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1.659698826930371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Добывающее производство </a:t>
                    </a:r>
                    <a:r>
                      <a:rPr lang="ru-RU" dirty="0" smtClean="0"/>
                      <a:t>45924 руб.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1610280429885"/>
                      <c:h val="0.227618017046405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027209262194071E-3"/>
                  <c:y val="2.16033073701247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Обеспечение электроэнергией, газом и паром </a:t>
                    </a:r>
                    <a:r>
                      <a:rPr lang="ru-RU" sz="1200" dirty="0" smtClean="0"/>
                      <a:t>24040</a:t>
                    </a:r>
                    <a:r>
                      <a:rPr lang="ru-RU" sz="1200" baseline="0" dirty="0" smtClean="0"/>
                      <a:t> руб.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1097575202769045E-2"/>
                  <c:y val="-2.35422226127470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Обрабатывающие производства </a:t>
                    </a:r>
                    <a:r>
                      <a:rPr lang="ru-RU" sz="1200" dirty="0" smtClean="0"/>
                      <a:t>40262</a:t>
                    </a:r>
                    <a:r>
                      <a:rPr lang="ru-RU" sz="1200" baseline="0" dirty="0" smtClean="0"/>
                      <a:t> руб.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2644710022153"/>
                      <c:h val="0.1837523917968939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8784117082801836E-2"/>
                  <c:y val="-4.58501797283151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Оптовая и розничная торговля </a:t>
                    </a:r>
                    <a:r>
                      <a:rPr lang="ru-RU" sz="1200" dirty="0" smtClean="0"/>
                      <a:t>26352</a:t>
                    </a:r>
                    <a:r>
                      <a:rPr lang="ru-RU" sz="1200" baseline="0" dirty="0" smtClean="0"/>
                      <a:t> руб.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55492159914534"/>
                      <c:h val="0.1275515342206001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1056930209216647E-2"/>
                  <c:y val="-2.547973357117895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Образование </a:t>
                    </a:r>
                    <a:r>
                      <a:rPr lang="ru-RU" sz="1200" dirty="0" smtClean="0"/>
                      <a:t>26170</a:t>
                    </a:r>
                    <a:r>
                      <a:rPr lang="ru-RU" sz="1200" baseline="0" dirty="0" smtClean="0"/>
                      <a:t> руб.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6324427346948018"/>
                      <c:h val="0.15012760931048444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7.7496358373571562E-3"/>
                  <c:y val="2.54757213306355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Здравоохранение и предоставление социальных услуг </a:t>
                    </a:r>
                    <a:r>
                      <a:rPr lang="ru-RU" sz="1200" dirty="0" smtClean="0"/>
                      <a:t>29335</a:t>
                    </a:r>
                    <a:r>
                      <a:rPr lang="ru-RU" sz="1200" baseline="0" dirty="0" smtClean="0"/>
                      <a:t> руб.</a:t>
                    </a:r>
                    <a:endParaRPr lang="ru-RU" sz="120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150318591960352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effectLst/>
                      </a:rPr>
                      <a:t>Деятельность в области культуры, спорта, организации досуга и развлечений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effectLst/>
                      </a:rPr>
                      <a:t>26684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  <a:effectLst/>
                      </a:rPr>
                      <a:t> руб.</a:t>
                    </a:r>
                    <a:endParaRPr lang="ru-RU" dirty="0">
                      <a:solidFill>
                        <a:schemeClr val="tx1"/>
                      </a:solidFill>
                      <a:effectLst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Добывающее производство (45924)</c:v>
                </c:pt>
                <c:pt idx="1">
                  <c:v>Обеспечение электроэнергией, газом и паром (24040)</c:v>
                </c:pt>
                <c:pt idx="2">
                  <c:v>Обрабатывающие производства (40262)</c:v>
                </c:pt>
                <c:pt idx="3">
                  <c:v>Оптовая и розничная торговля (26352)</c:v>
                </c:pt>
                <c:pt idx="4">
                  <c:v>Образование (26170)</c:v>
                </c:pt>
                <c:pt idx="5">
                  <c:v>Здравоохранение и предоставление социальных услуг (29335)</c:v>
                </c:pt>
                <c:pt idx="6">
                  <c:v>Деятельность в области культуры, спорта, организации досуга и развлечений (26684)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 formatCode="@">
                  <c:v>45924</c:v>
                </c:pt>
                <c:pt idx="1">
                  <c:v>24040</c:v>
                </c:pt>
                <c:pt idx="2" formatCode="@">
                  <c:v>40262</c:v>
                </c:pt>
                <c:pt idx="3" formatCode="@">
                  <c:v>26352</c:v>
                </c:pt>
                <c:pt idx="4" formatCode="@">
                  <c:v>26170</c:v>
                </c:pt>
                <c:pt idx="5" formatCode="@">
                  <c:v>29335</c:v>
                </c:pt>
                <c:pt idx="6" formatCode="@">
                  <c:v>26684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6251568"/>
        <c:axId val="176251960"/>
      </c:barChart>
      <c:catAx>
        <c:axId val="17625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6251960"/>
        <c:crosses val="autoZero"/>
        <c:auto val="1"/>
        <c:lblAlgn val="ctr"/>
        <c:lblOffset val="100"/>
        <c:noMultiLvlLbl val="0"/>
      </c:catAx>
      <c:valAx>
        <c:axId val="176251960"/>
        <c:scaling>
          <c:orientation val="minMax"/>
        </c:scaling>
        <c:delete val="0"/>
        <c:axPos val="l"/>
        <c:majorGridlines/>
        <c:numFmt formatCode="@" sourceLinked="1"/>
        <c:majorTickMark val="out"/>
        <c:minorTickMark val="none"/>
        <c:tickLblPos val="nextTo"/>
        <c:crossAx val="17625156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44412697985674"/>
          <c:y val="0.2606154857238463"/>
          <c:w val="0.84309817393933473"/>
          <c:h val="0.731669011676060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9939130996328547"/>
                  <c:y val="-0.224105300450614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690596694749168"/>
                      <c:h val="0.227618017046405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94868949560407E-2"/>
                  <c:y val="0.210138490506838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6220143199961459E-2"/>
                  <c:y val="0.1076680737594252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259254965008358"/>
                      <c:h val="9.458034571871866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4139791838304397"/>
                  <c:y val="4.204818058934196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710909668406111"/>
                      <c:h val="9.952603402460225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7835890786554651"/>
                  <c:y val="-6.11465458821773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381536463330415"/>
                      <c:h val="0.1726244426496354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9565354068396025E-2"/>
                  <c:y val="-0.1452232470821983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Государственная </a:t>
                    </a:r>
                    <a:r>
                      <a:rPr lang="ru-RU" dirty="0" smtClean="0"/>
                      <a:t>пошлина</a:t>
                    </a:r>
                    <a:r>
                      <a:rPr lang="ru-RU" dirty="0"/>
                      <a:t>; 5,4; 1,4%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542907818843502"/>
                      <c:h val="0.1176306676408386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9.6438290843383928E-2"/>
                  <c:y val="-0.152866565317470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2191168437546183"/>
                  <c:y val="-2.548173969145061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  <c:pt idx="5">
                  <c:v>Государственная прошлина</c:v>
                </c:pt>
                <c:pt idx="6">
                  <c:v>ЕНВД</c:v>
                </c:pt>
                <c:pt idx="7">
                  <c:v>Доходы от использования муниципального имущества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297</c:v>
                </c:pt>
                <c:pt idx="1">
                  <c:v>6.3</c:v>
                </c:pt>
                <c:pt idx="2">
                  <c:v>13.8</c:v>
                </c:pt>
                <c:pt idx="3">
                  <c:v>10.5</c:v>
                </c:pt>
                <c:pt idx="4">
                  <c:v>7</c:v>
                </c:pt>
                <c:pt idx="5">
                  <c:v>5.4</c:v>
                </c:pt>
                <c:pt idx="6">
                  <c:v>13.8</c:v>
                </c:pt>
                <c:pt idx="7">
                  <c:v>42.3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41561528514378E-2"/>
          <c:y val="0.28106988801435417"/>
          <c:w val="0.82658070526247707"/>
          <c:h val="0.71893011198564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Y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explosion val="13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rgbClr val="61EFF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2.6508340502467736E-2"/>
                  <c:y val="-0.20153504310951853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339601593238595"/>
                  <c:y val="-8.0307803045531312E-2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1595907411257751E-2"/>
                  <c:y val="-1.8861542794758879E-3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1305929869824934E-2"/>
                  <c:y val="6.6252121973717423E-2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9194335536993186E-2"/>
                  <c:y val="0.184713624325091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2696682406103123E-2"/>
                  <c:y val="6.449616489987664E-2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3454818152543111"/>
                  <c:y val="-0.12229309176435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26427964115541536"/>
                  <c:y val="0.1324841827447175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5980396832181912E-2"/>
                  <c:y val="-0.1324841827447175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31383207387205569"/>
                  <c:y val="-2.54777274509072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ru-RU"/>
                      <a:t>Национальная экономика; </a:t>
                    </a:r>
                    <a:r>
                      <a:rPr lang="ru-RU" smtClean="0"/>
                      <a:t>52,700</a:t>
                    </a:r>
                    <a:r>
                      <a:rPr lang="ru-RU" baseline="0" smtClean="0"/>
                      <a:t> </a:t>
                    </a:r>
                    <a:endParaRPr lang="ru-RU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Жилищно-коммунальное хозяйство</c:v>
                </c:pt>
                <c:pt idx="3">
                  <c:v>Охрана окружающей среды</c:v>
                </c:pt>
                <c:pt idx="4">
                  <c:v>Культура</c:v>
                </c:pt>
                <c:pt idx="5">
                  <c:v>Социальная политика</c:v>
                </c:pt>
                <c:pt idx="6">
                  <c:v>Образование</c:v>
                </c:pt>
                <c:pt idx="7">
                  <c:v>Физическая культура</c:v>
                </c:pt>
                <c:pt idx="8">
                  <c:v>Средства массовой информации</c:v>
                </c:pt>
                <c:pt idx="9">
                  <c:v>Обслуживание муниципального долга</c:v>
                </c:pt>
                <c:pt idx="10">
                  <c:v>Национальная экономика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91.4</c:v>
                </c:pt>
                <c:pt idx="1">
                  <c:v>8.6999999999999993</c:v>
                </c:pt>
                <c:pt idx="2">
                  <c:v>148.1</c:v>
                </c:pt>
                <c:pt idx="3">
                  <c:v>0.08</c:v>
                </c:pt>
                <c:pt idx="4">
                  <c:v>89</c:v>
                </c:pt>
                <c:pt idx="5">
                  <c:v>160.5</c:v>
                </c:pt>
                <c:pt idx="6">
                  <c:v>773.1</c:v>
                </c:pt>
                <c:pt idx="7">
                  <c:v>48.6</c:v>
                </c:pt>
                <c:pt idx="8">
                  <c:v>1.4</c:v>
                </c:pt>
                <c:pt idx="9">
                  <c:v>2.5999999999999999E-2</c:v>
                </c:pt>
                <c:pt idx="10">
                  <c:v>52.7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p3d/>
      </c:spPr>
    </c:sideWall>
    <c:backWall>
      <c:thickness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Состоящих на учете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01.01.16</c:v>
                </c:pt>
                <c:pt idx="1">
                  <c:v>На 01.01.17</c:v>
                </c:pt>
                <c:pt idx="2">
                  <c:v>На 01.01.18</c:v>
                </c:pt>
                <c:pt idx="3">
                  <c:v>На 01.01.19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396</c:v>
                </c:pt>
                <c:pt idx="1">
                  <c:v>336</c:v>
                </c:pt>
                <c:pt idx="2">
                  <c:v>347</c:v>
                </c:pt>
                <c:pt idx="3">
                  <c:v>341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многодетные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01.01.16</c:v>
                </c:pt>
                <c:pt idx="1">
                  <c:v>На 01.01.17</c:v>
                </c:pt>
                <c:pt idx="2">
                  <c:v>На 01.01.18</c:v>
                </c:pt>
                <c:pt idx="3">
                  <c:v>На 01.01.19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14</c:v>
                </c:pt>
                <c:pt idx="2">
                  <c:v>12</c:v>
                </c:pt>
                <c:pt idx="3">
                  <c:v>21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т.ч. молодые семьи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01.01.16</c:v>
                </c:pt>
                <c:pt idx="1">
                  <c:v>На 01.01.17</c:v>
                </c:pt>
                <c:pt idx="2">
                  <c:v>На 01.01.18</c:v>
                </c:pt>
                <c:pt idx="3">
                  <c:v>На 01.01.19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48</c:v>
                </c:pt>
                <c:pt idx="1">
                  <c:v>55</c:v>
                </c:pt>
                <c:pt idx="2">
                  <c:v>51</c:v>
                </c:pt>
                <c:pt idx="3">
                  <c:v>51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57056"/>
        <c:axId val="176257448"/>
        <c:axId val="0"/>
      </c:bar3DChart>
      <c:catAx>
        <c:axId val="17625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57448"/>
        <c:crosses val="autoZero"/>
        <c:auto val="1"/>
        <c:lblAlgn val="ctr"/>
        <c:lblOffset val="100"/>
        <c:noMultiLvlLbl val="0"/>
      </c:catAx>
      <c:valAx>
        <c:axId val="176257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25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spc="1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0.71095</cdr:x>
      <cdr:y>0.54838</cdr:y>
    </cdr:from>
    <cdr:to>
      <cdr:x>0.96622</cdr:x>
      <cdr:y>0.5529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7953931" y="2957214"/>
          <a:ext cx="2855792" cy="24384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00B050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0.44383</cdr:x>
      <cdr:y>0.29027</cdr:y>
    </cdr:from>
    <cdr:to>
      <cdr:x>0.64471</cdr:x>
      <cdr:y>0.29027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4965446" y="1565348"/>
          <a:ext cx="2247380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0.59251</cdr:x>
      <cdr:y>0.30789</cdr:y>
    </cdr:from>
    <cdr:to>
      <cdr:x>0.63088</cdr:x>
      <cdr:y>0.47606</cdr:y>
    </cdr:to>
    <cdr:sp macro="" textlink="">
      <cdr:nvSpPr>
        <cdr:cNvPr id="5" name="Двойная стрелка вверх/вниз 4"/>
        <cdr:cNvSpPr/>
      </cdr:nvSpPr>
      <cdr:spPr>
        <a:xfrm xmlns:a="http://schemas.openxmlformats.org/drawingml/2006/main">
          <a:off x="6628761" y="1660331"/>
          <a:ext cx="429271" cy="906872"/>
        </a:xfrm>
        <a:prstGeom xmlns:a="http://schemas.openxmlformats.org/drawingml/2006/main" prst="up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0.96077</cdr:x>
      <cdr:y>0.59342</cdr:y>
    </cdr:from>
    <cdr:to>
      <cdr:x>1</cdr:x>
      <cdr:y>0.64333</cdr:y>
    </cdr:to>
    <cdr:sp macro="" textlink="">
      <cdr:nvSpPr>
        <cdr:cNvPr id="7" name="Двойная стрелка вверх/вниз 6"/>
        <cdr:cNvSpPr/>
      </cdr:nvSpPr>
      <cdr:spPr>
        <a:xfrm xmlns:a="http://schemas.openxmlformats.org/drawingml/2006/main">
          <a:off x="10748764" y="3200086"/>
          <a:ext cx="438911" cy="269192"/>
        </a:xfrm>
        <a:prstGeom xmlns:a="http://schemas.openxmlformats.org/drawingml/2006/main" prst="upDownArrow">
          <a:avLst>
            <a:gd name="adj1" fmla="val 50000"/>
            <a:gd name="adj2" fmla="val 20588"/>
          </a:avLst>
        </a:prstGeom>
        <a:solidFill xmlns:a="http://schemas.openxmlformats.org/drawingml/2006/main">
          <a:schemeClr val="accent5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0.55976</cdr:x>
      <cdr:y>0.22362</cdr:y>
    </cdr:from>
    <cdr:to>
      <cdr:x>0.65652</cdr:x>
      <cdr:y>0.29017</cdr:y>
    </cdr:to>
    <cdr:sp macro="" textlink="">
      <cdr:nvSpPr>
        <cdr:cNvPr id="16" name="Стрелка вверх 15"/>
        <cdr:cNvSpPr/>
      </cdr:nvSpPr>
      <cdr:spPr>
        <a:xfrm xmlns:a="http://schemas.openxmlformats.org/drawingml/2006/main">
          <a:off x="6262385" y="1205887"/>
          <a:ext cx="1082519" cy="358881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0.82953</cdr:x>
      <cdr:y>0.46029</cdr:y>
    </cdr:from>
    <cdr:to>
      <cdr:x>0.92629</cdr:x>
      <cdr:y>0.52685</cdr:y>
    </cdr:to>
    <cdr:sp macro="" textlink="">
      <cdr:nvSpPr>
        <cdr:cNvPr id="17" name="Стрелка вверх 16"/>
        <cdr:cNvSpPr/>
      </cdr:nvSpPr>
      <cdr:spPr>
        <a:xfrm xmlns:a="http://schemas.openxmlformats.org/drawingml/2006/main">
          <a:off x="9280467" y="2482167"/>
          <a:ext cx="1082520" cy="358935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0.86877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330581"/>
          <a:ext cx="11533238" cy="65416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09B42F-73DC-4E65-A043-ACE28484C177}" type="datetime1">
              <a:rPr lang="ru-RU" smtClean="0"/>
              <a:t>10.06.2019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1DF39D-8C1A-4718-A126-5A73DC3ED2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085BE-509F-4D94-8A4C-8778A4C9D13A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DDF2AA-7281-44A6-AED2-5896CA503D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737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85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850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27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60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5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119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294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73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657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58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688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47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265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76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76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131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776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83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947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554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835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602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28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38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642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87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945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5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00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5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9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78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42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37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rtlCol="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rtlCol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smtClean="0"/>
              <a:t>Образец подзаголовка</a:t>
            </a:r>
            <a:endParaRPr kumimoji="0" lang="ru-RU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E476D6-5D30-4D08-9D18-4647EFF1B199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2pPr>
              <a:defRPr sz="2800"/>
            </a:lvl2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E30A8B-5424-41AB-9C42-72485DDC41E2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0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 rtlCol="0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5BF179-25FA-450E-A3C9-71C706620D7F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rtlCol="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rtlCol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smtClean="0"/>
              <a:t>Образец подзаголовка</a:t>
            </a:r>
            <a:endParaRPr kumimoji="0" lang="ru-RU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E476D6-5D30-4D08-9D18-4647EFF1B199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D9F228-6AC7-4860-9B76-BD7E05DE2B49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rtlCol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rtlCol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727DD6E-1C28-4331-A9E9-353EDDD31BA4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3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4585E4-4906-42B0-ACDA-A8A2E2AF3952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4CD705-E35C-4869-B245-CFD8F32CA0E6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rtlCol="0" anchor="ctr"/>
          <a:lstStyle>
            <a:lvl1pPr algn="l">
              <a:defRPr sz="4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85618B-4397-49F8-9EF9-BF5CA47CF8DA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860C85-9C6B-4DEE-B023-3584D6968746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rtlCol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rtlCol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39A1708-83B5-4CE1-ACDE-F93E71740B16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D9F228-6AC7-4860-9B76-BD7E05DE2B49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rtlCol="0"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 rtlCol="0"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Вставка рисунка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 rtlCol="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 rtlCol="0"/>
          <a:lstStyle>
            <a:lvl1pPr>
              <a:defRPr/>
            </a:lvl1pPr>
          </a:lstStyle>
          <a:p>
            <a:fld id="{09CE01EA-6D08-4F94-B0C6-01F5B289EC7B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2pPr>
              <a:defRPr sz="2800"/>
            </a:lvl2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E30A8B-5424-41AB-9C42-72485DDC41E2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 rtlCol="0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5BF179-25FA-450E-A3C9-71C706620D7F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rtlCol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rtlCol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727DD6E-1C28-4331-A9E9-353EDDD31BA4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4585E4-4906-42B0-ACDA-A8A2E2AF3952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4CD705-E35C-4869-B245-CFD8F32CA0E6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rtlCol="0" anchor="ctr"/>
          <a:lstStyle>
            <a:lvl1pPr algn="l">
              <a:defRPr sz="4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85618B-4397-49F8-9EF9-BF5CA47CF8DA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860C85-9C6B-4DEE-B023-3584D6968746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rtlCol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rtlCol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39A1708-83B5-4CE1-ACDE-F93E71740B16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rtlCol="0"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 rtlCol="0"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Вставка рисунка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 rtlCol="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 rtlCol="0"/>
          <a:lstStyle>
            <a:lvl1pPr>
              <a:defRPr/>
            </a:lvl1pPr>
          </a:lstStyle>
          <a:p>
            <a:fld id="{09CE01EA-6D08-4F94-B0C6-01F5B289EC7B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rtlCol="0" anchor="ctr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dirty="0" smtClean="0"/>
              <a:t>Образец текста</a:t>
            </a:r>
          </a:p>
          <a:p>
            <a:pPr lvl="1" rtl="0" eaLnBrk="1" latinLnBrk="0" hangingPunct="1"/>
            <a:r>
              <a:rPr lang="ru-RU" dirty="0" smtClean="0"/>
              <a:t>Второй уровень</a:t>
            </a:r>
          </a:p>
          <a:p>
            <a:pPr lvl="2" rtl="0" eaLnBrk="1" latinLnBrk="0" hangingPunct="1"/>
            <a:r>
              <a:rPr lang="ru-RU" dirty="0" smtClean="0"/>
              <a:t>Третий уровень</a:t>
            </a:r>
          </a:p>
          <a:p>
            <a:pPr lvl="3" rtl="0" eaLnBrk="1" latinLnBrk="0" hangingPunct="1"/>
            <a:r>
              <a:rPr lang="ru-RU" dirty="0" smtClean="0"/>
              <a:t>Четвертый уровень</a:t>
            </a:r>
          </a:p>
          <a:p>
            <a:pPr lvl="4" rtl="0" eaLnBrk="1" latinLnBrk="0" hangingPunct="1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8F2ECFA2-D765-4E71-8A47-1ACADE04340F}" type="datetime1">
              <a:rPr lang="ru-RU" smtClean="0"/>
              <a:pPr/>
              <a:t>10.06.2019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rtlCol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744">
          <p15:clr>
            <a:srgbClr val="F26B43"/>
          </p15:clr>
        </p15:guide>
        <p15:guide id="3" pos="6960">
          <p15:clr>
            <a:srgbClr val="F26B43"/>
          </p15:clr>
        </p15:guide>
        <p15:guide id="4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rtlCol="0" anchor="ctr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dirty="0" smtClean="0"/>
              <a:t>Образец текста</a:t>
            </a:r>
          </a:p>
          <a:p>
            <a:pPr lvl="1" rtl="0" eaLnBrk="1" latinLnBrk="0" hangingPunct="1"/>
            <a:r>
              <a:rPr lang="ru-RU" dirty="0" smtClean="0"/>
              <a:t>Второй уровень</a:t>
            </a:r>
          </a:p>
          <a:p>
            <a:pPr lvl="2" rtl="0" eaLnBrk="1" latinLnBrk="0" hangingPunct="1"/>
            <a:r>
              <a:rPr lang="ru-RU" dirty="0" smtClean="0"/>
              <a:t>Третий уровень</a:t>
            </a:r>
          </a:p>
          <a:p>
            <a:pPr lvl="3" rtl="0" eaLnBrk="1" latinLnBrk="0" hangingPunct="1"/>
            <a:r>
              <a:rPr lang="ru-RU" dirty="0" smtClean="0"/>
              <a:t>Четвертый уровень</a:t>
            </a:r>
          </a:p>
          <a:p>
            <a:pPr lvl="4" rtl="0" eaLnBrk="1" latinLnBrk="0" hangingPunct="1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8F2ECFA2-D765-4E71-8A47-1ACADE04340F}" type="datetime1">
              <a:rPr lang="ru-RU" smtClean="0">
                <a:solidFill>
                  <a:prstClr val="white"/>
                </a:solidFill>
              </a:rPr>
              <a:pPr/>
              <a:t>10.06.2019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rtlCol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ru-RU" dirty="0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98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744">
          <p15:clr>
            <a:srgbClr val="F26B43"/>
          </p15:clr>
        </p15:guide>
        <p15:guide id="3" pos="6960">
          <p15:clr>
            <a:srgbClr val="F26B43"/>
          </p15:clr>
        </p15:guide>
        <p15:guide id="4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9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0132" y="2302054"/>
            <a:ext cx="10057890" cy="3692284"/>
          </a:xfrm>
          <a:noFill/>
        </p:spPr>
        <p:txBody>
          <a:bodyPr rtlCol="0">
            <a:noAutofit/>
          </a:bodyPr>
          <a:lstStyle/>
          <a:p>
            <a:pPr rtl="0">
              <a:lnSpc>
                <a:spcPct val="110000"/>
              </a:lnSpc>
            </a:pPr>
            <a:r>
              <a:rPr lang="ru-RU" sz="6000" b="0" spc="-150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88900" dist="50800" dir="3420000" algn="tl">
                    <a:srgbClr val="000000">
                      <a:alpha val="92000"/>
                    </a:srgbClr>
                  </a:outerShdw>
                </a:effectLst>
                <a:latin typeface="Arial Black" panose="020B0A04020102020204" pitchFamily="34" charset="0"/>
              </a:rPr>
              <a:t>Отчёт главы Североуральского городского округа</a:t>
            </a:r>
            <a:br>
              <a:rPr lang="ru-RU" sz="6000" b="0" spc="-150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88900" dist="50800" dir="3420000" algn="tl">
                    <a:srgbClr val="000000">
                      <a:alpha val="92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6000" b="0" spc="-150" dirty="0" smtClean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88900" dist="50800" dir="3420000" algn="tl">
                    <a:srgbClr val="000000">
                      <a:alpha val="92000"/>
                    </a:srgbClr>
                  </a:outerShdw>
                </a:effectLst>
                <a:latin typeface="Arial Black" panose="020B0A04020102020204" pitchFamily="34" charset="0"/>
              </a:rPr>
              <a:t>за 2018 год</a:t>
            </a:r>
            <a:endParaRPr lang="ru-RU" sz="6600" b="0" spc="-150" dirty="0">
              <a:ln w="12700" cmpd="sng">
                <a:noFill/>
                <a:prstDash val="solid"/>
              </a:ln>
              <a:solidFill>
                <a:schemeClr val="tx1"/>
              </a:solidFill>
              <a:effectLst>
                <a:outerShdw blurRad="88900" dist="50800" dir="3420000" algn="tl">
                  <a:srgbClr val="000000">
                    <a:alpha val="92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1" y="516471"/>
            <a:ext cx="1756907" cy="28642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15434595"/>
              </p:ext>
            </p:extLst>
          </p:nvPr>
        </p:nvGraphicFramePr>
        <p:xfrm>
          <a:off x="465210" y="1638443"/>
          <a:ext cx="11617062" cy="498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Загнутый угол 21"/>
          <p:cNvSpPr/>
          <p:nvPr/>
        </p:nvSpPr>
        <p:spPr>
          <a:xfrm>
            <a:off x="1747204" y="6115022"/>
            <a:ext cx="9947280" cy="431631"/>
          </a:xfrm>
          <a:prstGeom prst="foldedCorner">
            <a:avLst>
              <a:gd name="adj" fmla="val 45638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36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среднемесячной начисленной заработной платы по отраслям экономики</a:t>
            </a:r>
            <a:endParaRPr lang="ru-RU" sz="36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01577" y="6115022"/>
            <a:ext cx="9903181" cy="425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01.01.2019 среднесписочная численность работников – 10496 человек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51" y="4401885"/>
            <a:ext cx="2443727" cy="1527329"/>
          </a:xfrm>
          <a:prstGeom prst="rect">
            <a:avLst/>
          </a:prstGeom>
          <a:effectLst>
            <a:glow rad="63500">
              <a:schemeClr val="tx1">
                <a:alpha val="84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863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261" y="2887111"/>
            <a:ext cx="1285137" cy="3080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1" y="2842219"/>
            <a:ext cx="4458704" cy="317682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775" y="2762694"/>
            <a:ext cx="5411343" cy="329120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699146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инвестиционных проектов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2208029" y="1782806"/>
            <a:ext cx="9316208" cy="964134"/>
          </a:xfrm>
          <a:prstGeom prst="foldedCorner">
            <a:avLst>
              <a:gd name="adj" fmla="val 0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67877" y="1731277"/>
            <a:ext cx="9301498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Расширение и перевооружение производства для изготовления изделий из природного камня месторождение </a:t>
            </a:r>
            <a:r>
              <a:rPr lang="ru-RU" sz="2000" b="1" dirty="0" err="1" smtClean="0">
                <a:latin typeface="+mj-lt"/>
              </a:rPr>
              <a:t>гранодиоритов</a:t>
            </a:r>
            <a:r>
              <a:rPr lang="ru-RU" sz="2000" b="1" dirty="0" smtClean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в п.Покровск-Уральский.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998628" y="6043367"/>
            <a:ext cx="4532770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Инвестиции</a:t>
            </a:r>
            <a:r>
              <a:rPr lang="ru-RU" sz="2000" b="1" dirty="0">
                <a:latin typeface="+mj-lt"/>
              </a:rPr>
              <a:t>: </a:t>
            </a:r>
            <a:r>
              <a:rPr lang="ru-RU" sz="2000" b="1" dirty="0" smtClean="0">
                <a:latin typeface="+mj-lt"/>
              </a:rPr>
              <a:t>125 </a:t>
            </a:r>
            <a:r>
              <a:rPr lang="ru-RU" sz="2000" b="1" dirty="0">
                <a:latin typeface="+mj-lt"/>
              </a:rPr>
              <a:t>млн. 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273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208029" y="6012590"/>
            <a:ext cx="4547478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Рабочие места: </a:t>
            </a:r>
            <a:r>
              <a:rPr lang="ru-RU" sz="2400" b="1" dirty="0" smtClean="0">
                <a:latin typeface="+mj-lt"/>
              </a:rPr>
              <a:t>29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7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699146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инвестиционных проектов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2208029" y="1782806"/>
            <a:ext cx="9316208" cy="964134"/>
          </a:xfrm>
          <a:prstGeom prst="foldedCorner">
            <a:avLst>
              <a:gd name="adj" fmla="val 0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7877" y="1731277"/>
            <a:ext cx="9301498" cy="707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Century Gothic" panose="020B0502020202020204"/>
              </a:rPr>
              <a:t>Предприятие глубокой переработки древесины ООО «</a:t>
            </a:r>
            <a:r>
              <a:rPr lang="ru-RU" sz="2000" b="1" dirty="0" err="1" smtClean="0">
                <a:solidFill>
                  <a:prstClr val="white"/>
                </a:solidFill>
                <a:latin typeface="Century Gothic" panose="020B0502020202020204"/>
              </a:rPr>
              <a:t>СибирьЭкоСтрой</a:t>
            </a:r>
            <a:r>
              <a:rPr lang="ru-RU" sz="2000" b="1" dirty="0" smtClean="0">
                <a:solidFill>
                  <a:prstClr val="white"/>
                </a:solidFill>
                <a:latin typeface="Century Gothic" panose="020B0502020202020204"/>
              </a:rPr>
              <a:t>»</a:t>
            </a:r>
            <a:endParaRPr lang="ru-RU" sz="20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9630" y="5369053"/>
            <a:ext cx="10681768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Стоимость </a:t>
            </a:r>
            <a:r>
              <a:rPr lang="ru-RU" b="1" dirty="0"/>
              <a:t>проекта по запуску высокотехнологичного деревообрабатывающего производства составляет 500 млн рублей, </a:t>
            </a:r>
            <a:endParaRPr lang="ru-RU" b="1" dirty="0" smtClean="0"/>
          </a:p>
          <a:p>
            <a:pPr algn="ctr"/>
            <a:r>
              <a:rPr lang="ru-RU" b="1" dirty="0" smtClean="0"/>
              <a:t>объем </a:t>
            </a:r>
            <a:r>
              <a:rPr lang="ru-RU" b="1" dirty="0"/>
              <a:t>переработки древесины — 262 тыс. куб. м в год. </a:t>
            </a:r>
            <a:endParaRPr lang="ru-RU" b="1" dirty="0" smtClean="0"/>
          </a:p>
          <a:p>
            <a:pPr algn="ctr"/>
            <a:r>
              <a:rPr lang="ru-RU" b="1" dirty="0">
                <a:solidFill>
                  <a:prstClr val="white"/>
                </a:solidFill>
                <a:latin typeface="Century Gothic" panose="020B0502020202020204"/>
              </a:rPr>
              <a:t>В течение ближайших трех лет здесь будут созданы около 80 рабочих мест, в перспективе — еще порядка 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/>
              </a:rPr>
              <a:t>100</a:t>
            </a:r>
            <a:endParaRPr lang="ru-RU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" y="2454403"/>
            <a:ext cx="47625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14" y="2439163"/>
            <a:ext cx="4666488" cy="29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699146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инвестиционных проектов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2208029" y="1782806"/>
            <a:ext cx="9316208" cy="814145"/>
          </a:xfrm>
          <a:prstGeom prst="foldedCorner">
            <a:avLst>
              <a:gd name="adj" fmla="val 0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67877" y="1731277"/>
            <a:ext cx="9301498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Планируемое предприятие по производству линолеума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98628" y="6043367"/>
            <a:ext cx="4532770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Инвестиции</a:t>
            </a:r>
            <a:r>
              <a:rPr lang="ru-RU" sz="2000" b="1" dirty="0">
                <a:latin typeface="+mj-lt"/>
              </a:rPr>
              <a:t>: </a:t>
            </a:r>
            <a:r>
              <a:rPr lang="ru-RU" sz="2000" b="1" dirty="0" smtClean="0">
                <a:latin typeface="+mj-lt"/>
              </a:rPr>
              <a:t>100 </a:t>
            </a:r>
            <a:r>
              <a:rPr lang="ru-RU" sz="2000" b="1" dirty="0">
                <a:latin typeface="+mj-lt"/>
              </a:rPr>
              <a:t>млн. 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66781" y="6014415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324923" y="6027833"/>
            <a:ext cx="4547478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Рабочие места: </a:t>
            </a:r>
            <a:r>
              <a:rPr lang="ru-RU" sz="2400" b="1" dirty="0" smtClean="0">
                <a:latin typeface="+mj-lt"/>
              </a:rPr>
              <a:t>50</a:t>
            </a:r>
            <a:endParaRPr lang="ru-RU" sz="2400" b="1" dirty="0"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192942"/>
            <a:ext cx="5986272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98" y="2279619"/>
            <a:ext cx="5089346" cy="344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11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fff.ru/media/gallery/glr_1565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04" y="2746940"/>
            <a:ext cx="5340878" cy="35605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99146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инвестиционных проектов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2208029" y="1782806"/>
            <a:ext cx="9316208" cy="964134"/>
          </a:xfrm>
          <a:prstGeom prst="foldedCorner">
            <a:avLst>
              <a:gd name="adj" fmla="val 0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67877" y="1731277"/>
            <a:ext cx="9301498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Строительство завода по производству безалкогольной продукции</a:t>
            </a:r>
          </a:p>
          <a:p>
            <a:pPr algn="ctr"/>
            <a:r>
              <a:rPr lang="ru-RU" sz="2000" b="1" dirty="0">
                <a:latin typeface="+mj-lt"/>
              </a:rPr>
              <a:t>(частные инвестиции Объединенные пивоварни Вацлава при участии Фонда развития моногородов)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998628" y="6043367"/>
            <a:ext cx="4532770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Инвестиции</a:t>
            </a:r>
            <a:r>
              <a:rPr lang="ru-RU" sz="2000" b="1" dirty="0">
                <a:latin typeface="+mj-lt"/>
              </a:rPr>
              <a:t>: </a:t>
            </a:r>
            <a:r>
              <a:rPr lang="ru-RU" sz="2000" b="1" dirty="0" smtClean="0">
                <a:latin typeface="+mj-lt"/>
              </a:rPr>
              <a:t>68 </a:t>
            </a:r>
            <a:r>
              <a:rPr lang="ru-RU" sz="2000" b="1" dirty="0">
                <a:latin typeface="+mj-lt"/>
              </a:rPr>
              <a:t>млн. 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2739" y="599835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208029" y="6012590"/>
            <a:ext cx="4547478" cy="461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Рабочие места: </a:t>
            </a:r>
            <a:r>
              <a:rPr lang="ru-RU" sz="2400" b="1" dirty="0" smtClean="0">
                <a:latin typeface="+mj-lt"/>
              </a:rPr>
              <a:t>54</a:t>
            </a:r>
            <a:endParaRPr lang="ru-RU" sz="24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39" y="2984072"/>
            <a:ext cx="2866936" cy="2946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27" y="3559804"/>
            <a:ext cx="1806871" cy="2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3539613" y="969608"/>
            <a:ext cx="8389382" cy="5653334"/>
          </a:xfrm>
          <a:prstGeom prst="foldedCorner">
            <a:avLst>
              <a:gd name="adj" fmla="val 7155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7" y="1890772"/>
            <a:ext cx="4328150" cy="4646464"/>
          </a:xfrm>
          <a:prstGeom prst="rect">
            <a:avLst/>
          </a:prstGeom>
          <a:effectLst>
            <a:outerShdw blurRad="355600" dist="381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667432" y="924585"/>
            <a:ext cx="7894219" cy="5678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Формирование бюджета – наиболее важный и сложный вопрос  в рамках реализации полномочий  и является главным финансовым инструментом для достижения стабильности социально-экономического развития городского округа и показателей эффективности.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Бюджетная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политика в сфере расходов бюджета городского округа была направлена на решение социальных и экономических задач, на обеспечение эффективности и результативности бюджетных расходов.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079"/>
            <a:ext cx="1950368" cy="12982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08" y="4405079"/>
            <a:ext cx="1950368" cy="129821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078666">
            <a:off x="2614255" y="4952083"/>
            <a:ext cx="2843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Расходы</a:t>
            </a:r>
            <a:endParaRPr lang="ru-RU" sz="24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078666">
            <a:off x="-554691" y="4952082"/>
            <a:ext cx="2843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Доходы</a:t>
            </a:r>
            <a:endParaRPr lang="ru-RU" sz="24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2018 год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92270"/>
              </p:ext>
            </p:extLst>
          </p:nvPr>
        </p:nvGraphicFramePr>
        <p:xfrm>
          <a:off x="3903406" y="2380569"/>
          <a:ext cx="6910898" cy="40670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82738"/>
                <a:gridCol w="2048256"/>
                <a:gridCol w="2279904"/>
              </a:tblGrid>
              <a:tr h="8734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Основные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характеристики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Плановые показатели на 31.12.2018г.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млн.руб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Фактическое исполнение на 31.12.2018г.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млн.руб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Общий объем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1390,9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1343,2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Общий объем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1408,7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1373,5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Дефицит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(-)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Профицит (+)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-17,8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-30,3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 descr="ÐÐ°ÑÑÐ¸Ð½ÐºÐ¸ Ð¿Ð¾ Ð·Ð°Ð¿ÑÐ¾ÑÑ Ð¸ÑÐ¿Ð¾Ð»Ð½ÐµÐ½Ð¸Ðµ Ð±ÑÐ´Ð¶ÐµÑ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04" b="-6258"/>
          <a:stretch/>
        </p:blipFill>
        <p:spPr bwMode="auto">
          <a:xfrm>
            <a:off x="-2792790" y="2380569"/>
            <a:ext cx="6516000" cy="439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доходов, </a:t>
            </a:r>
            <a:r>
              <a:rPr lang="ru-RU" sz="4400" b="1" dirty="0" err="1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78365036"/>
              </p:ext>
            </p:extLst>
          </p:nvPr>
        </p:nvGraphicFramePr>
        <p:xfrm>
          <a:off x="570272" y="1012108"/>
          <a:ext cx="12247210" cy="498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2833815" y="5817944"/>
            <a:ext cx="8765187" cy="658048"/>
          </a:xfrm>
          <a:prstGeom prst="foldedCorner">
            <a:avLst>
              <a:gd name="adj" fmla="val 45638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7" y="3746090"/>
            <a:ext cx="3470447" cy="2887412"/>
          </a:xfrm>
          <a:prstGeom prst="rect">
            <a:avLst/>
          </a:prstGeom>
          <a:effectLst>
            <a:outerShdw blurRad="254000" dist="88900" dir="2700000" sx="98000" sy="98000" algn="tl" rotWithShape="0">
              <a:prstClr val="black">
                <a:alpha val="51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33815" y="5934089"/>
            <a:ext cx="8942055" cy="425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Бюджет 2018 года по доходам исполнен на 96,6 %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6695768" y="4591662"/>
            <a:ext cx="4355690" cy="1730479"/>
          </a:xfrm>
          <a:prstGeom prst="round2DiagRect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Объем финансирования </a:t>
            </a:r>
            <a:r>
              <a:rPr lang="ru-RU" sz="2000" dirty="0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38,9 </a:t>
            </a:r>
            <a:r>
              <a:rPr lang="ru-RU" sz="2000" dirty="0" err="1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млн.руб</a:t>
            </a:r>
            <a:r>
              <a:rPr lang="ru-RU" sz="2000" dirty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ru-RU" sz="2000" dirty="0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непрограммной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части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бюджета</a:t>
            </a:r>
            <a:endParaRPr lang="ru-RU" dirty="0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064774" y="4591663"/>
            <a:ext cx="4355690" cy="1730479"/>
          </a:xfrm>
          <a:prstGeom prst="round2DiagRect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Объем финансирования </a:t>
            </a:r>
            <a:r>
              <a:rPr lang="ru-RU" sz="2000" dirty="0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1334,1 </a:t>
            </a:r>
            <a:r>
              <a:rPr lang="ru-RU" sz="2000" dirty="0" err="1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млн.руб</a:t>
            </a:r>
            <a:r>
              <a:rPr lang="ru-RU" sz="2000" dirty="0" smtClean="0">
                <a:ln>
                  <a:solidFill>
                    <a:schemeClr val="lt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программной части  бюджета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8239433" y="3382296"/>
            <a:ext cx="1337187" cy="1435509"/>
          </a:xfrm>
          <a:prstGeom prst="downArrow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Куб 18"/>
          <p:cNvSpPr/>
          <p:nvPr/>
        </p:nvSpPr>
        <p:spPr>
          <a:xfrm>
            <a:off x="7354528" y="3032481"/>
            <a:ext cx="3765755" cy="939750"/>
          </a:xfrm>
          <a:prstGeom prst="cube">
            <a:avLst>
              <a:gd name="adj" fmla="val 21337"/>
            </a:avLst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solidFill>
              <a:schemeClr val="l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270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Непрограммные расходы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3539612" y="3382296"/>
            <a:ext cx="1337187" cy="1435509"/>
          </a:xfrm>
          <a:prstGeom prst="downArrow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уб 17"/>
          <p:cNvSpPr/>
          <p:nvPr/>
        </p:nvSpPr>
        <p:spPr>
          <a:xfrm>
            <a:off x="1995948" y="3032482"/>
            <a:ext cx="3814917" cy="939750"/>
          </a:xfrm>
          <a:prstGeom prst="cube">
            <a:avLst>
              <a:gd name="adj" fmla="val 21337"/>
            </a:avLst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solidFill>
              <a:schemeClr val="l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270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15 муниципальных программ</a:t>
            </a:r>
            <a:endParaRPr lang="ru-RU" sz="2000" dirty="0">
              <a:ln w="1270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8239433" y="1700980"/>
            <a:ext cx="1337187" cy="1435509"/>
          </a:xfrm>
          <a:prstGeom prst="downArrow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3539613" y="1700981"/>
            <a:ext cx="1337187" cy="1435509"/>
          </a:xfrm>
          <a:prstGeom prst="downArrow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Блок-схема: магнитный диск 9"/>
          <p:cNvSpPr/>
          <p:nvPr/>
        </p:nvSpPr>
        <p:spPr>
          <a:xfrm>
            <a:off x="2851354" y="644487"/>
            <a:ext cx="7393859" cy="1331501"/>
          </a:xfrm>
          <a:prstGeom prst="flowChartMagneticDisk">
            <a:avLst/>
          </a:prstGeom>
          <a:gradFill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</a:gradFill>
          <a:ln w="285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Североуральский городской округ</a:t>
            </a:r>
            <a:endParaRPr lang="ru-RU" sz="2800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15" y="2452468"/>
            <a:ext cx="3276538" cy="185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2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СГО за 2018 год (млн. руб.)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38365973"/>
              </p:ext>
            </p:extLst>
          </p:nvPr>
        </p:nvGraphicFramePr>
        <p:xfrm>
          <a:off x="327793" y="1692267"/>
          <a:ext cx="11533238" cy="498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836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Североуральского городского округа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http://gerb.rossel.ru/data/Image/catalog_terrs/7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2678212"/>
            <a:ext cx="2435927" cy="29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873899"/>
              </p:ext>
            </p:extLst>
          </p:nvPr>
        </p:nvGraphicFramePr>
        <p:xfrm>
          <a:off x="3265714" y="1636385"/>
          <a:ext cx="8666864" cy="518125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{85BE263C-DBD7-4A20-BB59-AAB30ACAA65A}</a:tableStyleId>
              </a:tblPr>
              <a:tblGrid>
                <a:gridCol w="4485322"/>
                <a:gridCol w="4181542"/>
              </a:tblGrid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Площадь территории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3503,73 кв. км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Состав городского округа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 город, 8 сельских населенных пунктов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Численность населения городского округа на 01.01.2019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40 тыс. человек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Количество хозяйствующих субъектов по состоянию на 01.01.2019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302 - юридических лиц,</a:t>
                      </a:r>
                      <a:r>
                        <a:rPr lang="ru-RU" sz="1200" b="1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794 - индивидуальных предпринимателей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Консолидированный бюджет Североуральского городского округа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1343,2 млн. рублей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 том числе собственные доходы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411 млн. рублей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marR="1041400" lvl="0" indent="0" algn="l">
                        <a:lnSpc>
                          <a:spcPts val="1585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Количество учреждений</a:t>
                      </a:r>
                      <a:r>
                        <a:rPr lang="en-US" sz="1200" b="1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200" b="1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з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дравоохранения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637200" lvl="2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 </a:t>
                      </a:r>
                      <a:r>
                        <a:rPr lang="ru-RU" sz="1200" b="1" spc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т.ч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. структурных подразделений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13 (4-поликлиники, 3-ФАП, 1-амбулатория, 1-ОСМП, 1-ОВП, 1-КСС, 1-ОЖК, 1- стоматология);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ru-RU" sz="1200" b="1" kern="1200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Количество учреждений</a:t>
                      </a:r>
                      <a:r>
                        <a:rPr kumimoji="0" lang="en-US" sz="1200" b="1" kern="1200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образования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25  (в </a:t>
                      </a:r>
                      <a:r>
                        <a:rPr lang="ru-RU" sz="1200" b="1" spc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т.ч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. учреждения дополнительного образования)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ru-RU" sz="1200" b="1" kern="1200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Количество учреждений</a:t>
                      </a:r>
                      <a:r>
                        <a:rPr kumimoji="0" lang="en-US" sz="1200" b="1" kern="1200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ru-RU" sz="1200" b="1" kern="1200" spc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культуры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637200" lvl="2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 </a:t>
                      </a:r>
                      <a:r>
                        <a:rPr lang="ru-RU" sz="1200" b="1" spc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т.ч</a:t>
                      </a: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. структурных подразделений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19 (3-ДК, 4-клуба, ДЦ-1, библиотек-10, музей-1)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51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Среднемесячная заработная плата за 2018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35636,5 рублей 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Уровень безработицы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2,21 %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Ввод общей площади жилых домов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1,9  тыс. кв. м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  <a:tr h="325085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Объем отгрузки товаров, работ, услуг собственного производства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24520,7 млн. рублей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79" marR="587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4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нутый угол 9"/>
          <p:cNvSpPr/>
          <p:nvPr/>
        </p:nvSpPr>
        <p:spPr>
          <a:xfrm>
            <a:off x="5467096" y="1871525"/>
            <a:ext cx="6496304" cy="1558418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жилья</a:t>
            </a:r>
            <a:b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нутый угол 17"/>
          <p:cNvSpPr/>
          <p:nvPr/>
        </p:nvSpPr>
        <p:spPr>
          <a:xfrm>
            <a:off x="2122584" y="4427678"/>
            <a:ext cx="6982809" cy="1607362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Признаны аварийными 8 домов (Покровск-Уральский, Черемухово).</a:t>
            </a:r>
          </a:p>
          <a:p>
            <a:pPr algn="ctr"/>
            <a:r>
              <a:rPr lang="ru-RU" sz="2000" b="1" dirty="0" smtClean="0"/>
              <a:t> Снесено – 7 строений.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18945" y="4352471"/>
            <a:ext cx="6339840" cy="412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62" y="181375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50129" y="2142903"/>
            <a:ext cx="57302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Сдано в эксплуатацию 1864 кв. м. жилья, в том числе 667 кв. м. в сельской местности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23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городской среды</a:t>
            </a:r>
            <a:b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(планируемые объекты)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5" y="3023082"/>
            <a:ext cx="3561159" cy="2374106"/>
          </a:xfrm>
          <a:prstGeom prst="rect">
            <a:avLst/>
          </a:prstGeom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75" y="1884733"/>
            <a:ext cx="3543300" cy="2362200"/>
          </a:xfrm>
          <a:prstGeom prst="rect">
            <a:avLst/>
          </a:prstGeom>
          <a:effectLst>
            <a:outerShdw blurRad="177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626466"/>
            <a:ext cx="10382250" cy="822976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23090" y="5674062"/>
            <a:ext cx="10215789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азработаны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проекты благоустройства общественных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территорий.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51" y="1864869"/>
            <a:ext cx="2028195" cy="9289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26" y="2628900"/>
            <a:ext cx="3143250" cy="17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современной городской среды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543441" y="1786604"/>
            <a:ext cx="4033835" cy="645154"/>
          </a:xfrm>
          <a:prstGeom prst="wedgeRoundRectCallout">
            <a:avLst>
              <a:gd name="adj1" fmla="val 44385"/>
              <a:gd name="adj2" fmla="val 100853"/>
              <a:gd name="adj3" fmla="val 16667"/>
            </a:avLst>
          </a:pr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48920" y="1716709"/>
            <a:ext cx="4010183" cy="75411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36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endParaRPr lang="ru-RU" sz="1600" b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 rot="10800000">
            <a:off x="7075582" y="4754965"/>
            <a:ext cx="4033836" cy="645154"/>
          </a:xfrm>
          <a:prstGeom prst="wedgeRoundRectCallout">
            <a:avLst>
              <a:gd name="adj1" fmla="val 44173"/>
              <a:gd name="adj2" fmla="val 105293"/>
              <a:gd name="adj3" fmla="val 16667"/>
            </a:avLst>
          </a:pr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45314" y="4639998"/>
            <a:ext cx="2356742" cy="75411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6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После</a:t>
            </a:r>
            <a:endParaRPr lang="ru-RU" sz="1600" b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2622846" y="5628882"/>
            <a:ext cx="8486572" cy="822976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22846" y="5676478"/>
            <a:ext cx="8350505" cy="732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рамках приоритетного проекта "Формирование современной городской среды" в августе 2017 года состоялось открытие Аллеи Славы (2-й этап)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0" y="5615314"/>
            <a:ext cx="1826473" cy="83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User\Desktop\Фото к отчету 2018\DSCN03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53" y="2470826"/>
            <a:ext cx="4260323" cy="319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к отчету 2018\2_severou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33" y="1716709"/>
            <a:ext cx="3897578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к отчету 2018\DJI_02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550" y="2403227"/>
            <a:ext cx="3137714" cy="23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/>
          <p:cNvSpPr/>
          <p:nvPr/>
        </p:nvSpPr>
        <p:spPr>
          <a:xfrm rot="10800000">
            <a:off x="5663646" y="4862791"/>
            <a:ext cx="4813523" cy="185537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9172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</a:t>
            </a:r>
            <a:b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1749056" y="1638557"/>
            <a:ext cx="4813523" cy="185537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69806" y="2089193"/>
            <a:ext cx="4481324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благоустройство общественных территорий направлено 9 млн. руб.</a:t>
            </a:r>
          </a:p>
          <a:p>
            <a:pPr algn="just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Установлены тренажеры у бассейна  «Нептун»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94412" y="5344204"/>
            <a:ext cx="4344386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благоустройство дворовых территорий направлено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млн. рублей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80" y="1596812"/>
            <a:ext cx="4651705" cy="310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Desktop\Фото к отчету 2018\двор++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8" y="3296213"/>
            <a:ext cx="4721352" cy="33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08" y="2810172"/>
            <a:ext cx="3811945" cy="2524355"/>
          </a:xfrm>
          <a:prstGeom prst="rect">
            <a:avLst/>
          </a:prstGeom>
          <a:effectLst>
            <a:outerShdw blurRad="1143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Дорожное хозяйство </a:t>
            </a:r>
            <a:b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ул. Ленина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2557563" y="1874245"/>
            <a:ext cx="2505990" cy="707583"/>
          </a:xfrm>
          <a:prstGeom prst="wedgeRoundRectCallout">
            <a:avLst>
              <a:gd name="adj1" fmla="val -43851"/>
              <a:gd name="adj2" fmla="val 97805"/>
              <a:gd name="adj3" fmla="val 16667"/>
            </a:avLst>
          </a:pr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1143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81224" y="1769953"/>
            <a:ext cx="1275714" cy="75411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6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endParaRPr lang="ru-RU" sz="1600" b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74" y="1936550"/>
            <a:ext cx="3307826" cy="2190516"/>
          </a:xfrm>
          <a:prstGeom prst="rect">
            <a:avLst/>
          </a:prstGeom>
          <a:effectLst>
            <a:outerShdw blurRad="1143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7" y="3157254"/>
            <a:ext cx="3287830" cy="2177273"/>
          </a:xfrm>
          <a:prstGeom prst="rect">
            <a:avLst/>
          </a:prstGeom>
          <a:effectLst>
            <a:outerShdw blurRad="1143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Загнутый угол 24"/>
          <p:cNvSpPr/>
          <p:nvPr/>
        </p:nvSpPr>
        <p:spPr>
          <a:xfrm>
            <a:off x="1251608" y="5627041"/>
            <a:ext cx="10540057" cy="822976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70373" y="5674637"/>
            <a:ext cx="10371066" cy="732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Протяженность отремонтированных дорог составляет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7320,5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кв.м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капитальный ремонт дороги по ул. Ленина направлено 11 млн. рублей.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 rot="10800000">
            <a:off x="5473977" y="1874245"/>
            <a:ext cx="2505990" cy="707583"/>
          </a:xfrm>
          <a:prstGeom prst="wedgeRoundRectCallout">
            <a:avLst>
              <a:gd name="adj1" fmla="val -77941"/>
              <a:gd name="adj2" fmla="val -144056"/>
              <a:gd name="adj3" fmla="val 16667"/>
            </a:avLst>
          </a:pr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1143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13260" y="1792785"/>
            <a:ext cx="2075864" cy="75411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600" b="1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После</a:t>
            </a:r>
            <a:endParaRPr lang="ru-RU" sz="1600" b="1" dirty="0" smtClean="0">
              <a:ln w="254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36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</a:t>
            </a:r>
            <a:endParaRPr lang="ru-RU" sz="36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445622"/>
            <a:ext cx="10382250" cy="1003820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47027" y="5445622"/>
            <a:ext cx="9894769" cy="1052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/>
              <a:t>На подготовку учебных заведений к учебному году 2018 году из местного бюджета было выделено - 10,8 млн. рублей, детсадов - 11,7 млн. рублей, учреждений дополнительного образования - 2,4 млн. рублей.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26" y="168592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14" y="16668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773" y="1685925"/>
            <a:ext cx="16573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85925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26" y="3514725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1" y="353377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15" y="355034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</a:t>
            </a:r>
            <a:r>
              <a:rPr lang="ru-RU" sz="3600" b="1" dirty="0"/>
              <a:t>школе № 11 проведен капитальный ремонт бассейна.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36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147027" y="5365238"/>
            <a:ext cx="10382250" cy="1003820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01" y="2795206"/>
            <a:ext cx="3494505" cy="232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48" y="1827657"/>
            <a:ext cx="3794229" cy="252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10" y="1616124"/>
            <a:ext cx="2434209" cy="35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2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Оздоровительная компания 2018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343525"/>
            <a:ext cx="10382250" cy="1105917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87556" y="5267644"/>
            <a:ext cx="9894769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/>
              <a:t>Ежегодно 80 подростков отдыхают в здравнице «Жемчужина России» на черноморском побережье в Анапе. В августе 2018 впервые проведена творческая смена, в детском оздоровительном загородном лагере.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32" y="2144914"/>
            <a:ext cx="4072749" cy="2715166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3809"/>
            <a:ext cx="4196064" cy="2797376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Users\User\Desktop\Фото к отчету 2018\Лагер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24" y="2103809"/>
            <a:ext cx="3447584" cy="275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36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учеников СГО в мероприятиях в рамках инженерной школы</a:t>
            </a:r>
            <a:endParaRPr lang="ru-RU" sz="36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445621"/>
            <a:ext cx="10382250" cy="1372683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47027" y="5445622"/>
            <a:ext cx="9894769" cy="1052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/>
              <a:t>Базовые площадки, на которых реализуется проект: мастерские </a:t>
            </a:r>
            <a:r>
              <a:rPr lang="ru-RU" sz="1600" b="1" dirty="0"/>
              <a:t>технического труда и творчества в школе № 13 «Яшмовая школа» в школе № 14 «Клуб любознательных» в Центре внешкольной </a:t>
            </a:r>
            <a:r>
              <a:rPr lang="ru-RU" sz="1600" b="1" dirty="0" smtClean="0"/>
              <a:t>работы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6" y="2404656"/>
            <a:ext cx="3665231" cy="2748923"/>
          </a:xfrm>
          <a:prstGeom prst="rect">
            <a:avLst/>
          </a:prstGeom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77" y="1832746"/>
            <a:ext cx="3888748" cy="294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62" y="2245592"/>
            <a:ext cx="39989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4000" b="1" dirty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</a:t>
            </a: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поликлиники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598910"/>
            <a:ext cx="10382250" cy="850531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47027" y="5646979"/>
            <a:ext cx="9894769" cy="70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/>
              <a:t>Р</a:t>
            </a:r>
            <a:r>
              <a:rPr lang="ru-RU" sz="1600" b="1" dirty="0" smtClean="0"/>
              <a:t>емонт </a:t>
            </a:r>
            <a:r>
              <a:rPr lang="ru-RU" sz="1600" b="1" dirty="0"/>
              <a:t>городской поликлиники в рамках Пилотного проекта «Бережливая поликлиника». Стоимость проекта 6,2 млн. руб</a:t>
            </a:r>
            <a:r>
              <a:rPr lang="ru-RU" sz="1600" dirty="0"/>
              <a:t>.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009466" y="2254457"/>
            <a:ext cx="1286245" cy="720859"/>
          </a:xfrm>
          <a:prstGeom prst="rightArrow">
            <a:avLst/>
          </a:prstGeom>
          <a:solidFill>
            <a:srgbClr val="FF0000"/>
          </a:solidFill>
          <a:ln w="130175">
            <a:solidFill>
              <a:schemeClr val="tx1"/>
            </a:solidFill>
          </a:ln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6301843" y="1848928"/>
            <a:ext cx="1286245" cy="720859"/>
          </a:xfrm>
          <a:prstGeom prst="rightArrow">
            <a:avLst/>
          </a:prstGeom>
          <a:solidFill>
            <a:srgbClr val="FF0000"/>
          </a:solidFill>
          <a:ln w="130175">
            <a:solidFill>
              <a:schemeClr val="tx1"/>
            </a:solidFill>
          </a:ln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C:\Users\User\Desktop\Фото к отчету 2018\Больница\До ремонта\ZSTajIedwb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067560"/>
            <a:ext cx="3199243" cy="23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 к отчету 2018\Больница\После ремонта\Iqr8pcFefY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87" y="2782875"/>
            <a:ext cx="3855626" cy="25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к отчету 2018\Больница\После ремонта\5nQJkiCuOx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8" y="1808212"/>
            <a:ext cx="3779520" cy="25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Блок-схема: ссылка на другую страницу 37"/>
          <p:cNvSpPr/>
          <p:nvPr/>
        </p:nvSpPr>
        <p:spPr>
          <a:xfrm>
            <a:off x="6921897" y="3188869"/>
            <a:ext cx="4532768" cy="770372"/>
          </a:xfrm>
          <a:prstGeom prst="flowChartOffpageConnector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Блок-схема: ссылка на другую страницу 36"/>
          <p:cNvSpPr/>
          <p:nvPr/>
        </p:nvSpPr>
        <p:spPr>
          <a:xfrm>
            <a:off x="2145766" y="3203533"/>
            <a:ext cx="4532768" cy="770372"/>
          </a:xfrm>
          <a:prstGeom prst="flowChartOffpageConnector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936607" y="5814123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936607" y="5221178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926775" y="4620409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21897" y="4020961"/>
            <a:ext cx="4532768" cy="520616"/>
          </a:xfrm>
          <a:prstGeom prst="rect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ссылка на другую страницу 19"/>
          <p:cNvSpPr/>
          <p:nvPr/>
        </p:nvSpPr>
        <p:spPr>
          <a:xfrm>
            <a:off x="6926775" y="3150872"/>
            <a:ext cx="4527890" cy="743721"/>
          </a:xfrm>
          <a:prstGeom prst="flowChartOffpageConnector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2145766" y="3150873"/>
            <a:ext cx="4532768" cy="770372"/>
          </a:xfrm>
          <a:prstGeom prst="flowChartOffpageConnector">
            <a:avLst/>
          </a:prstGeom>
          <a:solidFill>
            <a:srgbClr val="0C76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социально-экономического развития СГО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2153167" y="1863481"/>
            <a:ext cx="9316208" cy="1015663"/>
          </a:xfrm>
          <a:prstGeom prst="foldedCorner">
            <a:avLst>
              <a:gd name="adj" fmla="val 0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53167" y="1863481"/>
            <a:ext cx="2421864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Глобальная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стратегическая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цель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2900" y="1843960"/>
            <a:ext cx="5519841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Снижение оттока населения, благосостояние граждан, проживающих на территории округа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Нашивка 1"/>
          <p:cNvSpPr/>
          <p:nvPr/>
        </p:nvSpPr>
        <p:spPr>
          <a:xfrm>
            <a:off x="4575031" y="1946786"/>
            <a:ext cx="794759" cy="856757"/>
          </a:xfrm>
          <a:prstGeom prst="chevron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5149212" y="1946786"/>
            <a:ext cx="794759" cy="856757"/>
          </a:xfrm>
          <a:prstGeom prst="chevron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64771" y="3127950"/>
            <a:ext cx="4709651" cy="64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Приоритетные направления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социально-экономического развития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23257" y="3266449"/>
            <a:ext cx="3303736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Главная цель направления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153165" y="4050894"/>
            <a:ext cx="4537311" cy="462055"/>
          </a:xfrm>
          <a:prstGeom prst="homePlate">
            <a:avLst/>
          </a:prstGeom>
          <a:solidFill>
            <a:schemeClr val="tx1"/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Экономическое развитие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2158454" y="4640768"/>
            <a:ext cx="4537311" cy="462055"/>
          </a:xfrm>
          <a:prstGeom prst="homePlate">
            <a:avLst/>
          </a:prstGeom>
          <a:solidFill>
            <a:schemeClr val="tx1"/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Социальное развитие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148621" y="5232473"/>
            <a:ext cx="4537311" cy="462055"/>
          </a:xfrm>
          <a:prstGeom prst="homePlate">
            <a:avLst/>
          </a:prstGeom>
          <a:solidFill>
            <a:schemeClr val="tx1"/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Территориальное развитие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2148621" y="5820516"/>
            <a:ext cx="4537311" cy="462055"/>
          </a:xfrm>
          <a:prstGeom prst="homePlate">
            <a:avLst/>
          </a:prstGeom>
          <a:solidFill>
            <a:schemeClr val="tx1"/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Муниципальное развитие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26774" y="3999433"/>
            <a:ext cx="4095185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5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Устойчивый экономический рост на территории СГО</a:t>
            </a:r>
            <a:endParaRPr lang="ru-RU" sz="1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26775" y="4713020"/>
            <a:ext cx="4685121" cy="32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Century Gothic" panose="020B0502020202020204" pitchFamily="34" charset="0"/>
              </a:rPr>
              <a:t>Повышение качества жизни граждан СГО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26774" y="5186501"/>
            <a:ext cx="4685121" cy="553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Century Gothic" panose="020B0502020202020204" pitchFamily="34" charset="0"/>
              </a:rPr>
              <a:t>Создание комфортной среды проживания для населения и гостей СГО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21897" y="5757006"/>
            <a:ext cx="4532770" cy="553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Century Gothic" panose="020B0502020202020204" pitchFamily="34" charset="0"/>
              </a:rPr>
              <a:t>Рост уровня гражданской сознательности и активности населения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9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4000" b="1" dirty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04326" y="5072132"/>
            <a:ext cx="10382250" cy="1377309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47027" y="5072133"/>
            <a:ext cx="9894769" cy="1337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Проведение традиционных мероприятий: фестивали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"Класс!" и "Эх, душа моя русская", спортивных мероприятий Лыжня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Лукьяновых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Кросс Наций, Лыжня России, спортивной эстафеты, посвященной Дню Победы, массовых мероприятий - Демонстрация на 1 мая и Бессмертный полк на 9 мая.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6" y="2266785"/>
            <a:ext cx="3149863" cy="2449894"/>
          </a:xfrm>
          <a:prstGeom prst="rect">
            <a:avLst/>
          </a:prstGeom>
          <a:effectLst>
            <a:outerShdw blurRad="1397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87" y="2274465"/>
            <a:ext cx="3139989" cy="2442214"/>
          </a:xfrm>
          <a:prstGeom prst="rect">
            <a:avLst/>
          </a:prstGeom>
          <a:effectLst>
            <a:outerShdw blurRad="1397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80" y="2274465"/>
            <a:ext cx="3143896" cy="2445252"/>
          </a:xfrm>
          <a:prstGeom prst="rect">
            <a:avLst/>
          </a:prstGeom>
          <a:effectLst>
            <a:outerShdw blurRad="1397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7622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4000" b="1" dirty="0" err="1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Североуральский</a:t>
            </a: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краеведческий музей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нутый угол 18"/>
          <p:cNvSpPr/>
          <p:nvPr/>
        </p:nvSpPr>
        <p:spPr>
          <a:xfrm>
            <a:off x="1016518" y="5437632"/>
            <a:ext cx="10382250" cy="1280033"/>
          </a:xfrm>
          <a:prstGeom prst="foldedCorner">
            <a:avLst>
              <a:gd name="adj" fmla="val 44059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За </a:t>
            </a:r>
            <a:r>
              <a:rPr lang="ru-RU" b="1" dirty="0"/>
              <a:t>текущий год значительно увеличилось количество выставок, проводимых музеем, в том числе и передвижных (к различным городским мероприятиям). Основной фонд увеличился на 258 предметов. Информация о 458 предметах внесена в автоматизированную музейную систему. М</a:t>
            </a:r>
            <a:r>
              <a:rPr lang="ru-RU" b="1" dirty="0" smtClean="0"/>
              <a:t>узей переехал из </a:t>
            </a:r>
            <a:r>
              <a:rPr lang="ru-RU" b="1" dirty="0"/>
              <a:t>квартиры в многоквартирном доме в просторное здание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009466" y="2254457"/>
            <a:ext cx="1286245" cy="720859"/>
          </a:xfrm>
          <a:prstGeom prst="rightArrow">
            <a:avLst/>
          </a:prstGeom>
          <a:solidFill>
            <a:srgbClr val="FF0000"/>
          </a:solidFill>
          <a:ln w="130175">
            <a:solidFill>
              <a:schemeClr val="tx1"/>
            </a:solidFill>
          </a:ln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6301843" y="1848928"/>
            <a:ext cx="1286245" cy="720859"/>
          </a:xfrm>
          <a:prstGeom prst="rightArrow">
            <a:avLst/>
          </a:prstGeom>
          <a:solidFill>
            <a:srgbClr val="FF0000"/>
          </a:solidFill>
          <a:ln w="130175">
            <a:solidFill>
              <a:schemeClr val="tx1"/>
            </a:solidFill>
          </a:ln>
          <a:effectLst>
            <a:outerShdw blurRad="1524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160776"/>
            <a:ext cx="2678176" cy="200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102864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340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14" y="2254457"/>
            <a:ext cx="2933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36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учёта граждан, нуждающихся в улучшении жилищных условий</a:t>
            </a:r>
            <a:endParaRPr lang="ru-RU" sz="36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558031596"/>
              </p:ext>
            </p:extLst>
          </p:nvPr>
        </p:nvGraphicFramePr>
        <p:xfrm>
          <a:off x="1181100" y="1876424"/>
          <a:ext cx="10048875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18" y="1474480"/>
            <a:ext cx="3357890" cy="226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8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предоставленных жилых помещений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042152100"/>
              </p:ext>
            </p:extLst>
          </p:nvPr>
        </p:nvGraphicFramePr>
        <p:xfrm>
          <a:off x="1769805" y="2219477"/>
          <a:ext cx="9764969" cy="451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5" y="1101060"/>
            <a:ext cx="3993520" cy="3534485"/>
          </a:xfrm>
          <a:prstGeom prst="rect">
            <a:avLst/>
          </a:prstGeom>
          <a:effectLst>
            <a:outerShdw blurRad="1905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5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3102123" y="4016523"/>
            <a:ext cx="8767985" cy="2614127"/>
          </a:xfrm>
          <a:prstGeom prst="foldedCorner">
            <a:avLst>
              <a:gd name="adj" fmla="val 17616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101600" dist="38100" dir="37200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2394476" y="704688"/>
            <a:ext cx="9014160" cy="3740629"/>
          </a:xfrm>
          <a:prstGeom prst="foldedCorner">
            <a:avLst>
              <a:gd name="adj" fmla="val 17664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152400" dist="38100" dir="39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16299" y="682176"/>
            <a:ext cx="7894219" cy="31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в Администрацию поступило 522  письменных заявлений по следующим вопросам:</a:t>
            </a:r>
          </a:p>
          <a:p>
            <a:endParaRPr lang="ru-RU" b="1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вопросам ЖКХ и жилья – 310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Прочие –  89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Земельно-имущественные – 56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вопросам благоустройства территории и охраны окружающей среды – 67</a:t>
            </a:r>
          </a:p>
          <a:p>
            <a:pPr>
              <a:buNone/>
            </a:pP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Анализ работы Администрации по рассмотрению письменных  обращений граждан показал, что обращения рассматриваются в установленные сроки.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87548" y="4490340"/>
            <a:ext cx="8343278" cy="230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Прокуратурой города Североуральска осуществляется контроль за деятельностью органов местного самоуправления.</a:t>
            </a:r>
          </a:p>
          <a:p>
            <a:pPr>
              <a:buNone/>
            </a:pP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адрес Администрации от органов прокуратуры поступило 57 документов, из них: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Требований 13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Протестов 12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Представлений 18</a:t>
            </a:r>
          </a:p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Иных документов  14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0" y="3803992"/>
            <a:ext cx="3039188" cy="303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3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заявлений граждан, нормативных документов, исходящей корреспонденции</a:t>
            </a:r>
            <a:endParaRPr lang="ru-RU" sz="3600" b="1" dirty="0">
              <a:ln w="19050" cap="flat">
                <a:noFill/>
                <a:round/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50581"/>
              </p:ext>
            </p:extLst>
          </p:nvPr>
        </p:nvGraphicFramePr>
        <p:xfrm>
          <a:off x="2375730" y="1839165"/>
          <a:ext cx="9289274" cy="46794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651180"/>
                <a:gridCol w="1212698"/>
                <a:gridCol w="1212698"/>
                <a:gridCol w="1212698"/>
              </a:tblGrid>
              <a:tr h="5125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Зарегистрировано заявлений граждан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709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627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 вопросам ЖКХ и жилья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381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301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 земельно-имущественным отношениям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47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40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 вопросам благоустройства территории и охране окружающей среды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135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127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-прочие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143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159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-принято постановлений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1762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1511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1509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-принято</a:t>
                      </a:r>
                      <a:r>
                        <a:rPr lang="ru-RU" sz="16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распоряжений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162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153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254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-Исходящая корреспонденция (всего)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8586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9122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7642</a:t>
                      </a:r>
                      <a:endParaRPr lang="ru-RU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4" y="4798439"/>
            <a:ext cx="2518393" cy="1720214"/>
          </a:xfrm>
          <a:prstGeom prst="rect">
            <a:avLst/>
          </a:prstGeom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нутый угол 9"/>
          <p:cNvSpPr/>
          <p:nvPr/>
        </p:nvSpPr>
        <p:spPr>
          <a:xfrm>
            <a:off x="1571872" y="636630"/>
            <a:ext cx="10034952" cy="5918892"/>
          </a:xfrm>
          <a:prstGeom prst="foldedCorner">
            <a:avLst>
              <a:gd name="adj" fmla="val 8924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25807" y="819424"/>
            <a:ext cx="9906771" cy="5886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17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администрации созданы и работают комиссии: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комиссия 56 заседаний, рассмотрено 280 протоколов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КЧС и ПБ  - 22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комиссия-5 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БДД -8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Межведомственная комиссия по социальной реабилитации лиц, отбывающих уголовное наказание в виде лишения свободы - 4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рассмотрению заявлений о предоставлении материальной помощи гражданам, проживающим на территории  СГО, оказавшимся в трудной (чрезвычайной) жизненной ситуации – 35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Жилищная комиссия – 2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Межведомственная комиссия по профилактике экстремизма –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совет по взаимодействию с национальными и общественными организациями в Североуральском городском округе- 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Санитарно-противоэпидемическая комиссия- 4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комиссия –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МВК по противодействию распространения ВИЧ инфекции на территории СГО- 4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МФК по профилактике правонарушений-  3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МФК по борьбе с туберкулезом на территории СГО- 3 заседания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Балансовая комиссия – 8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по неформальной занятости- 26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МФК по вопросам укрепления финансовой самостоятельности местного бюджета СГО- 27 заседаний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 дебиторской задолженности МУП «</a:t>
            </a:r>
            <a:r>
              <a:rPr lang="ru-RU" sz="1600" b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Комэнергоресурс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-14 заседаний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87" y="-183896"/>
            <a:ext cx="3661606" cy="2444424"/>
          </a:xfrm>
          <a:prstGeom prst="rect">
            <a:avLst/>
          </a:prstGeom>
          <a:effectLst>
            <a:glow rad="279400">
              <a:schemeClr val="tx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43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нутый угол 9"/>
          <p:cNvSpPr/>
          <p:nvPr/>
        </p:nvSpPr>
        <p:spPr>
          <a:xfrm>
            <a:off x="2299312" y="1389889"/>
            <a:ext cx="9633266" cy="5259868"/>
          </a:xfrm>
          <a:prstGeom prst="foldedCorner">
            <a:avLst>
              <a:gd name="adj" fmla="val 8924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2192000" cy="1121664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69806" y="170656"/>
            <a:ext cx="10162772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0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слушания</a:t>
            </a:r>
            <a:endParaRPr lang="ru-RU" sz="40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23744" y="1224886"/>
            <a:ext cx="9408833" cy="5262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году проведено публичных слушаний, в т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ч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внесению изменений в правила землепользования и застройки 5;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об изменении вида разрешенного использования земельного участка и предоставления разрешения на условно разрешенный вид использования 1;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о предоставлении разрешения на отклонение от предельных параметров 1;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о предоставлении разрешения на условно разрешенный вид использования 3;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о предоставлении разрешения на условно разрешенный вид использования и разрешения на отклонение от предельных параметров 3;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проекту межевания территории в границах элемента планировочной структуры1 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проекту планировки территории и проекту межевания территории 1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Общественные слушания  2;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внесению изменений в устав СГО 3;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бюджете СГО  на 2019 год и плановый период 2020 - 2021 г. 1;</a:t>
            </a:r>
          </a:p>
          <a:p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ЖКХ 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дворам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 обсуждении дизайн проектов в Интернет ресурсах: официальный сайт Администрации СГО, группы Администрации СГО  в социальных сетях («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Контакте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«Одноклассники», «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») приняли участие 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1327 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63" y="2797969"/>
            <a:ext cx="4235338" cy="4235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04325" y="2845030"/>
            <a:ext cx="10162772" cy="1143000"/>
          </a:xfrm>
        </p:spPr>
        <p:txBody>
          <a:bodyPr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15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1397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br>
              <a:rPr lang="ru-RU" sz="115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1397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15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1397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115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139700" dist="38100" dir="2700000" sx="101000" sy="101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4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органов местного самоуправления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Загнутый угол 9"/>
          <p:cNvSpPr/>
          <p:nvPr/>
        </p:nvSpPr>
        <p:spPr>
          <a:xfrm>
            <a:off x="2064678" y="1730477"/>
            <a:ext cx="9867900" cy="4935794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1419" y="1868129"/>
            <a:ext cx="9753599" cy="470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Выявление и достижение социальных целей, приоритетов и потребностей проживающего на данной территории населения.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Исполнение государственных полномочий, переданных на уровень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городского округа.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Обеспечение оказания муниципальных услуг населению, в количестве и с  качеством определенным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законодательством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Укрепление финансово-хозяйственной базы, в целях формирования новых устойчивых источников доходов местных бюджетов.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Создание необходимых условий для высокоэффективной деятельности всех предприятий и организаций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городского округа,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независимо от их формы собственности и принадлежности, в целях повышения инвестиционной привлекательности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территории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4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2064678" y="1730477"/>
            <a:ext cx="9867900" cy="4935794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Демография Североуральского городского округа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06305" y="1868129"/>
            <a:ext cx="9571167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Численность населения Североуральского городского округа 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40717 человек (на 01.01.2018), 40016 (на 01.01.2019). Городское 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население 26288 (на 01.01.2018), 25805 (на 01.01.2019), 64,5 %. 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Сельское население 14429 (на 01.01.2018), 14211 (на 01.01.2019), 35,5%</a:t>
            </a:r>
          </a:p>
          <a:p>
            <a:pPr>
              <a:lnSpc>
                <a:spcPct val="120000"/>
              </a:lnSpc>
            </a:pP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Моложе трудоспособного возраста от 0 до 18 лет – 8992 чел. (22,5 %), трудоспособное население (от 16 до 54 и 59 соответственно женщины и мужчины) 20249 чел. (50,6%), лица старше пенсионного возраста 12292 чел.(30,7 %).  В целом демографическая ситуация за 2018 год характеризуется естественной убылью населения на 339человек (прибыло 871, убыло 1210).</a:t>
            </a:r>
          </a:p>
          <a:p>
            <a:pPr>
              <a:lnSpc>
                <a:spcPct val="120000"/>
              </a:lnSpc>
            </a:pP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 2018 год родилось 369 человек (в 2017г – 411), Коэффициент рождаемости составляет 9,2 человек на 1000 человек населения. Смертность 707 чел. (в 2017г – 698). Коэффициент смертности – 17,7 человека на 1000 человек населения.</a:t>
            </a:r>
          </a:p>
          <a:p>
            <a:pPr>
              <a:lnSpc>
                <a:spcPct val="120000"/>
              </a:lnSpc>
            </a:pP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8" y="4638648"/>
            <a:ext cx="2031187" cy="2027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09" y="1494145"/>
            <a:ext cx="2699480" cy="21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снижения численности населения СГО, </a:t>
            </a:r>
            <a:r>
              <a:rPr lang="ru-RU" sz="4400" b="1" dirty="0" err="1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тыс.человек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54341654"/>
              </p:ext>
            </p:extLst>
          </p:nvPr>
        </p:nvGraphicFramePr>
        <p:xfrm>
          <a:off x="1004325" y="1370946"/>
          <a:ext cx="11187675" cy="5392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с одним вырезанным углом 8"/>
          <p:cNvSpPr/>
          <p:nvPr/>
        </p:nvSpPr>
        <p:spPr>
          <a:xfrm>
            <a:off x="5670369" y="1947069"/>
            <a:ext cx="2846185" cy="585926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latin typeface="+mj-lt"/>
              </a:rPr>
              <a:t>Снижение </a:t>
            </a:r>
            <a:r>
              <a:rPr lang="ru-RU" sz="1600" b="1" dirty="0">
                <a:latin typeface="+mj-lt"/>
              </a:rPr>
              <a:t>численности</a:t>
            </a:r>
          </a:p>
          <a:p>
            <a:pPr lvl="0" algn="ctr"/>
            <a:r>
              <a:rPr lang="ru-RU" sz="1600" b="1" dirty="0">
                <a:latin typeface="+mj-lt"/>
              </a:rPr>
              <a:t>на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1715</a:t>
            </a: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человек в </a:t>
            </a:r>
            <a:r>
              <a:rPr lang="ru-RU" sz="1600" b="1" dirty="0" smtClean="0">
                <a:latin typeface="+mj-lt"/>
              </a:rPr>
              <a:t>год</a:t>
            </a:r>
            <a:endParaRPr lang="ru-RU" sz="1600" b="1" dirty="0">
              <a:latin typeface="+mj-lt"/>
            </a:endParaRP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5466510" y="1587029"/>
            <a:ext cx="1800200" cy="360040"/>
          </a:xfrm>
          <a:prstGeom prst="snip1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20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-201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+mj-lt"/>
              </a:rPr>
              <a:t>гг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9680711" y="3116314"/>
            <a:ext cx="2290683" cy="736799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latin typeface="+mj-lt"/>
              </a:rPr>
              <a:t>Снижение </a:t>
            </a:r>
            <a:r>
              <a:rPr lang="ru-RU" sz="1400" b="1" dirty="0">
                <a:latin typeface="+mj-lt"/>
              </a:rPr>
              <a:t>численности</a:t>
            </a:r>
          </a:p>
          <a:p>
            <a:pPr lvl="0" algn="ctr"/>
            <a:r>
              <a:rPr lang="ru-RU" sz="1400" b="1" dirty="0">
                <a:latin typeface="+mj-lt"/>
              </a:rPr>
              <a:t>на </a:t>
            </a:r>
            <a:r>
              <a:rPr lang="ru-RU" sz="1400" b="1" dirty="0" smtClean="0">
                <a:solidFill>
                  <a:srgbClr val="00B050"/>
                </a:solidFill>
                <a:latin typeface="+mj-lt"/>
              </a:rPr>
              <a:t>521</a:t>
            </a:r>
            <a:r>
              <a:rPr lang="ru-RU" sz="1400" b="1" dirty="0" smtClean="0">
                <a:latin typeface="+mj-lt"/>
              </a:rPr>
              <a:t> </a:t>
            </a:r>
            <a:r>
              <a:rPr lang="ru-RU" sz="1400" b="1" dirty="0">
                <a:latin typeface="+mj-lt"/>
              </a:rPr>
              <a:t>человек в </a:t>
            </a:r>
            <a:r>
              <a:rPr lang="ru-RU" sz="1400" b="1" dirty="0" smtClean="0">
                <a:latin typeface="+mj-lt"/>
              </a:rPr>
              <a:t>год</a:t>
            </a:r>
            <a:endParaRPr lang="ru-RU" sz="1400" b="1" dirty="0">
              <a:latin typeface="+mj-lt"/>
            </a:endParaRP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8958256" y="2756274"/>
            <a:ext cx="1713134" cy="360040"/>
          </a:xfrm>
          <a:prstGeom prst="snip1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+mj-lt"/>
              </a:rPr>
              <a:t>20</a:t>
            </a:r>
            <a:r>
              <a:rPr lang="en-US" b="1" dirty="0" smtClean="0">
                <a:solidFill>
                  <a:srgbClr val="00B050"/>
                </a:solidFill>
                <a:latin typeface="+mj-lt"/>
              </a:rPr>
              <a:t>14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-2018 </a:t>
            </a:r>
            <a:r>
              <a:rPr lang="ru-RU" b="1" dirty="0" err="1" smtClean="0">
                <a:solidFill>
                  <a:srgbClr val="00B050"/>
                </a:solidFill>
                <a:latin typeface="+mj-lt"/>
              </a:rPr>
              <a:t>гг</a:t>
            </a:r>
            <a:endParaRPr lang="ru-RU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94" y="1521033"/>
            <a:ext cx="1988113" cy="15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2064678" y="5679129"/>
            <a:ext cx="9867900" cy="987142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Демография Североуральского городского округа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064678" y="5679129"/>
            <a:ext cx="9726273" cy="978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Уровень безработицы на территории Североуральского городского округа составляет  2,21 %. Североуральским центром занятости населения поставлено на учет 2784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чел. Трудоустроено за 2017 год 1735 граждан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0" y="5326978"/>
            <a:ext cx="1304058" cy="1301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89" y="1525858"/>
            <a:ext cx="1880086" cy="147995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47649408"/>
              </p:ext>
            </p:extLst>
          </p:nvPr>
        </p:nvGraphicFramePr>
        <p:xfrm>
          <a:off x="5272114" y="2303357"/>
          <a:ext cx="6615885" cy="326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6828090" y="1735078"/>
            <a:ext cx="3939120" cy="431967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28090" y="1757373"/>
            <a:ext cx="4264351" cy="387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Структура численности населения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440238" y="1730813"/>
            <a:ext cx="3029918" cy="431967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5338" y="1757373"/>
            <a:ext cx="2763639" cy="387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Численность населения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97448742"/>
              </p:ext>
            </p:extLst>
          </p:nvPr>
        </p:nvGraphicFramePr>
        <p:xfrm>
          <a:off x="1387546" y="2286683"/>
          <a:ext cx="4680126" cy="32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440238" y="4167576"/>
            <a:ext cx="3204657" cy="3508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64,5%                 64,6%                   64,5%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55520" y="2420128"/>
            <a:ext cx="3669792" cy="424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41169            40717              40016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Демографическая ситуация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Объект 5" descr="Гистограмма с группировкой, где показаны значения трех рядов для четырех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07881"/>
              </p:ext>
            </p:extLst>
          </p:nvPr>
        </p:nvGraphicFramePr>
        <p:xfrm>
          <a:off x="905854" y="2196966"/>
          <a:ext cx="1074384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595" y="1496052"/>
            <a:ext cx="2350049" cy="18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3140918"/>
              </p:ext>
            </p:extLst>
          </p:nvPr>
        </p:nvGraphicFramePr>
        <p:xfrm>
          <a:off x="2836248" y="1590649"/>
          <a:ext cx="8847740" cy="498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Загнутый угол 21"/>
          <p:cNvSpPr/>
          <p:nvPr/>
        </p:nvSpPr>
        <p:spPr>
          <a:xfrm>
            <a:off x="3246770" y="5817944"/>
            <a:ext cx="8765187" cy="658048"/>
          </a:xfrm>
          <a:prstGeom prst="foldedCorner">
            <a:avLst>
              <a:gd name="adj" fmla="val 45638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32"/>
            <a:ext cx="12188825" cy="1484313"/>
          </a:xfrm>
          <a:prstGeom prst="rect">
            <a:avLst/>
          </a:prstGeom>
          <a:gradFill flip="none" rotWithShape="1">
            <a:gsLst>
              <a:gs pos="0">
                <a:srgbClr val="BCECFE">
                  <a:lumMod val="99000"/>
                </a:srgbClr>
              </a:gs>
              <a:gs pos="46000">
                <a:srgbClr val="5CC8FE"/>
              </a:gs>
              <a:gs pos="100000">
                <a:srgbClr val="3264E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4678" y="170656"/>
            <a:ext cx="9867900" cy="1143000"/>
          </a:xfrm>
        </p:spPr>
        <p:txBody>
          <a:bodyPr rtlCol="0">
            <a:noAutofit/>
          </a:bodyPr>
          <a:lstStyle/>
          <a:p>
            <a:pPr algn="r" rtl="0">
              <a:lnSpc>
                <a:spcPct val="90000"/>
              </a:lnSpc>
            </a:pPr>
            <a:r>
              <a:rPr lang="ru-RU" sz="4400" b="1" dirty="0" smtClean="0">
                <a:ln w="19050" cap="flat">
                  <a:noFill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 экономического развития</a:t>
            </a:r>
            <a:endParaRPr lang="ru-RU" sz="4400" b="1" dirty="0">
              <a:ln w="19050" cap="flat">
                <a:noFill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0" y="345964"/>
            <a:ext cx="1078231" cy="175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нутый угол 10"/>
          <p:cNvSpPr/>
          <p:nvPr/>
        </p:nvSpPr>
        <p:spPr>
          <a:xfrm>
            <a:off x="469261" y="2362807"/>
            <a:ext cx="2536198" cy="4144452"/>
          </a:xfrm>
          <a:prstGeom prst="foldedCorner">
            <a:avLst>
              <a:gd name="adj" fmla="val 9451"/>
            </a:avLst>
          </a:prstGeom>
          <a:solidFill>
            <a:srgbClr val="0070C0">
              <a:alpha val="79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640" y="2475386"/>
            <a:ext cx="2377440" cy="40318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Основой экономического потенциала Североуральского городского округа являются обрабатывающие производства</a:t>
            </a:r>
          </a:p>
          <a:p>
            <a:pPr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1 января 2019 года на территории Североуральского городского округа зарегистрировано 302 юридических лица, 794 ИП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8670" y="5753579"/>
            <a:ext cx="8942055" cy="7591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Оборот организаций по видам экономической деятельности за январь-декабрь 2018 (факт. 26877 млн. руб.)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33699" y="1379160"/>
            <a:ext cx="8942055" cy="425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Удельный вес отраслей экономики (по обороту), %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«Ориентир»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20248_TF03460539.potx" id="{6DACED71-EA99-4BA3-BBCA-CC7E27C9E80B}" vid="{16BCD529-20B8-4D95-B5F7-5FF9C13CF96E}"/>
    </a:ext>
  </a:extLst>
</a:theme>
</file>

<file path=ppt/theme/theme2.xml><?xml version="1.0" encoding="utf-8"?>
<a:theme xmlns:a="http://schemas.openxmlformats.org/drawingml/2006/main" name="1_Шаблон оформления «Ориентир»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20248_TF03460539.potx" id="{6DACED71-EA99-4BA3-BBCA-CC7E27C9E80B}" vid="{16BCD529-20B8-4D95-B5F7-5FF9C13CF96E}"/>
    </a:ext>
  </a:extLst>
</a:theme>
</file>

<file path=ppt/theme/theme3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1E7C4BA-6C5A-407B-9BF5-DF1D218341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8102D-697E-43AF-A26C-E3AD71941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C00173-F37E-4050-8DE8-BC47ABAD65CD}">
  <ds:schemaRefs>
    <ds:schemaRef ds:uri="http://purl.org/dc/elements/1.1/"/>
    <ds:schemaRef ds:uri="http://www.w3.org/XML/1998/namespace"/>
    <ds:schemaRef ds:uri="http://purl.org/dc/dcmitype/"/>
    <ds:schemaRef ds:uri="a4f35948-e619-41b3-aa29-22878b09cfd2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11742</TotalTime>
  <Words>1901</Words>
  <Application>Microsoft Office PowerPoint</Application>
  <PresentationFormat>Широкоэкранный</PresentationFormat>
  <Paragraphs>301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Calibri</vt:lpstr>
      <vt:lpstr>Century Gothic</vt:lpstr>
      <vt:lpstr>Palatino Linotype</vt:lpstr>
      <vt:lpstr>Times New Roman</vt:lpstr>
      <vt:lpstr>Wingdings 2</vt:lpstr>
      <vt:lpstr>Шаблон оформления «Ориентир»</vt:lpstr>
      <vt:lpstr>1_Шаблон оформления «Ориентир»</vt:lpstr>
      <vt:lpstr>Отчёт главы Североуральского городского округа за 2018 год</vt:lpstr>
      <vt:lpstr>Паспорт Североуральского городского округа</vt:lpstr>
      <vt:lpstr>Стратегия социально-экономического развития СГО</vt:lpstr>
      <vt:lpstr>Задачи органов местного самоуправления</vt:lpstr>
      <vt:lpstr>Демография Североуральского городского округа</vt:lpstr>
      <vt:lpstr>Анализ снижения численности населения СГО, тыс.человек</vt:lpstr>
      <vt:lpstr>Демография Североуральского городского округа</vt:lpstr>
      <vt:lpstr>Демографическая ситуация</vt:lpstr>
      <vt:lpstr>Показатели социально- экономического развития</vt:lpstr>
      <vt:lpstr>Показатели среднемесячной начисленной заработной платы по отраслям экономики</vt:lpstr>
      <vt:lpstr>Реализация инвестиционных проектов</vt:lpstr>
      <vt:lpstr>Реализация инвестиционных проектов</vt:lpstr>
      <vt:lpstr>Реализация инвестиционных проектов</vt:lpstr>
      <vt:lpstr>Реализация инвестиционных проектов</vt:lpstr>
      <vt:lpstr>Презентация PowerPoint</vt:lpstr>
      <vt:lpstr>Бюджет 2018 год</vt:lpstr>
      <vt:lpstr>Структура налоговых доходов, млн.руб.</vt:lpstr>
      <vt:lpstr>Презентация PowerPoint</vt:lpstr>
      <vt:lpstr>Структура расходов бюджета СГО за 2018 год (млн. руб.)</vt:lpstr>
      <vt:lpstr>Строительство жилья .</vt:lpstr>
      <vt:lpstr>Формирование городской среды (планируемые объекты)</vt:lpstr>
      <vt:lpstr>Формирование современной городской среды</vt:lpstr>
      <vt:lpstr> Благоустройство  </vt:lpstr>
      <vt:lpstr>Дорожное хозяйство  Ремонт ул. Ленина</vt:lpstr>
      <vt:lpstr>Образование </vt:lpstr>
      <vt:lpstr> В школе № 11 проведен капитальный ремонт бассейна.  </vt:lpstr>
      <vt:lpstr>Оздоровительная компания 2018</vt:lpstr>
      <vt:lpstr>Участие учеников СГО в мероприятиях в рамках инженерной школы</vt:lpstr>
      <vt:lpstr>Ремонт городской поликлиники</vt:lpstr>
      <vt:lpstr>Значимые мероприятия</vt:lpstr>
      <vt:lpstr>Североуральский  краеведческий музей</vt:lpstr>
      <vt:lpstr>Показатели учёта граждан, нуждающихся в улучшении жилищных условий</vt:lpstr>
      <vt:lpstr>Количество предоставленных жилых помещений</vt:lpstr>
      <vt:lpstr>Презентация PowerPoint</vt:lpstr>
      <vt:lpstr>Структура заявлений граждан, нормативных документов, исходящей корреспонденции</vt:lpstr>
      <vt:lpstr>Презентация PowerPoint</vt:lpstr>
      <vt:lpstr>Публичные слушания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главы админимтрации сев</dc:title>
  <dc:creator>P251</dc:creator>
  <cp:lastModifiedBy>Плешивцев Александр Сергеевич</cp:lastModifiedBy>
  <cp:revision>314</cp:revision>
  <dcterms:created xsi:type="dcterms:W3CDTF">2018-06-04T10:14:34Z</dcterms:created>
  <dcterms:modified xsi:type="dcterms:W3CDTF">2019-06-10T05:08:17Z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