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36.xml" ContentType="application/vnd.openxmlformats-officedocument.presentationml.slide+xml"/>
  <Override PartName="/ppt/charts/chart46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60.xml" ContentType="application/vnd.openxmlformats-officedocument.drawingml.chart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style5.xml" ContentType="application/vnd.ms-office.chartstyl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charts/chart29.xml" ContentType="application/vnd.openxmlformats-officedocument.drawingml.char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charts/chart65.xml" ContentType="application/vnd.openxmlformats-officedocument.drawingml.char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charts/chart54.xml" ContentType="application/vnd.openxmlformats-officedocument.drawingml.char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diagrams/data7.xml" ContentType="application/vnd.openxmlformats-officedocument.drawingml.diagramData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charts/chart59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chart48.xml" ContentType="application/vnd.openxmlformats-officedocument.drawingml.char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notesSlides/notesSlide29.xml" ContentType="application/vnd.openxmlformats-officedocument.presentationml.notesSlide+xml"/>
  <Override PartName="/ppt/charts/chart66.xml" ContentType="application/vnd.openxmlformats-officedocument.drawingml.chart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style7.xml" ContentType="application/vnd.ms-office.chart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3.xml" ContentType="application/vnd.ms-office.chartstyl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notesSlides/notesSlide37.xml" ContentType="application/vnd.openxmlformats-officedocument.presentationml.notesSlide+xml"/>
  <Override PartName="/ppt/diagrams/layout8.xml" ContentType="application/vnd.openxmlformats-officedocument.drawingml.diagramLayout+xml"/>
  <Override PartName="/ppt/charts/colors5.xml" ContentType="application/vnd.ms-office.chartcolor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40.xml" ContentType="application/vnd.openxmlformats-officedocument.presentationml.notesSlide+xml"/>
  <Override PartName="/ppt/charts/style8.xml" ContentType="application/vnd.ms-office.chartstyl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charts/style4.xml" ContentType="application/vnd.ms-office.chartstyle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charts/chart39.xml" ContentType="application/vnd.openxmlformats-officedocument.drawingml.char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hart28.xml" ContentType="application/vnd.openxmlformats-officedocument.drawingml.char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notesSlides/notesSlide34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charts/chart69.xml" ContentType="application/vnd.openxmlformats-officedocument.drawingml.chart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charts/chart58.xml" ContentType="application/vnd.openxmlformats-officedocument.drawingml.chart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notesSlides/notesSlide39.xml" ContentType="application/vnd.openxmlformats-officedocument.presentationml.notesSlid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61.xml" ContentType="application/vnd.openxmlformats-officedocument.drawingml.chart+xml"/>
  <Override PartName="/ppt/notesSlides/notesSlide5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7"/>
  </p:notesMasterIdLst>
  <p:handoutMasterIdLst>
    <p:handoutMasterId r:id="rId58"/>
  </p:handoutMasterIdLst>
  <p:sldIdLst>
    <p:sldId id="257" r:id="rId3"/>
    <p:sldId id="310" r:id="rId4"/>
    <p:sldId id="288" r:id="rId5"/>
    <p:sldId id="311" r:id="rId6"/>
    <p:sldId id="286" r:id="rId7"/>
    <p:sldId id="289" r:id="rId8"/>
    <p:sldId id="312" r:id="rId9"/>
    <p:sldId id="320" r:id="rId10"/>
    <p:sldId id="313" r:id="rId11"/>
    <p:sldId id="314" r:id="rId12"/>
    <p:sldId id="264" r:id="rId13"/>
    <p:sldId id="324" r:id="rId14"/>
    <p:sldId id="266" r:id="rId15"/>
    <p:sldId id="267" r:id="rId16"/>
    <p:sldId id="268" r:id="rId17"/>
    <p:sldId id="269" r:id="rId18"/>
    <p:sldId id="270" r:id="rId19"/>
    <p:sldId id="323" r:id="rId20"/>
    <p:sldId id="273" r:id="rId21"/>
    <p:sldId id="272" r:id="rId22"/>
    <p:sldId id="292" r:id="rId23"/>
    <p:sldId id="293" r:id="rId24"/>
    <p:sldId id="294" r:id="rId25"/>
    <p:sldId id="295" r:id="rId26"/>
    <p:sldId id="321" r:id="rId27"/>
    <p:sldId id="322" r:id="rId28"/>
    <p:sldId id="274" r:id="rId29"/>
    <p:sldId id="319" r:id="rId30"/>
    <p:sldId id="275" r:id="rId31"/>
    <p:sldId id="276" r:id="rId32"/>
    <p:sldId id="297" r:id="rId33"/>
    <p:sldId id="278" r:id="rId34"/>
    <p:sldId id="279" r:id="rId35"/>
    <p:sldId id="298" r:id="rId36"/>
    <p:sldId id="316" r:id="rId37"/>
    <p:sldId id="317" r:id="rId38"/>
    <p:sldId id="301" r:id="rId39"/>
    <p:sldId id="302" r:id="rId40"/>
    <p:sldId id="281" r:id="rId41"/>
    <p:sldId id="282" r:id="rId42"/>
    <p:sldId id="325" r:id="rId43"/>
    <p:sldId id="303" r:id="rId44"/>
    <p:sldId id="283" r:id="rId45"/>
    <p:sldId id="326" r:id="rId46"/>
    <p:sldId id="305" r:id="rId47"/>
    <p:sldId id="318" r:id="rId48"/>
    <p:sldId id="284" r:id="rId49"/>
    <p:sldId id="285" r:id="rId50"/>
    <p:sldId id="307" r:id="rId51"/>
    <p:sldId id="308" r:id="rId52"/>
    <p:sldId id="327" r:id="rId53"/>
    <p:sldId id="328" r:id="rId54"/>
    <p:sldId id="287" r:id="rId55"/>
    <p:sldId id="309" r:id="rId56"/>
  </p:sldIdLst>
  <p:sldSz cx="12188825" cy="6858000"/>
  <p:notesSz cx="6669088" cy="9896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66"/>
    <a:srgbClr val="FF9900"/>
    <a:srgbClr val="008000"/>
    <a:srgbClr val="FF00FF"/>
    <a:srgbClr val="0A92C2"/>
    <a:srgbClr val="B63806"/>
    <a:srgbClr val="BBCF8D"/>
    <a:srgbClr val="B45208"/>
    <a:srgbClr val="08A0B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37" autoAdjust="0"/>
  </p:normalViewPr>
  <p:slideViewPr>
    <p:cSldViewPr>
      <p:cViewPr varScale="1">
        <p:scale>
          <a:sx n="110" d="100"/>
          <a:sy n="110" d="100"/>
        </p:scale>
        <p:origin x="-558" y="-84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outlineViewPr>
    <p:cViewPr>
      <p:scale>
        <a:sx n="33" d="100"/>
        <a:sy n="33" d="100"/>
      </p:scale>
      <p:origin x="0" y="246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60"/>
      </p:cViewPr>
      <p:guideLst>
        <p:guide orient="horz" pos="311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8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4.xlsx"/></Relationships>
</file>

<file path=ppt/charts/_rels/chart59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60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6.xlsx"/></Relationships>
</file>

<file path=ppt/charts/_rels/chart61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7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3;&#1102;&#1076;&#1078;%20&#1076;&#1083;&#1103;%20&#1075;&#1088;%20&#1080;%20&#1054;&#1058;&#1050;&#1056;%20&#1044;&#1040;&#1053;&#1053;&#1067;&#1045;\&#1076;&#1086;&#1093;&#1086;&#1076;&#1099;%20&#1073;&#1102;&#1076;&#1078;&#1077;&#1090;%20&#1076;&#1083;&#1103;%20&#1075;&#1088;&#1072;&#1078;&#1076;&#1072;&#1085;%202019%20&#1087;&#1088;&#1086;&#1077;&#1082;&#1090;\2018%20&#1076;&#1080;&#1072;&#1075;&#1088;%20&#1080;%20&#1090;&#1072;&#1073;&#1083;%20&#1076;&#1083;&#1103;%20&#1073;&#1102;&#1076;&#1078;%20&#1076;&#1083;&#1103;%20&#1075;&#1088;&#1072;&#1078;&#1076;.xls" TargetMode="External"/></Relationships>
</file>

<file path=ppt/charts/_rels/chart63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8.xlsx"/></Relationships>
</file>

<file path=ppt/charts/_rels/chart64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9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0.87108972233972026</c:v>
                </c:pt>
                <c:pt idx="1">
                  <c:v>2.6549765091848542E-2</c:v>
                </c:pt>
                <c:pt idx="2">
                  <c:v>5.3746527817469934E-2</c:v>
                </c:pt>
                <c:pt idx="3">
                  <c:v>3.8742126861832843E-2</c:v>
                </c:pt>
                <c:pt idx="4">
                  <c:v>9.8718578891419054E-3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5.4855926359031013E-2</c:v>
                </c:pt>
                <c:pt idx="5">
                  <c:v>3.2412821204761473E-2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0.29198210807825414</c:v>
                </c:pt>
                <c:pt idx="2">
                  <c:v>0.6919489181739148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0.87108972233972082</c:v>
                </c:pt>
                <c:pt idx="1">
                  <c:v>2.6549765091848514E-2</c:v>
                </c:pt>
                <c:pt idx="2">
                  <c:v>5.3746527817469122E-2</c:v>
                </c:pt>
                <c:pt idx="3">
                  <c:v>3.8742126861832843E-2</c:v>
                </c:pt>
                <c:pt idx="4">
                  <c:v>9.8718578891417268E-3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5.4855926359031013E-2</c:v>
                </c:pt>
                <c:pt idx="5">
                  <c:v>3.2412821204761473E-2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0.29198210807825414</c:v>
                </c:pt>
                <c:pt idx="2">
                  <c:v>0.6919489181739148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344265</c:v>
                </c:pt>
                <c:pt idx="1">
                  <c:v>4858</c:v>
                </c:pt>
                <c:pt idx="2">
                  <c:v>22217</c:v>
                </c:pt>
                <c:pt idx="3">
                  <c:v>13263</c:v>
                </c:pt>
                <c:pt idx="4">
                  <c:v>4752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0.88419308856955769</c:v>
                </c:pt>
                <c:pt idx="1">
                  <c:v>1.2477045369906639E-2</c:v>
                </c:pt>
                <c:pt idx="2">
                  <c:v>5.706103684298483E-2</c:v>
                </c:pt>
                <c:pt idx="3">
                  <c:v>3.4064028970990486E-2</c:v>
                </c:pt>
                <c:pt idx="4">
                  <c:v>1.2204800246561866E-2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4009</c:v>
                </c:pt>
                <c:pt idx="1">
                  <c:v>56264</c:v>
                </c:pt>
                <c:pt idx="2">
                  <c:v>5300</c:v>
                </c:pt>
                <c:pt idx="3">
                  <c:v>2305</c:v>
                </c:pt>
                <c:pt idx="4">
                  <c:v>2393</c:v>
                </c:pt>
                <c:pt idx="5">
                  <c:v>3000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5.4714689304091513E-2</c:v>
                </c:pt>
                <c:pt idx="1">
                  <c:v>0.76788906934530765</c:v>
                </c:pt>
                <c:pt idx="2">
                  <c:v>7.2334211352377942E-2</c:v>
                </c:pt>
                <c:pt idx="3">
                  <c:v>3.1458557956080845E-2</c:v>
                </c:pt>
                <c:pt idx="4">
                  <c:v>3.2659578823818612E-2</c:v>
                </c:pt>
                <c:pt idx="5">
                  <c:v>4.0943893218326484E-2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9284</c:v>
                </c:pt>
                <c:pt idx="1">
                  <c:v>276872.3</c:v>
                </c:pt>
                <c:pt idx="2">
                  <c:v>452929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1.2561472945003781E-2</c:v>
                </c:pt>
                <c:pt idx="1">
                  <c:v>0.37461481103737893</c:v>
                </c:pt>
                <c:pt idx="2">
                  <c:v>0.61282371601762364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344265</c:v>
                </c:pt>
                <c:pt idx="1">
                  <c:v>4858</c:v>
                </c:pt>
                <c:pt idx="2">
                  <c:v>22217</c:v>
                </c:pt>
                <c:pt idx="3">
                  <c:v>13263</c:v>
                </c:pt>
                <c:pt idx="4">
                  <c:v>4752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0.88419308856955769</c:v>
                </c:pt>
                <c:pt idx="1">
                  <c:v>1.2477045369906639E-2</c:v>
                </c:pt>
                <c:pt idx="2">
                  <c:v>5.706103684298483E-2</c:v>
                </c:pt>
                <c:pt idx="3">
                  <c:v>3.4064028970990486E-2</c:v>
                </c:pt>
                <c:pt idx="4">
                  <c:v>1.2204800246561866E-2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4009</c:v>
                </c:pt>
                <c:pt idx="1">
                  <c:v>56264</c:v>
                </c:pt>
                <c:pt idx="2">
                  <c:v>5300</c:v>
                </c:pt>
                <c:pt idx="3">
                  <c:v>2305</c:v>
                </c:pt>
                <c:pt idx="4">
                  <c:v>2393</c:v>
                </c:pt>
                <c:pt idx="5">
                  <c:v>3000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5.4714689304091513E-2</c:v>
                </c:pt>
                <c:pt idx="1">
                  <c:v>0.76788906934530765</c:v>
                </c:pt>
                <c:pt idx="2">
                  <c:v>7.2334211352377942E-2</c:v>
                </c:pt>
                <c:pt idx="3">
                  <c:v>3.1458557956080845E-2</c:v>
                </c:pt>
                <c:pt idx="4">
                  <c:v>3.2659578823818612E-2</c:v>
                </c:pt>
                <c:pt idx="5">
                  <c:v>4.0943893218326484E-2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5.4855926359030978E-2</c:v>
                </c:pt>
                <c:pt idx="5">
                  <c:v>3.2412821204761473E-2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9284</c:v>
                </c:pt>
                <c:pt idx="1">
                  <c:v>276872.3</c:v>
                </c:pt>
                <c:pt idx="2">
                  <c:v>452929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1.2561472945003781E-2</c:v>
                </c:pt>
                <c:pt idx="1">
                  <c:v>0.37461481103737893</c:v>
                </c:pt>
                <c:pt idx="2">
                  <c:v>0.61282371601762364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0.8940985570197959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3.0585875248423936E-2</c:v>
                </c:pt>
                <c:pt idx="4">
                  <c:v>1.0575223347971062E-2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0.18045804237938678</c:v>
                </c:pt>
                <c:pt idx="2">
                  <c:v>0.81133340944117815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0.8940985570197959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3.0585875248423936E-2</c:v>
                </c:pt>
                <c:pt idx="4">
                  <c:v>1.0575223347971062E-2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0.18045804237938678</c:v>
                </c:pt>
                <c:pt idx="2">
                  <c:v>0.81133340944117815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0.8940985570197959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3.0585875248423936E-2</c:v>
                </c:pt>
                <c:pt idx="4">
                  <c:v>1.0575223347971062E-2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0.18045804237938678</c:v>
                </c:pt>
                <c:pt idx="2">
                  <c:v>0.81133340944117815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0.29198210807825392</c:v>
                </c:pt>
                <c:pt idx="2">
                  <c:v>0.69194891817391435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0.8940985570197959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3.0585875248423936E-2</c:v>
                </c:pt>
                <c:pt idx="4">
                  <c:v>1.0575223347971062E-2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0.18045804237938678</c:v>
                </c:pt>
                <c:pt idx="2">
                  <c:v>0.81133340944117815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0.8940985570197959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3.0585875248423936E-2</c:v>
                </c:pt>
                <c:pt idx="4">
                  <c:v>1.0575223347971062E-2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0.18045804237938678</c:v>
                </c:pt>
                <c:pt idx="2">
                  <c:v>0.81133340944117815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0.8940985570197959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3.0585875248423936E-2</c:v>
                </c:pt>
                <c:pt idx="4">
                  <c:v>1.0575223347971062E-2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0.18045804237938678</c:v>
                </c:pt>
                <c:pt idx="2">
                  <c:v>0.81133340944117815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0.8940985570197959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3.0585875248423936E-2</c:v>
                </c:pt>
                <c:pt idx="4">
                  <c:v>1.0575223347971062E-2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0.87108972233972026</c:v>
                </c:pt>
                <c:pt idx="1">
                  <c:v>2.6549765091848514E-2</c:v>
                </c:pt>
                <c:pt idx="2">
                  <c:v>5.3746527817469122E-2</c:v>
                </c:pt>
                <c:pt idx="3">
                  <c:v>3.8742126861832843E-2</c:v>
                </c:pt>
                <c:pt idx="4">
                  <c:v>9.8718578891417268E-3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0.18045804237938678</c:v>
                </c:pt>
                <c:pt idx="2">
                  <c:v>0.81133340944117815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0.8940985570197959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3.0585875248423936E-2</c:v>
                </c:pt>
                <c:pt idx="4">
                  <c:v>1.0575223347971062E-2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0.18045804237938678</c:v>
                </c:pt>
                <c:pt idx="2">
                  <c:v>0.81133340944117815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0.8940985570197959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3.0585875248423936E-2</c:v>
                </c:pt>
                <c:pt idx="4">
                  <c:v>1.0575223347971062E-2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0.18045804237938678</c:v>
                </c:pt>
                <c:pt idx="2">
                  <c:v>0.81133340944117815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0.8940985570197959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3.0585875248423936E-2</c:v>
                </c:pt>
                <c:pt idx="4">
                  <c:v>1.0575223347971062E-2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5.4855926359030978E-2</c:v>
                </c:pt>
                <c:pt idx="5">
                  <c:v>3.2412821204761473E-2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0.18045804237938678</c:v>
                </c:pt>
                <c:pt idx="2">
                  <c:v>0.81133340944117815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0.8940985570197959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3.0585875248423936E-2</c:v>
                </c:pt>
                <c:pt idx="4">
                  <c:v>1.0575223347971062E-2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0.18045804237938678</c:v>
                </c:pt>
                <c:pt idx="2">
                  <c:v>0.81133340944117815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0.8940985570197959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3.0585875248423936E-2</c:v>
                </c:pt>
                <c:pt idx="4">
                  <c:v>1.0575223347971062E-2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0.18045804237938678</c:v>
                </c:pt>
                <c:pt idx="2">
                  <c:v>0.81133340944117815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'Динамика поступления доходов'!$A$3</c:f>
              <c:strCache>
                <c:ptCount val="1"/>
                <c:pt idx="0">
                  <c:v>Налоговые доходы (тыс.руб.)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 w="38100">
                <a:solidFill>
                  <a:srgbClr val="000080"/>
                </a:solidFill>
                <a:prstDash val="solid"/>
              </a:ln>
            </c:spPr>
          </c:marker>
          <c:cat>
            <c:strRef>
              <c:f>'Динамика поступления доходов'!$B$2:$F$2</c:f>
              <c:strCache>
                <c:ptCount val="5"/>
                <c:pt idx="0">
                  <c:v>2017 год отчет</c:v>
                </c:pt>
                <c:pt idx="1">
                  <c:v>2018 год ожидаемое исполнение </c:v>
                </c:pt>
                <c:pt idx="2">
                  <c:v>2019 год прогноз</c:v>
                </c:pt>
                <c:pt idx="3">
                  <c:v>2020 год прогноз</c:v>
                </c:pt>
                <c:pt idx="4">
                  <c:v>2021 год прогноз</c:v>
                </c:pt>
              </c:strCache>
            </c:strRef>
          </c:cat>
          <c:val>
            <c:numRef>
              <c:f>'Динамика поступления доходов'!$B$3:$F$3</c:f>
              <c:numCache>
                <c:formatCode>General</c:formatCode>
                <c:ptCount val="5"/>
                <c:pt idx="0">
                  <c:v>327768.8</c:v>
                </c:pt>
                <c:pt idx="1">
                  <c:v>363822</c:v>
                </c:pt>
                <c:pt idx="2">
                  <c:v>397107</c:v>
                </c:pt>
                <c:pt idx="3">
                  <c:v>440179</c:v>
                </c:pt>
                <c:pt idx="4">
                  <c:v>452560</c:v>
                </c:pt>
              </c:numCache>
            </c:numRef>
          </c:val>
        </c:ser>
        <c:ser>
          <c:idx val="1"/>
          <c:order val="1"/>
          <c:tx>
            <c:strRef>
              <c:f>'Динамика поступления доходов'!$A$4</c:f>
              <c:strCache>
                <c:ptCount val="1"/>
                <c:pt idx="0">
                  <c:v>Неналоговые доходы (тыс.руб.)</c:v>
                </c:pt>
              </c:strCache>
            </c:strRef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 w="38100">
                <a:solidFill>
                  <a:srgbClr val="FF00FF"/>
                </a:solidFill>
                <a:prstDash val="solid"/>
              </a:ln>
            </c:spPr>
          </c:marker>
          <c:cat>
            <c:strRef>
              <c:f>'Динамика поступления доходов'!$B$2:$F$2</c:f>
              <c:strCache>
                <c:ptCount val="5"/>
                <c:pt idx="0">
                  <c:v>2017 год отчет</c:v>
                </c:pt>
                <c:pt idx="1">
                  <c:v>2018 год ожидаемое исполнение </c:v>
                </c:pt>
                <c:pt idx="2">
                  <c:v>2019 год прогноз</c:v>
                </c:pt>
                <c:pt idx="3">
                  <c:v>2020 год прогноз</c:v>
                </c:pt>
                <c:pt idx="4">
                  <c:v>2021 год прогноз</c:v>
                </c:pt>
              </c:strCache>
            </c:strRef>
          </c:cat>
          <c:val>
            <c:numRef>
              <c:f>'Динамика поступления доходов'!$B$4:$F$4</c:f>
              <c:numCache>
                <c:formatCode>General</c:formatCode>
                <c:ptCount val="5"/>
                <c:pt idx="0">
                  <c:v>96566.2</c:v>
                </c:pt>
                <c:pt idx="1">
                  <c:v>71198</c:v>
                </c:pt>
                <c:pt idx="2">
                  <c:v>66676</c:v>
                </c:pt>
                <c:pt idx="3">
                  <c:v>68065</c:v>
                </c:pt>
                <c:pt idx="4">
                  <c:v>69605</c:v>
                </c:pt>
              </c:numCache>
            </c:numRef>
          </c:val>
        </c:ser>
        <c:ser>
          <c:idx val="2"/>
          <c:order val="2"/>
          <c:tx>
            <c:strRef>
              <c:f>'Динамика поступления доходов'!$A$5</c:f>
              <c:strCache>
                <c:ptCount val="1"/>
                <c:pt idx="0">
                  <c:v>Безвозмездные поступления (тыс.руб.)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 w="38100">
                <a:solidFill>
                  <a:srgbClr val="FFFF00"/>
                </a:solidFill>
                <a:prstDash val="solid"/>
              </a:ln>
            </c:spPr>
          </c:marker>
          <c:cat>
            <c:strRef>
              <c:f>'Динамика поступления доходов'!$B$2:$F$2</c:f>
              <c:strCache>
                <c:ptCount val="5"/>
                <c:pt idx="0">
                  <c:v>2017 год отчет</c:v>
                </c:pt>
                <c:pt idx="1">
                  <c:v>2018 год ожидаемое исполнение </c:v>
                </c:pt>
                <c:pt idx="2">
                  <c:v>2019 год прогноз</c:v>
                </c:pt>
                <c:pt idx="3">
                  <c:v>2020 год прогноз</c:v>
                </c:pt>
                <c:pt idx="4">
                  <c:v>2021 год прогноз</c:v>
                </c:pt>
              </c:strCache>
            </c:strRef>
          </c:cat>
          <c:val>
            <c:numRef>
              <c:f>'Динамика поступления доходов'!$B$5:$F$5</c:f>
              <c:numCache>
                <c:formatCode>General</c:formatCode>
                <c:ptCount val="5"/>
                <c:pt idx="0">
                  <c:v>862643.5</c:v>
                </c:pt>
                <c:pt idx="1">
                  <c:v>925001</c:v>
                </c:pt>
                <c:pt idx="2">
                  <c:v>925154.5</c:v>
                </c:pt>
                <c:pt idx="3">
                  <c:v>816986.1</c:v>
                </c:pt>
                <c:pt idx="4">
                  <c:v>855317.4</c:v>
                </c:pt>
              </c:numCache>
            </c:numRef>
          </c:val>
        </c:ser>
        <c:ser>
          <c:idx val="3"/>
          <c:order val="3"/>
          <c:tx>
            <c:strRef>
              <c:f>'Динамика поступления доходов'!$A$6</c:f>
              <c:strCache>
                <c:ptCount val="1"/>
                <c:pt idx="0">
                  <c:v>Итого доходов (тыс.руб.)</c:v>
                </c:pt>
              </c:strCache>
            </c:strRef>
          </c:tx>
          <c:spPr>
            <a:ln w="38100">
              <a:solidFill>
                <a:srgbClr val="00FFFF"/>
              </a:solidFill>
              <a:prstDash val="solid"/>
            </a:ln>
          </c:spPr>
          <c:marker>
            <c:symbol val="x"/>
            <c:size val="5"/>
            <c:spPr>
              <a:noFill/>
              <a:ln w="38100">
                <a:solidFill>
                  <a:srgbClr val="00FFFF"/>
                </a:solidFill>
                <a:prstDash val="solid"/>
              </a:ln>
            </c:spPr>
          </c:marker>
          <c:cat>
            <c:strRef>
              <c:f>'Динамика поступления доходов'!$B$2:$F$2</c:f>
              <c:strCache>
                <c:ptCount val="5"/>
                <c:pt idx="0">
                  <c:v>2017 год отчет</c:v>
                </c:pt>
                <c:pt idx="1">
                  <c:v>2018 год ожидаемое исполнение </c:v>
                </c:pt>
                <c:pt idx="2">
                  <c:v>2019 год прогноз</c:v>
                </c:pt>
                <c:pt idx="3">
                  <c:v>2020 год прогноз</c:v>
                </c:pt>
                <c:pt idx="4">
                  <c:v>2021 год прогноз</c:v>
                </c:pt>
              </c:strCache>
            </c:strRef>
          </c:cat>
          <c:val>
            <c:numRef>
              <c:f>'Динамика поступления доходов'!$B$6:$F$6</c:f>
              <c:numCache>
                <c:formatCode>General</c:formatCode>
                <c:ptCount val="5"/>
                <c:pt idx="0">
                  <c:v>1286978.5</c:v>
                </c:pt>
                <c:pt idx="1">
                  <c:v>1360021</c:v>
                </c:pt>
                <c:pt idx="2">
                  <c:v>1388937.5</c:v>
                </c:pt>
                <c:pt idx="3">
                  <c:v>1325230.1000000001</c:v>
                </c:pt>
                <c:pt idx="4">
                  <c:v>1377482.4</c:v>
                </c:pt>
              </c:numCache>
            </c:numRef>
          </c:val>
        </c:ser>
        <c:marker val="1"/>
        <c:axId val="101202944"/>
        <c:axId val="101217408"/>
      </c:lineChart>
      <c:catAx>
        <c:axId val="10120294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1217408"/>
        <c:crosses val="autoZero"/>
        <c:auto val="1"/>
        <c:lblAlgn val="ctr"/>
        <c:lblOffset val="100"/>
        <c:tickLblSkip val="1"/>
        <c:tickMarkSkip val="1"/>
      </c:catAx>
      <c:valAx>
        <c:axId val="101217408"/>
        <c:scaling>
          <c:orientation val="minMax"/>
        </c:scaling>
        <c:axPos val="l"/>
        <c:majorGridlines>
          <c:spPr>
            <a:ln w="3175">
              <a:solidFill>
                <a:srgbClr val="000000">
                  <a:alpha val="13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тысячи рублей</a:t>
                </a:r>
              </a:p>
            </c:rich>
          </c:tx>
          <c:layout>
            <c:manualLayout>
              <c:xMode val="edge"/>
              <c:yMode val="edge"/>
              <c:x val="0.17513594060644391"/>
              <c:y val="0.2902792703216058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120294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 w="12700">
          <a:noFill/>
          <a:prstDash val="solid"/>
        </a:ln>
        <a:effectLst>
          <a:softEdge rad="88900"/>
        </a:effectLst>
      </c:spPr>
    </c:plotArea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535433070866133E-2"/>
          <c:y val="7.2257375013752026E-2"/>
          <c:w val="0.55040277160562356"/>
          <c:h val="0.92774247408092669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18000"/>
                    </a:schemeClr>
                  </a:gs>
                  <a:gs pos="50000">
                    <a:schemeClr val="accent1">
                      <a:satMod val="89000"/>
                      <a:lumMod val="91000"/>
                    </a:schemeClr>
                  </a:gs>
                  <a:gs pos="100000">
                    <a:schemeClr val="accent1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spPr>
              <a:gradFill rotWithShape="1">
                <a:gsLst>
                  <a:gs pos="0">
                    <a:schemeClr val="accent3">
                      <a:satMod val="103000"/>
                      <a:lumMod val="118000"/>
                    </a:schemeClr>
                  </a:gs>
                  <a:gs pos="50000">
                    <a:schemeClr val="accent3">
                      <a:satMod val="89000"/>
                      <a:lumMod val="91000"/>
                    </a:schemeClr>
                  </a:gs>
                  <a:gs pos="100000">
                    <a:schemeClr val="accent3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29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9.8167622578973213E-2"/>
                  <c:y val="0.267684439208430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'структура доходов бюджета 2018 '!$A$3:$A$5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поступлений</c:v>
                </c:pt>
              </c:strCache>
            </c:strRef>
          </c:cat>
          <c:val>
            <c:numRef>
              <c:f>'структура доходов бюджета 2018 '!$B$3:$B$5</c:f>
              <c:numCache>
                <c:formatCode>#,##0_р_.</c:formatCode>
                <c:ptCount val="3"/>
                <c:pt idx="0">
                  <c:v>397107</c:v>
                </c:pt>
                <c:pt idx="1">
                  <c:v>66676</c:v>
                </c:pt>
                <c:pt idx="2">
                  <c:v>925154.5</c:v>
                </c:pt>
              </c:numCache>
            </c:numRef>
          </c:val>
        </c:ser>
        <c:ser>
          <c:idx val="1"/>
          <c:order val="1"/>
          <c:explosion val="25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18000"/>
                    </a:schemeClr>
                  </a:gs>
                  <a:gs pos="50000">
                    <a:schemeClr val="accent1">
                      <a:satMod val="89000"/>
                      <a:lumMod val="91000"/>
                    </a:schemeClr>
                  </a:gs>
                  <a:gs pos="100000">
                    <a:schemeClr val="accent1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spPr>
              <a:gradFill rotWithShape="1">
                <a:gsLst>
                  <a:gs pos="0">
                    <a:schemeClr val="accent3">
                      <a:satMod val="103000"/>
                      <a:lumMod val="118000"/>
                    </a:schemeClr>
                  </a:gs>
                  <a:gs pos="50000">
                    <a:schemeClr val="accent3">
                      <a:satMod val="89000"/>
                      <a:lumMod val="91000"/>
                    </a:schemeClr>
                  </a:gs>
                  <a:gs pos="100000">
                    <a:schemeClr val="accent3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поступлений</c:v>
                </c:pt>
              </c:strCache>
            </c:strRef>
          </c:cat>
          <c:val>
            <c:numRef>
              <c:f>'структура доходов бюджета 2018 '!$C$3:$C$5</c:f>
              <c:numCache>
                <c:formatCode>0%</c:formatCode>
                <c:ptCount val="3"/>
                <c:pt idx="0">
                  <c:v>0.28590703325383615</c:v>
                </c:pt>
                <c:pt idx="1">
                  <c:v>4.800503982360619E-2</c:v>
                </c:pt>
                <c:pt idx="2">
                  <c:v>0.66608792692255769</c:v>
                </c:pt>
              </c:numCache>
            </c:numRef>
          </c:val>
        </c:ser>
        <c:ser>
          <c:idx val="2"/>
          <c:order val="2"/>
          <c:explosion val="25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18000"/>
                    </a:schemeClr>
                  </a:gs>
                  <a:gs pos="50000">
                    <a:schemeClr val="accent1">
                      <a:satMod val="89000"/>
                      <a:lumMod val="91000"/>
                    </a:schemeClr>
                  </a:gs>
                  <a:gs pos="100000">
                    <a:schemeClr val="accent1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887313446654075"/>
          <c:y val="0.17174559097744047"/>
          <c:w val="0.3734835789850553"/>
          <c:h val="0.7310327016272607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802126999439087"/>
          <c:y val="0.10338894499698549"/>
          <c:w val="0.56425217658742532"/>
          <c:h val="0.76029759159786425"/>
        </c:manualLayout>
      </c:layout>
      <c:pie3DChart>
        <c:varyColors val="1"/>
        <c:ser>
          <c:idx val="1"/>
          <c:order val="0"/>
          <c:explosion val="25"/>
          <c:dPt>
            <c:idx val="0"/>
            <c:spPr>
              <a:gradFill rotWithShape="1">
                <a:gsLst>
                  <a:gs pos="0">
                    <a:schemeClr val="accent6">
                      <a:satMod val="103000"/>
                      <a:lumMod val="118000"/>
                    </a:schemeClr>
                  </a:gs>
                  <a:gs pos="50000">
                    <a:schemeClr val="accent6">
                      <a:satMod val="89000"/>
                      <a:lumMod val="91000"/>
                    </a:schemeClr>
                  </a:gs>
                  <a:gs pos="100000">
                    <a:schemeClr val="accent6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explosion val="26"/>
            <c:spPr>
              <a:gradFill rotWithShape="1">
                <a:gsLst>
                  <a:gs pos="0">
                    <a:schemeClr val="accent4">
                      <a:satMod val="103000"/>
                      <a:lumMod val="118000"/>
                    </a:schemeClr>
                  </a:gs>
                  <a:gs pos="50000">
                    <a:schemeClr val="accent4">
                      <a:satMod val="89000"/>
                      <a:lumMod val="91000"/>
                    </a:schemeClr>
                  </a:gs>
                  <a:gs pos="100000">
                    <a:schemeClr val="accent4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18000"/>
                    </a:schemeClr>
                  </a:gs>
                  <a:gs pos="50000">
                    <a:schemeClr val="accent6">
                      <a:lumMod val="60000"/>
                      <a:satMod val="89000"/>
                      <a:lumMod val="91000"/>
                    </a:schemeClr>
                  </a:gs>
                  <a:gs pos="100000">
                    <a:schemeClr val="accent6">
                      <a:lumMod val="60000"/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2.3151112144308376E-2"/>
                  <c:y val="-0.1073943208064596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9303105887963803E-2"/>
                  <c:y val="-0.182372544033681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9%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087875084793653E-2"/>
                  <c:y val="-0.1312476379663474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7130610913795921E-2"/>
                  <c:y val="-0.1113873760344994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'!$A$25:$A$28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'структура доходов бюджета 2018 '!$C$25:$C$28</c:f>
              <c:numCache>
                <c:formatCode>0%</c:formatCode>
                <c:ptCount val="4"/>
                <c:pt idx="0">
                  <c:v>6.39934063649373E-3</c:v>
                </c:pt>
                <c:pt idx="1">
                  <c:v>0.35738541579007643</c:v>
                </c:pt>
                <c:pt idx="2">
                  <c:v>0.63621524357343906</c:v>
                </c:pt>
                <c:pt idx="3">
                  <c:v>0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578410664398556"/>
          <c:y val="4.4772716257716796E-2"/>
          <c:w val="0.21818205836207896"/>
          <c:h val="0.9202546230002247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0.29198210807825392</c:v>
                </c:pt>
                <c:pt idx="2">
                  <c:v>0.69194891817391435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177770677989689"/>
          <c:y val="0.22942371300713191"/>
          <c:w val="0.63533363550912958"/>
          <c:h val="0.69026744411992758"/>
        </c:manualLayout>
      </c:layout>
      <c:pie3DChart>
        <c:varyColors val="1"/>
        <c:ser>
          <c:idx val="0"/>
          <c:order val="0"/>
          <c:explosion val="23"/>
          <c:dPt>
            <c:idx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1339984231599665"/>
                  <c:y val="2.697822947487091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spc="0" baseline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доходы физических лиц
</a:t>
                    </a:r>
                    <a:r>
                      <a:rPr lang="ru-RU" dirty="0" smtClean="0"/>
                      <a:t>83%</a:t>
                    </a:r>
                    <a:endParaRPr lang="ru-RU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705280352882371"/>
                      <c:h val="0.3157181111580755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4.0575288958512624E-2"/>
                  <c:y val="9.985181047843411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spc="0" baseline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Акцизы по подакцизным товарам
</a:t>
                    </a:r>
                    <a:r>
                      <a:rPr lang="ru-RU" dirty="0" smtClean="0"/>
                      <a:t>4%</a:t>
                    </a:r>
                    <a:endParaRPr lang="ru-RU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5664524706403724"/>
                      <c:h val="0.2836856503565941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5706563467811341"/>
                  <c:y val="-0.1850586887533635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spc="0" baseline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Налоги </a:t>
                    </a:r>
                    <a:r>
                      <a:rPr lang="ru-RU" dirty="0"/>
                      <a:t>на совокупный доход
8%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3993094883514807"/>
                      <c:h val="0.2575111624365141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2.3559845201717049E-2"/>
                  <c:y val="-0.15976289676549568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ln>
                        <a:noFill/>
                      </a:ln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3167181115021712"/>
                  <c:y val="-8.786959322102128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ln>
                        <a:noFill/>
                      </a:ln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31164439680715661"/>
                      <c:h val="0.26074646592731249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32722007224607208"/>
                  <c:y val="2.6627149460915822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ln>
                        <a:noFill/>
                      </a:ln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3838626397126647"/>
                      <c:h val="0.20849058027896863"/>
                    </c:manualLayout>
                  </c15:layout>
                </c:ext>
              </c:extLst>
            </c:dLbl>
            <c:numFmt formatCode="0%" sourceLinked="0"/>
            <c:spPr>
              <a:ln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spc="0" baseline="0">
                    <a:ln>
                      <a:noFill/>
                    </a:ln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'!$A$9:$A$14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'структура доходов бюджета 2018 '!$B$9:$B$14</c:f>
              <c:numCache>
                <c:formatCode>#,##0_р_.</c:formatCode>
                <c:ptCount val="6"/>
                <c:pt idx="0">
                  <c:v>328041</c:v>
                </c:pt>
                <c:pt idx="1">
                  <c:v>16952</c:v>
                </c:pt>
                <c:pt idx="2">
                  <c:v>28282</c:v>
                </c:pt>
                <c:pt idx="3">
                  <c:v>11334</c:v>
                </c:pt>
                <c:pt idx="4">
                  <c:v>7061</c:v>
                </c:pt>
                <c:pt idx="5">
                  <c:v>5437</c:v>
                </c:pt>
              </c:numCache>
            </c:numRef>
          </c:val>
        </c:ser>
        <c:ser>
          <c:idx val="1"/>
          <c:order val="1"/>
          <c:explosion val="25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'!$A$9:$A$14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'структура доходов бюджета 2018 '!$C$9:$C$14</c:f>
              <c:numCache>
                <c:formatCode>0%</c:formatCode>
                <c:ptCount val="6"/>
                <c:pt idx="0">
                  <c:v>0.82607710264487932</c:v>
                </c:pt>
                <c:pt idx="1">
                  <c:v>4.2688746358034477E-2</c:v>
                </c:pt>
                <c:pt idx="2">
                  <c:v>7.1220099368683995E-2</c:v>
                </c:pt>
                <c:pt idx="3">
                  <c:v>2.8541425862550901E-2</c:v>
                </c:pt>
                <c:pt idx="4">
                  <c:v>1.7781101818905239E-2</c:v>
                </c:pt>
                <c:pt idx="5">
                  <c:v>1.3691523946946291E-2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floor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884700802932598E-2"/>
          <c:y val="3.6171953771160711E-2"/>
          <c:w val="0.88231530230319222"/>
          <c:h val="0.79911648371224764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7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smtClean="0"/>
                      <a:t>5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smtClean="0"/>
                      <a:t>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numFmt formatCode="0%" sourceLinked="0"/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'структура доходов бюджета 2018 '!$A$17:$A$22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'структура доходов бюджета 2018 '!$B$17:$B$22</c:f>
              <c:numCache>
                <c:formatCode>#,##0_р_.</c:formatCode>
                <c:ptCount val="6"/>
                <c:pt idx="0">
                  <c:v>49719</c:v>
                </c:pt>
                <c:pt idx="1">
                  <c:v>11098</c:v>
                </c:pt>
                <c:pt idx="2">
                  <c:v>388</c:v>
                </c:pt>
                <c:pt idx="3">
                  <c:v>3192</c:v>
                </c:pt>
                <c:pt idx="4">
                  <c:v>2279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explosion val="25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</c:dPt>
          <c:dLbls>
            <c:numFmt formatCode="0%" sourceLinked="0"/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'!$A$17:$A$22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'структура доходов бюджета 2018 '!$C$17:$C$22</c:f>
              <c:numCache>
                <c:formatCode>0%</c:formatCode>
                <c:ptCount val="6"/>
                <c:pt idx="0">
                  <c:v>0.74568060471533981</c:v>
                </c:pt>
                <c:pt idx="1">
                  <c:v>0.16644669746235533</c:v>
                </c:pt>
                <c:pt idx="2">
                  <c:v>5.8191853140560322E-3</c:v>
                </c:pt>
                <c:pt idx="3">
                  <c:v>4.7873297738316646E-2</c:v>
                </c:pt>
                <c:pt idx="4">
                  <c:v>3.4180214769932209E-2</c:v>
                </c:pt>
                <c:pt idx="5">
                  <c:v>0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4.2901944949189023E-2"/>
          <c:y val="0.63765217713330236"/>
          <c:w val="0.94131896234864132"/>
          <c:h val="0.3177054401362811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080200371995116"/>
          <c:y val="0.23390227500446983"/>
          <c:w val="0.548683365045608"/>
          <c:h val="0.58058052579573005"/>
        </c:manualLayout>
      </c:layout>
      <c:barChart>
        <c:barDir val="col"/>
        <c:grouping val="stacked"/>
        <c:ser>
          <c:idx val="0"/>
          <c:order val="0"/>
          <c:tx>
            <c:strRef>
              <c:f>'НДФЛ анализ нормативов'!$B$1</c:f>
              <c:strCache>
                <c:ptCount val="1"/>
                <c:pt idx="0">
                  <c:v>Норматив по Бюджетному кодексу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'НДФЛ анализ нормативов'!$A$2:$A$8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'НДФЛ анализ нормативов'!$B$2:$B$8</c:f>
              <c:numCache>
                <c:formatCode>General</c:formatCode>
                <c:ptCount val="7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</c:numCache>
            </c:numRef>
          </c:val>
        </c:ser>
        <c:ser>
          <c:idx val="1"/>
          <c:order val="1"/>
          <c:tx>
            <c:strRef>
              <c:f>'НДФЛ анализ нормативов'!$C$1</c:f>
              <c:strCache>
                <c:ptCount val="1"/>
                <c:pt idx="0">
                  <c:v>Единый норматив, в соответсивии с областным законом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'НДФЛ анализ нормативов'!$A$2:$A$8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'НДФЛ анализ нормативов'!$C$2:$C$8</c:f>
              <c:numCache>
                <c:formatCode>General</c:formatCode>
                <c:ptCount val="7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2"/>
          <c:order val="2"/>
          <c:tx>
            <c:strRef>
              <c:f>'НДФЛ анализ нормативов'!$D$1</c:f>
              <c:strCache>
                <c:ptCount val="1"/>
                <c:pt idx="0">
                  <c:v>Дотация, заменяемая доп. Нормативом отчислений от НДФЛ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'НДФЛ анализ нормативов'!$A$2:$A$8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'НДФЛ анализ нормативов'!$D$2:$D$8</c:f>
              <c:numCache>
                <c:formatCode>General</c:formatCode>
                <c:ptCount val="7"/>
                <c:pt idx="0">
                  <c:v>41</c:v>
                </c:pt>
                <c:pt idx="1">
                  <c:v>48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31</c:v>
                </c:pt>
                <c:pt idx="6">
                  <c:v>31</c:v>
                </c:pt>
              </c:numCache>
            </c:numRef>
          </c:val>
        </c:ser>
        <c:dLbls>
          <c:showVal val="1"/>
        </c:dLbls>
        <c:overlap val="100"/>
        <c:axId val="101529856"/>
        <c:axId val="101543936"/>
      </c:barChart>
      <c:catAx>
        <c:axId val="1015298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1543936"/>
        <c:crosses val="autoZero"/>
        <c:auto val="1"/>
        <c:lblAlgn val="ctr"/>
        <c:lblOffset val="100"/>
        <c:tickLblSkip val="1"/>
        <c:tickMarkSkip val="1"/>
      </c:catAx>
      <c:valAx>
        <c:axId val="10154393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проценты зачислений</a:t>
                </a:r>
              </a:p>
            </c:rich>
          </c:tx>
          <c:layout>
            <c:manualLayout>
              <c:xMode val="edge"/>
              <c:yMode val="edge"/>
              <c:x val="2.2988472768096201E-2"/>
              <c:y val="0.3325248790886952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152985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8481759914193163"/>
          <c:y val="0.17901308943306427"/>
          <c:w val="0.26609543384068435"/>
          <c:h val="0.6952560602624223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1978228867726354"/>
          <c:y val="9.0711158212823592E-2"/>
          <c:w val="0.5779933806527352"/>
          <c:h val="0.62625703556740164"/>
        </c:manualLayout>
      </c:layout>
      <c:barChart>
        <c:barDir val="col"/>
        <c:grouping val="clustered"/>
        <c:ser>
          <c:idx val="0"/>
          <c:order val="0"/>
          <c:tx>
            <c:strRef>
              <c:f>'СравнАналНалНенал и МБТ'!$A$3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18000"/>
                  </a:schemeClr>
                </a:gs>
                <a:gs pos="50000">
                  <a:schemeClr val="accent1">
                    <a:satMod val="89000"/>
                    <a:lumMod val="91000"/>
                  </a:schemeClr>
                </a:gs>
                <a:gs pos="100000">
                  <a:schemeClr val="accent1">
                    <a:lumMod val="6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'СравнАналНалНенал и МБТ'!$B$2:$F$2</c:f>
              <c:strCache>
                <c:ptCount val="5"/>
                <c:pt idx="0">
                  <c:v>2017 год факт</c:v>
                </c:pt>
                <c:pt idx="1">
                  <c:v>2018 год ожидаемое исполнение</c:v>
                </c:pt>
                <c:pt idx="2">
                  <c:v>2019 год прогноз</c:v>
                </c:pt>
                <c:pt idx="3">
                  <c:v>2020 год прогноз</c:v>
                </c:pt>
                <c:pt idx="4">
                  <c:v>2021 год прогноз</c:v>
                </c:pt>
              </c:strCache>
            </c:strRef>
          </c:cat>
          <c:val>
            <c:numRef>
              <c:f>'СравнАналНалНенал и МБТ'!$B$3:$F$3</c:f>
              <c:numCache>
                <c:formatCode>#,##0.0_р_.</c:formatCode>
                <c:ptCount val="5"/>
                <c:pt idx="0">
                  <c:v>424335</c:v>
                </c:pt>
                <c:pt idx="1">
                  <c:v>435021</c:v>
                </c:pt>
                <c:pt idx="2">
                  <c:v>463783</c:v>
                </c:pt>
                <c:pt idx="3">
                  <c:v>508244</c:v>
                </c:pt>
                <c:pt idx="4">
                  <c:v>522165</c:v>
                </c:pt>
              </c:numCache>
            </c:numRef>
          </c:val>
        </c:ser>
        <c:ser>
          <c:idx val="1"/>
          <c:order val="1"/>
          <c:tx>
            <c:strRef>
              <c:f>'СравнАналНалНенал и МБТ'!$A$4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18000"/>
                  </a:schemeClr>
                </a:gs>
                <a:gs pos="50000">
                  <a:schemeClr val="accent2">
                    <a:satMod val="89000"/>
                    <a:lumMod val="91000"/>
                  </a:schemeClr>
                </a:gs>
                <a:gs pos="100000">
                  <a:schemeClr val="accent2">
                    <a:lumMod val="6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'СравнАналНалНенал и МБТ'!$B$2:$F$2</c:f>
              <c:strCache>
                <c:ptCount val="5"/>
                <c:pt idx="0">
                  <c:v>2017 год факт</c:v>
                </c:pt>
                <c:pt idx="1">
                  <c:v>2018 год ожидаемое исполнение</c:v>
                </c:pt>
                <c:pt idx="2">
                  <c:v>2019 год прогноз</c:v>
                </c:pt>
                <c:pt idx="3">
                  <c:v>2020 год прогноз</c:v>
                </c:pt>
                <c:pt idx="4">
                  <c:v>2021 год прогноз</c:v>
                </c:pt>
              </c:strCache>
            </c:strRef>
          </c:cat>
          <c:val>
            <c:numRef>
              <c:f>'СравнАналНалНенал и МБТ'!$B$4:$F$4</c:f>
              <c:numCache>
                <c:formatCode>#,##0.0_р_.</c:formatCode>
                <c:ptCount val="5"/>
                <c:pt idx="0">
                  <c:v>862643.5</c:v>
                </c:pt>
                <c:pt idx="1">
                  <c:v>925001</c:v>
                </c:pt>
                <c:pt idx="2">
                  <c:v>925154.5</c:v>
                </c:pt>
                <c:pt idx="3">
                  <c:v>816986.1</c:v>
                </c:pt>
                <c:pt idx="4">
                  <c:v>855317.4</c:v>
                </c:pt>
              </c:numCache>
            </c:numRef>
          </c:val>
        </c:ser>
        <c:ser>
          <c:idx val="2"/>
          <c:order val="2"/>
          <c:tx>
            <c:strRef>
              <c:f>'\\Server2\r\Documents and Settings\P262\Мои документы\ИСПОЛНЕНИЕ\Исполн 2010\[исполнение бюд. фирсова 2010.xls]декабрь (3)'!#REF!</c:f>
              <c:strCache>
                <c:ptCount val="1"/>
                <c:pt idx="0">
                  <c:v>#ССЫЛКА!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18000"/>
                  </a:schemeClr>
                </a:gs>
                <a:gs pos="50000">
                  <a:schemeClr val="accent3">
                    <a:satMod val="89000"/>
                    <a:lumMod val="91000"/>
                  </a:schemeClr>
                </a:gs>
                <a:gs pos="100000">
                  <a:schemeClr val="accent3">
                    <a:lumMod val="6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'СравнАналНалНенал и МБТ'!$B$2:$F$2</c:f>
              <c:strCache>
                <c:ptCount val="5"/>
                <c:pt idx="0">
                  <c:v>2017 год факт</c:v>
                </c:pt>
                <c:pt idx="1">
                  <c:v>2018 год ожидаемое исполнение</c:v>
                </c:pt>
                <c:pt idx="2">
                  <c:v>2019 год прогноз</c:v>
                </c:pt>
                <c:pt idx="3">
                  <c:v>2020 год прогноз</c:v>
                </c:pt>
                <c:pt idx="4">
                  <c:v>2021 год прогноз</c:v>
                </c:pt>
              </c:strCache>
            </c:strRef>
          </c:cat>
          <c:val>
            <c:numRef>
              <c:f>'\\Server2\r\Documents and Settings\P262\Мои документы\ИСПОЛНЕНИЕ\Исполн 2010\[исполнение бюд. фирсова 2010.xls]декабрь (3)'!#REF!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Val val="1"/>
        </c:dLbls>
        <c:gapWidth val="100"/>
        <c:overlap val="-24"/>
        <c:axId val="144041088"/>
        <c:axId val="144042624"/>
      </c:barChart>
      <c:catAx>
        <c:axId val="1440410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042624"/>
        <c:crosses val="autoZero"/>
        <c:auto val="1"/>
        <c:lblAlgn val="ctr"/>
        <c:lblOffset val="100"/>
        <c:tickLblSkip val="1"/>
        <c:tickMarkSkip val="1"/>
      </c:catAx>
      <c:valAx>
        <c:axId val="1440426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тысячи рублей</a:t>
                </a:r>
              </a:p>
            </c:rich>
          </c:tx>
          <c:layout>
            <c:manualLayout>
              <c:xMode val="edge"/>
              <c:yMode val="edge"/>
              <c:x val="8.1496841329260036E-2"/>
              <c:y val="0.26458513774448322"/>
            </c:manualLayout>
          </c:layout>
          <c:spPr>
            <a:noFill/>
            <a:ln>
              <a:noFill/>
            </a:ln>
            <a:effectLst/>
          </c:spPr>
        </c:title>
        <c:numFmt formatCode="#,##0.0_р_.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04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82351309826441921"/>
          <c:y val="0.14037130620420138"/>
          <c:w val="0.14668591282255189"/>
          <c:h val="0.4672785805640923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933918431144547"/>
          <c:y val="6.6755928704952769E-2"/>
          <c:w val="0.76870828092227961"/>
          <c:h val="0.65399239019113664"/>
        </c:manualLayout>
      </c:layout>
      <c:lineChart>
        <c:grouping val="standard"/>
        <c:ser>
          <c:idx val="0"/>
          <c:order val="0"/>
          <c:tx>
            <c:strRef>
              <c:f>'НДФЛ анализ поступлений'!$B$1</c:f>
              <c:strCache>
                <c:ptCount val="1"/>
                <c:pt idx="0">
                  <c:v>налог на доходы физических лиц, поступивший в доход бюджета Североуральского городского округа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'НДФЛ анализ поступлений'!$A$2:$A$8</c:f>
              <c:strCache>
                <c:ptCount val="7"/>
                <c:pt idx="0">
                  <c:v>2015 год факт</c:v>
                </c:pt>
                <c:pt idx="1">
                  <c:v>2016 год факт</c:v>
                </c:pt>
                <c:pt idx="2">
                  <c:v>2017 год факт</c:v>
                </c:pt>
                <c:pt idx="3">
                  <c:v>2018 год ожидаемое поступление</c:v>
                </c:pt>
                <c:pt idx="4">
                  <c:v>2019 год прогноз</c:v>
                </c:pt>
                <c:pt idx="5">
                  <c:v>2020 год прогноз</c:v>
                </c:pt>
                <c:pt idx="6">
                  <c:v>2021 год прогноз</c:v>
                </c:pt>
              </c:strCache>
            </c:strRef>
          </c:cat>
          <c:val>
            <c:numRef>
              <c:f>'НДФЛ анализ поступлений'!$B$2:$B$8</c:f>
              <c:numCache>
                <c:formatCode>#,##0\ _₽</c:formatCode>
                <c:ptCount val="7"/>
                <c:pt idx="0">
                  <c:v>368503.5</c:v>
                </c:pt>
                <c:pt idx="1">
                  <c:v>403204</c:v>
                </c:pt>
                <c:pt idx="2">
                  <c:v>283740</c:v>
                </c:pt>
                <c:pt idx="3">
                  <c:v>311087</c:v>
                </c:pt>
                <c:pt idx="4">
                  <c:v>328041</c:v>
                </c:pt>
                <c:pt idx="5">
                  <c:v>371274</c:v>
                </c:pt>
                <c:pt idx="6">
                  <c:v>386289</c:v>
                </c:pt>
              </c:numCache>
            </c:numRef>
          </c:val>
        </c:ser>
        <c:ser>
          <c:idx val="1"/>
          <c:order val="1"/>
          <c:tx>
            <c:strRef>
              <c:f>'НДФЛ анализ поступлений'!$C$1</c:f>
              <c:strCache>
                <c:ptCount val="1"/>
                <c:pt idx="0">
                  <c:v>Общий норматив поступлений налога на доходы фихических лиц в бюджет СГО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 w="9525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elete val="1"/>
          </c:dLbls>
          <c:cat>
            <c:strRef>
              <c:f>'НДФЛ анализ поступлений'!$A$2:$A$8</c:f>
              <c:strCache>
                <c:ptCount val="7"/>
                <c:pt idx="0">
                  <c:v>2015 год факт</c:v>
                </c:pt>
                <c:pt idx="1">
                  <c:v>2016 год факт</c:v>
                </c:pt>
                <c:pt idx="2">
                  <c:v>2017 год факт</c:v>
                </c:pt>
                <c:pt idx="3">
                  <c:v>2018 год ожидаемое поступление</c:v>
                </c:pt>
                <c:pt idx="4">
                  <c:v>2019 год прогноз</c:v>
                </c:pt>
                <c:pt idx="5">
                  <c:v>2020 год прогноз</c:v>
                </c:pt>
                <c:pt idx="6">
                  <c:v>2021 год прогноз</c:v>
                </c:pt>
              </c:strCache>
            </c:strRef>
          </c:cat>
          <c:val>
            <c:numRef>
              <c:f>'НДФЛ анализ поступлений'!$C$2:$C$8</c:f>
            </c:numRef>
          </c:val>
        </c:ser>
        <c:ser>
          <c:idx val="2"/>
          <c:order val="2"/>
          <c:tx>
            <c:strRef>
              <c:f>'НДФЛ анализ поступлений'!$D$1</c:f>
              <c:strCache>
                <c:ptCount val="1"/>
                <c:pt idx="0">
                  <c:v>налог на доходы физических лиц, поступивший в консолидированный бюджет Свердловской области 100%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'НДФЛ анализ поступлений'!$A$2:$A$8</c:f>
              <c:strCache>
                <c:ptCount val="7"/>
                <c:pt idx="0">
                  <c:v>2015 год факт</c:v>
                </c:pt>
                <c:pt idx="1">
                  <c:v>2016 год факт</c:v>
                </c:pt>
                <c:pt idx="2">
                  <c:v>2017 год факт</c:v>
                </c:pt>
                <c:pt idx="3">
                  <c:v>2018 год ожидаемое поступление</c:v>
                </c:pt>
                <c:pt idx="4">
                  <c:v>2019 год прогноз</c:v>
                </c:pt>
                <c:pt idx="5">
                  <c:v>2020 год прогноз</c:v>
                </c:pt>
                <c:pt idx="6">
                  <c:v>2021 год прогноз</c:v>
                </c:pt>
              </c:strCache>
            </c:strRef>
          </c:cat>
          <c:val>
            <c:numRef>
              <c:f>'НДФЛ анализ поступлений'!$D$2:$D$8</c:f>
              <c:numCache>
                <c:formatCode>#,##0\ _₽</c:formatCode>
                <c:ptCount val="7"/>
                <c:pt idx="0">
                  <c:v>626039</c:v>
                </c:pt>
                <c:pt idx="1">
                  <c:v>631123</c:v>
                </c:pt>
                <c:pt idx="2">
                  <c:v>679208</c:v>
                </c:pt>
                <c:pt idx="3">
                  <c:v>721442</c:v>
                </c:pt>
                <c:pt idx="4">
                  <c:v>745547.7</c:v>
                </c:pt>
                <c:pt idx="5">
                  <c:v>789944.7</c:v>
                </c:pt>
                <c:pt idx="6">
                  <c:v>821891.5</c:v>
                </c:pt>
              </c:numCache>
            </c:numRef>
          </c:val>
        </c:ser>
        <c:dLbls>
          <c:showVal val="1"/>
        </c:dLbls>
        <c:marker val="1"/>
        <c:axId val="143780096"/>
        <c:axId val="3757568"/>
      </c:lineChart>
      <c:catAx>
        <c:axId val="1437800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7568"/>
        <c:crosses val="autoZero"/>
        <c:auto val="1"/>
        <c:lblAlgn val="ctr"/>
        <c:lblOffset val="100"/>
        <c:tickLblSkip val="1"/>
        <c:tickMarkSkip val="1"/>
      </c:catAx>
      <c:valAx>
        <c:axId val="37575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тысячи рублей</a:t>
                </a:r>
              </a:p>
            </c:rich>
          </c:tx>
          <c:layout>
            <c:manualLayout>
              <c:xMode val="edge"/>
              <c:yMode val="edge"/>
              <c:x val="1.8270435709207288E-2"/>
              <c:y val="0.51882844206015732"/>
            </c:manualLayout>
          </c:layout>
          <c:spPr>
            <a:noFill/>
            <a:ln>
              <a:noFill/>
            </a:ln>
            <a:effectLst/>
          </c:spPr>
        </c:title>
        <c:numFmt formatCode="#,##0\ _₽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78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999142601235356E-2"/>
          <c:y val="0.88075771683658766"/>
          <c:w val="0.91831654564536003"/>
          <c:h val="0.104222923563681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814283323800784"/>
          <c:y val="9.4344455554321208E-2"/>
          <c:w val="0.36276010484431781"/>
          <c:h val="0.816210235899714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в тысячах рублей 2019 год </c:v>
                </c:pt>
              </c:strCache>
            </c:strRef>
          </c:tx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99FF66"/>
              </a:solidFill>
            </c:spPr>
          </c:dPt>
          <c:dPt>
            <c:idx val="4"/>
            <c:spPr>
              <a:solidFill>
                <a:srgbClr val="FF00FF"/>
              </a:solidFill>
            </c:spPr>
          </c:dPt>
          <c:dPt>
            <c:idx val="5"/>
            <c:spPr>
              <a:solidFill>
                <a:schemeClr val="bg1"/>
              </a:solidFill>
            </c:spPr>
          </c:dPt>
          <c:dPt>
            <c:idx val="6"/>
            <c:spPr>
              <a:solidFill>
                <a:srgbClr val="7030A0"/>
              </a:solidFill>
              <a:ln>
                <a:noFill/>
              </a:ln>
            </c:spPr>
          </c:dPt>
          <c:dPt>
            <c:idx val="8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tx2"/>
              </a:solidFill>
            </c:spPr>
          </c:dPt>
          <c:dPt>
            <c:idx val="11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-2.1130539679404651E-2"/>
                  <c:y val="0.10526393229618636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13515936500882619"/>
                  <c:y val="-0.1221240517255693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91</a:t>
                    </a:r>
                    <a:r>
                      <a:rPr lang="en-US" dirty="0" smtClean="0"/>
                      <a:t>,5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;</a:t>
                    </a:r>
                    <a:endParaRPr lang="ru-RU" dirty="0" smtClean="0"/>
                  </a:p>
                  <a:p>
                    <a:endParaRPr lang="en-US" dirty="0"/>
                  </a:p>
                </c:rich>
              </c:tx>
              <c:showVal val="1"/>
              <c:showPercent val="1"/>
            </c:dLbl>
            <c:dLbl>
              <c:idx val="3"/>
              <c:layout>
                <c:manualLayout>
                  <c:x val="8.5723071236255E-2"/>
                  <c:y val="-9.3748255114683654E-2"/>
                </c:manualLayout>
              </c:layout>
              <c:showVal val="1"/>
            </c:dLbl>
            <c:dLbl>
              <c:idx val="5"/>
              <c:layout>
                <c:manualLayout>
                  <c:x val="-8.6089114241078499E-2"/>
                  <c:y val="6.6316582937323204E-2"/>
                </c:manualLayout>
              </c:layout>
              <c:showVal val="1"/>
            </c:dLbl>
            <c:dLbl>
              <c:idx val="6"/>
              <c:layout>
                <c:manualLayout>
                  <c:x val="-7.1904390595832299E-2"/>
                  <c:y val="-1.2338319869735355E-2"/>
                </c:manualLayout>
              </c:layout>
              <c:showVal val="1"/>
            </c:dLbl>
            <c:dLbl>
              <c:idx val="7"/>
              <c:layout>
                <c:manualLayout>
                  <c:x val="7.3279152110670667E-2"/>
                  <c:y val="5.5966677783629834E-2"/>
                </c:manualLayout>
              </c:layout>
              <c:showVal val="1"/>
            </c:dLbl>
            <c:dLbl>
              <c:idx val="8"/>
              <c:layout>
                <c:manualLayout>
                  <c:x val="5.7974868361677048E-2"/>
                  <c:y val="0.11873520148615242"/>
                </c:manualLayout>
              </c:layout>
              <c:showVal val="1"/>
            </c:dLbl>
            <c:dLbl>
              <c:idx val="9"/>
              <c:layout>
                <c:manualLayout>
                  <c:x val="-0.23553791519735306"/>
                  <c:y val="4.1397470276064711E-2"/>
                </c:manualLayout>
              </c:layout>
              <c:showVal val="1"/>
            </c:dLbl>
            <c:dLbl>
              <c:idx val="10"/>
              <c:layout>
                <c:manualLayout>
                  <c:x val="-0.18193683212153444"/>
                  <c:y val="-4.9620765682086097E-3"/>
                </c:manualLayout>
              </c:layout>
              <c:showVal val="1"/>
            </c:dLbl>
            <c:dLbl>
              <c:idx val="11"/>
              <c:layout>
                <c:manualLayout>
                  <c:x val="-0.11588081434024454"/>
                  <c:y val="-2.5264618932137727E-2"/>
                </c:manualLayout>
              </c:layout>
              <c:showVal val="1"/>
            </c:dLbl>
            <c:dLbl>
              <c:idx val="12"/>
              <c:layout>
                <c:manualLayout>
                  <c:x val="-6.9682243811044514E-2"/>
                  <c:y val="-3.5231969769909201E-2"/>
                </c:manualLayout>
              </c:layout>
              <c:showVal val="1"/>
            </c:dLbl>
            <c:dLbl>
              <c:idx val="13"/>
              <c:layout>
                <c:manualLayout>
                  <c:x val="-1.7716781468725705E-2"/>
                  <c:y val="-2.3432206395221613E-2"/>
                </c:manualLayout>
              </c:layout>
              <c:showVal val="1"/>
            </c:dLbl>
            <c:dLbl>
              <c:idx val="14"/>
              <c:layout>
                <c:manualLayout>
                  <c:x val="3.2573541211470429E-2"/>
                  <c:y val="-3.5870880750198821E-2"/>
                </c:manualLayout>
              </c:layout>
              <c:showVal val="1"/>
            </c:dLbl>
            <c:dLbl>
              <c:idx val="15"/>
              <c:layout>
                <c:manualLayout>
                  <c:x val="0.10240927448390529"/>
                  <c:y val="-3.3717786587509881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Лист1!$A$2:$A$17</c:f>
              <c:strCache>
                <c:ptCount val="16"/>
                <c:pt idx="0">
                  <c:v>  "Совершенствование социально-экономической политики в Североуральском городском округе"  на 2014-2021 годы</c:v>
                </c:pt>
                <c:pt idx="1">
                  <c:v>  " Управление муниципальной собственностью  Североуральского городского округа" на 2015 -2021 годы</c:v>
                </c:pt>
                <c:pt idx="2">
                  <c:v>  "Развитие системы образования в Североуральском городском округе до 2024 года"</c:v>
                </c:pt>
                <c:pt idx="3">
                  <c:v>   "Развитие культуры и искусства в Североуральском городском округе" на 2014-2021 годы</c:v>
                </c:pt>
                <c:pt idx="4">
                  <c:v>  "Развитие физической культуры и спорта в Североуральском городском округе до 2024 года" </c:v>
                </c:pt>
                <c:pt idx="5">
                  <c:v>  "Развитие земельных отношений и градостроительная деятельность в Североуральском городском округе» на 2015-2021 годы.</c:v>
                </c:pt>
                <c:pt idx="6">
                  <c:v>   "Развитие дорожного хозяйства и обеспечение безопасности дорожного движения в Североуральском городском округе" на 2014-2021 годы</c:v>
                </c:pt>
                <c:pt idx="7">
                  <c:v>  "Развитие жилищно-коммунального хозяйства и транспортного обслуживания населения, повышение энергетической эффективности и охрана окружающей среды в Североуральском городском округе" на 2014-2021 годы</c:v>
                </c:pt>
                <c:pt idx="8">
                  <c:v>  "Социальная поддержка населения Североуральского городского округа" на 2014-2021 годы</c:v>
                </c:pt>
                <c:pt idx="9">
                  <c:v>  "Безопасность жизнедеятельности населения  Североуральского городского округа" на 2014-2021 годы</c:v>
                </c:pt>
                <c:pt idx="10">
                  <c:v>  "Развитие системы гражданской обороны, защита населения и территории Североуральского городского округа от чрезвычайных ситуаций природного и техногенного характера, обеспечение пожарной безопасности и безопасности людей на водных объектах" на 2014-2021</c:v>
                </c:pt>
                <c:pt idx="11">
                  <c:v>   "Управление  муниципальными финансами в  Североуральском городском округе" на 2014-2021 годы</c:v>
                </c:pt>
                <c:pt idx="12">
                  <c:v> "Формирование законопослушного поведения участников дорожного движения в Североуральском городском округе на 2019-2024 годы"</c:v>
                </c:pt>
                <c:pt idx="13">
                  <c:v>"Формирование современной городской среды на территории СГО" на 2018-2022 годы</c:v>
                </c:pt>
                <c:pt idx="14">
                  <c:v> "Реализация молодежной политики и патриотического воспитания граждан Североуральского городского округа до 2024 года"</c:v>
                </c:pt>
                <c:pt idx="15">
                  <c:v>Непрограммные направления деятельности</c:v>
                </c:pt>
              </c:strCache>
            </c:strRef>
          </c:cat>
          <c:val>
            <c:numRef>
              <c:f>Лист1!$B$2:$B$17</c:f>
              <c:numCache>
                <c:formatCode>#,##0.00</c:formatCode>
                <c:ptCount val="16"/>
                <c:pt idx="0">
                  <c:v>83.02</c:v>
                </c:pt>
                <c:pt idx="1">
                  <c:v>3.3499999999999992</c:v>
                </c:pt>
                <c:pt idx="2">
                  <c:v>791.54</c:v>
                </c:pt>
                <c:pt idx="3">
                  <c:v>119.27</c:v>
                </c:pt>
                <c:pt idx="4">
                  <c:v>49.02</c:v>
                </c:pt>
                <c:pt idx="5">
                  <c:v>1</c:v>
                </c:pt>
                <c:pt idx="6">
                  <c:v>27.2</c:v>
                </c:pt>
                <c:pt idx="7">
                  <c:v>111.35</c:v>
                </c:pt>
                <c:pt idx="8">
                  <c:v>150.33000000000001</c:v>
                </c:pt>
                <c:pt idx="9">
                  <c:v>1.1599999999999995</c:v>
                </c:pt>
                <c:pt idx="10">
                  <c:v>7.9300000000000015</c:v>
                </c:pt>
                <c:pt idx="11">
                  <c:v>16.72</c:v>
                </c:pt>
                <c:pt idx="12">
                  <c:v>0.05</c:v>
                </c:pt>
                <c:pt idx="13" formatCode="General">
                  <c:v>3.11</c:v>
                </c:pt>
                <c:pt idx="14" formatCode="General">
                  <c:v>14.62</c:v>
                </c:pt>
                <c:pt idx="15" formatCode="General">
                  <c:v>12.04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0118436771771346"/>
          <c:y val="0"/>
          <c:w val="0.49772693294709458"/>
          <c:h val="1"/>
        </c:manualLayout>
      </c:layout>
      <c:txPr>
        <a:bodyPr/>
        <a:lstStyle/>
        <a:p>
          <a:pPr>
            <a:defRPr sz="700" kern="400" baseline="0"/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 baseline="0"/>
            </a:pPr>
            <a:r>
              <a:rPr lang="ru-RU" dirty="0"/>
              <a:t>Всего </a:t>
            </a:r>
            <a:r>
              <a:rPr lang="ru-RU" dirty="0" smtClean="0"/>
              <a:t>расходов 1391,7</a:t>
            </a:r>
            <a:r>
              <a:rPr lang="ru-RU" baseline="0" dirty="0" smtClean="0"/>
              <a:t> млн.руб</a:t>
            </a:r>
            <a:r>
              <a:rPr lang="ru-RU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17511243957358846"/>
          <c:y val="2.6054381854661683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 1391,7 млн.руб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1073.4000000000001</c:v>
                </c:pt>
                <c:pt idx="1">
                  <c:v>261.3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0560293915376714E-2"/>
          <c:y val="1.0976555280583883E-2"/>
          <c:w val="0.63192160562561883"/>
          <c:h val="0.87500011269332834"/>
        </c:manualLayout>
      </c:layout>
      <c:pie3DChart>
        <c:varyColors val="1"/>
        <c:ser>
          <c:idx val="0"/>
          <c:order val="0"/>
          <c:dLbls>
            <c:numFmt formatCode="#,##0.00" sourceLinked="0"/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Лист1!$B$3:$B$13</c:f>
              <c:numCache>
                <c:formatCode>General</c:formatCode>
                <c:ptCount val="11"/>
                <c:pt idx="0">
                  <c:v>97.08</c:v>
                </c:pt>
                <c:pt idx="1">
                  <c:v>8.59</c:v>
                </c:pt>
                <c:pt idx="2">
                  <c:v>36.53</c:v>
                </c:pt>
                <c:pt idx="3">
                  <c:v>108.73</c:v>
                </c:pt>
                <c:pt idx="4">
                  <c:v>9.0000000000000024E-2</c:v>
                </c:pt>
                <c:pt idx="5">
                  <c:v>836.85999999999979</c:v>
                </c:pt>
                <c:pt idx="6">
                  <c:v>87.42</c:v>
                </c:pt>
                <c:pt idx="7">
                  <c:v>159.97</c:v>
                </c:pt>
                <c:pt idx="8">
                  <c:v>49.02</c:v>
                </c:pt>
                <c:pt idx="9">
                  <c:v>1.41</c:v>
                </c:pt>
                <c:pt idx="10">
                  <c:v>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939942095668925"/>
          <c:y val="8.0702169571900628E-2"/>
          <c:w val="0.31934296297795761"/>
          <c:h val="0.85937676083320858"/>
        </c:manualLayout>
      </c:layout>
      <c:txPr>
        <a:bodyPr/>
        <a:lstStyle/>
        <a:p>
          <a:pPr rtl="0">
            <a:defRPr sz="8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МБТ!$A$4</c:f>
              <c:strCache>
                <c:ptCount val="1"/>
                <c:pt idx="0">
                  <c:v>Дотации</c:v>
                </c:pt>
              </c:strCache>
            </c:strRef>
          </c:tx>
          <c:cat>
            <c:strRef>
              <c:f>МБТ!$B$3:$E$3</c:f>
              <c:strCache>
                <c:ptCount val="4"/>
                <c:pt idx="0">
                  <c:v>2018 год ожидаемое исполнение</c:v>
                </c:pt>
                <c:pt idx="1">
                  <c:v>2019 год план</c:v>
                </c:pt>
                <c:pt idx="2">
                  <c:v>2020 год план</c:v>
                </c:pt>
                <c:pt idx="3">
                  <c:v>2021 год план</c:v>
                </c:pt>
              </c:strCache>
            </c:strRef>
          </c:cat>
          <c:val>
            <c:numRef>
              <c:f>МБТ!$B$4:$E$4</c:f>
              <c:numCache>
                <c:formatCode>General</c:formatCode>
                <c:ptCount val="4"/>
                <c:pt idx="0">
                  <c:v>1.5</c:v>
                </c:pt>
                <c:pt idx="1">
                  <c:v>18.899999999999999</c:v>
                </c:pt>
                <c:pt idx="2">
                  <c:v>4.0999999999999996</c:v>
                </c:pt>
                <c:pt idx="3">
                  <c:v>1.8</c:v>
                </c:pt>
              </c:numCache>
            </c:numRef>
          </c:val>
        </c:ser>
        <c:ser>
          <c:idx val="1"/>
          <c:order val="1"/>
          <c:tx>
            <c:strRef>
              <c:f>МБТ!$A$5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МБТ!$B$3:$E$3</c:f>
              <c:strCache>
                <c:ptCount val="4"/>
                <c:pt idx="0">
                  <c:v>2018 год ожидаемое исполнение</c:v>
                </c:pt>
                <c:pt idx="1">
                  <c:v>2019 год план</c:v>
                </c:pt>
                <c:pt idx="2">
                  <c:v>2020 год план</c:v>
                </c:pt>
                <c:pt idx="3">
                  <c:v>2021 год план</c:v>
                </c:pt>
              </c:strCache>
            </c:strRef>
          </c:cat>
          <c:val>
            <c:numRef>
              <c:f>МБТ!$B$5:$E$5</c:f>
              <c:numCache>
                <c:formatCode>General</c:formatCode>
                <c:ptCount val="4"/>
                <c:pt idx="0">
                  <c:v>356.2</c:v>
                </c:pt>
                <c:pt idx="1">
                  <c:v>289.39999999999969</c:v>
                </c:pt>
                <c:pt idx="2">
                  <c:v>248.4</c:v>
                </c:pt>
                <c:pt idx="3">
                  <c:v>267.2</c:v>
                </c:pt>
              </c:numCache>
            </c:numRef>
          </c:val>
        </c:ser>
        <c:ser>
          <c:idx val="2"/>
          <c:order val="2"/>
          <c:tx>
            <c:strRef>
              <c:f>МБТ!$A$6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МБТ!$B$3:$E$3</c:f>
              <c:strCache>
                <c:ptCount val="4"/>
                <c:pt idx="0">
                  <c:v>2018 год ожидаемое исполнение</c:v>
                </c:pt>
                <c:pt idx="1">
                  <c:v>2019 год план</c:v>
                </c:pt>
                <c:pt idx="2">
                  <c:v>2020 год план</c:v>
                </c:pt>
                <c:pt idx="3">
                  <c:v>2021 год план</c:v>
                </c:pt>
              </c:strCache>
            </c:strRef>
          </c:cat>
          <c:val>
            <c:numRef>
              <c:f>МБТ!$B$6:$E$6</c:f>
              <c:numCache>
                <c:formatCode>General</c:formatCode>
                <c:ptCount val="4"/>
                <c:pt idx="0">
                  <c:v>520.4</c:v>
                </c:pt>
                <c:pt idx="1">
                  <c:v>544.1</c:v>
                </c:pt>
                <c:pt idx="2">
                  <c:v>562.9</c:v>
                </c:pt>
                <c:pt idx="3">
                  <c:v>584.70000000000005</c:v>
                </c:pt>
              </c:numCache>
            </c:numRef>
          </c:val>
        </c:ser>
        <c:ser>
          <c:idx val="3"/>
          <c:order val="3"/>
          <c:tx>
            <c:strRef>
              <c:f>МБТ!$A$7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cat>
            <c:strRef>
              <c:f>МБТ!$B$3:$E$3</c:f>
              <c:strCache>
                <c:ptCount val="4"/>
                <c:pt idx="0">
                  <c:v>2018 год ожидаемое исполнение</c:v>
                </c:pt>
                <c:pt idx="1">
                  <c:v>2019 год план</c:v>
                </c:pt>
                <c:pt idx="2">
                  <c:v>2020 год план</c:v>
                </c:pt>
                <c:pt idx="3">
                  <c:v>2021 год план</c:v>
                </c:pt>
              </c:strCache>
            </c:strRef>
          </c:cat>
          <c:val>
            <c:numRef>
              <c:f>МБТ!$B$7:$E$7</c:f>
              <c:numCache>
                <c:formatCode>General</c:formatCode>
                <c:ptCount val="4"/>
                <c:pt idx="0">
                  <c:v>46.1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box"/>
        <c:axId val="156171648"/>
        <c:axId val="156247168"/>
        <c:axId val="0"/>
      </c:bar3DChart>
      <c:catAx>
        <c:axId val="156171648"/>
        <c:scaling>
          <c:orientation val="minMax"/>
        </c:scaling>
        <c:axPos val="b"/>
        <c:numFmt formatCode="General" sourceLinked="1"/>
        <c:tickLblPos val="nextTo"/>
        <c:crossAx val="156247168"/>
        <c:crosses val="autoZero"/>
        <c:auto val="1"/>
        <c:lblAlgn val="ctr"/>
        <c:lblOffset val="100"/>
      </c:catAx>
      <c:valAx>
        <c:axId val="156247168"/>
        <c:scaling>
          <c:orientation val="minMax"/>
        </c:scaling>
        <c:axPos val="l"/>
        <c:majorGridlines/>
        <c:numFmt formatCode="General" sourceLinked="1"/>
        <c:tickLblPos val="nextTo"/>
        <c:crossAx val="1561716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2352322423030269"/>
          <c:y val="6.4366779034665866E-2"/>
          <c:w val="0.20093559734280694"/>
          <c:h val="0.76139093248960421"/>
        </c:manualLayout>
      </c:layout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4745527036902532E-2"/>
          <c:y val="2.9527579996186527E-2"/>
          <c:w val="0.52579995579776151"/>
          <c:h val="0.87657208064960923"/>
        </c:manualLayout>
      </c:layout>
      <c:bar3DChart>
        <c:barDir val="bar"/>
        <c:grouping val="clustered"/>
        <c:ser>
          <c:idx val="0"/>
          <c:order val="0"/>
          <c:tx>
            <c:strRef>
              <c:f>Лист3!$A$7</c:f>
              <c:strCache>
                <c:ptCount val="1"/>
                <c:pt idx="0">
                  <c:v>Кредиты, привлеченные от кредитных организаций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Лист3!$B$5:$K$6</c:f>
              <c:multiLvlStrCache>
                <c:ptCount val="10"/>
                <c:lvl>
                  <c:pt idx="0">
                    <c:v>01.01.2019г.</c:v>
                  </c:pt>
                  <c:pt idx="1">
                    <c:v>01.01.2020г.</c:v>
                  </c:pt>
                  <c:pt idx="2">
                    <c:v>01.01.2021г.</c:v>
                  </c:pt>
                  <c:pt idx="3">
                    <c:v>01.01.2022г.</c:v>
                  </c:pt>
                  <c:pt idx="4">
                    <c:v>2019 год</c:v>
                  </c:pt>
                  <c:pt idx="5">
                    <c:v>2020 год</c:v>
                  </c:pt>
                  <c:pt idx="6">
                    <c:v>2021 год</c:v>
                  </c:pt>
                  <c:pt idx="7">
                    <c:v>2019 год</c:v>
                  </c:pt>
                  <c:pt idx="8">
                    <c:v>2020 год</c:v>
                  </c:pt>
                  <c:pt idx="9">
                    <c:v>2021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Лист3!$B$7:$K$7</c:f>
              <c:numCache>
                <c:formatCode>#,##0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45000</c:v>
                </c:pt>
                <c:pt idx="5">
                  <c:v>45000</c:v>
                </c:pt>
                <c:pt idx="6">
                  <c:v>45000</c:v>
                </c:pt>
                <c:pt idx="7">
                  <c:v>5837</c:v>
                </c:pt>
                <c:pt idx="8">
                  <c:v>5837</c:v>
                </c:pt>
                <c:pt idx="9">
                  <c:v>5837</c:v>
                </c:pt>
              </c:numCache>
            </c:numRef>
          </c:val>
        </c:ser>
        <c:ser>
          <c:idx val="1"/>
          <c:order val="1"/>
          <c:tx>
            <c:strRef>
              <c:f>Лист3!$A$8</c:f>
              <c:strCache>
                <c:ptCount val="1"/>
                <c:pt idx="0">
                  <c:v>Бюджетные кредиты, полученные от бюджетов других уровней бюджетной системы Российской Федерации всего, в том числе: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Лист3!$B$5:$K$6</c:f>
              <c:multiLvlStrCache>
                <c:ptCount val="10"/>
                <c:lvl>
                  <c:pt idx="0">
                    <c:v>01.01.2019г.</c:v>
                  </c:pt>
                  <c:pt idx="1">
                    <c:v>01.01.2020г.</c:v>
                  </c:pt>
                  <c:pt idx="2">
                    <c:v>01.01.2021г.</c:v>
                  </c:pt>
                  <c:pt idx="3">
                    <c:v>01.01.2022г.</c:v>
                  </c:pt>
                  <c:pt idx="4">
                    <c:v>2019 год</c:v>
                  </c:pt>
                  <c:pt idx="5">
                    <c:v>2020 год</c:v>
                  </c:pt>
                  <c:pt idx="6">
                    <c:v>2021 год</c:v>
                  </c:pt>
                  <c:pt idx="7">
                    <c:v>2019 год</c:v>
                  </c:pt>
                  <c:pt idx="8">
                    <c:v>2020 год</c:v>
                  </c:pt>
                  <c:pt idx="9">
                    <c:v>2021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Лист3!$B$8:$K$8</c:f>
              <c:numCache>
                <c:formatCode>#,##0</c:formatCode>
                <c:ptCount val="10"/>
                <c:pt idx="0">
                  <c:v>18705</c:v>
                </c:pt>
                <c:pt idx="1">
                  <c:v>14794</c:v>
                </c:pt>
                <c:pt idx="2">
                  <c:v>10883</c:v>
                </c:pt>
                <c:pt idx="3">
                  <c:v>6971</c:v>
                </c:pt>
                <c:pt idx="4">
                  <c:v>3911</c:v>
                </c:pt>
                <c:pt idx="5">
                  <c:v>3911</c:v>
                </c:pt>
                <c:pt idx="6">
                  <c:v>3911</c:v>
                </c:pt>
                <c:pt idx="7">
                  <c:v>163</c:v>
                </c:pt>
                <c:pt idx="8">
                  <c:v>163</c:v>
                </c:pt>
                <c:pt idx="9">
                  <c:v>163</c:v>
                </c:pt>
              </c:numCache>
            </c:numRef>
          </c:val>
        </c:ser>
        <c:ser>
          <c:idx val="5"/>
          <c:order val="5"/>
          <c:tx>
            <c:strRef>
              <c:f>Лист3!$A$12</c:f>
              <c:strCache>
                <c:ptCount val="1"/>
                <c:pt idx="0">
                  <c:v>Предоставленные муниципальные гарантии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Лист3!$B$5:$K$6</c:f>
              <c:multiLvlStrCache>
                <c:ptCount val="10"/>
                <c:lvl>
                  <c:pt idx="0">
                    <c:v>01.01.2019г.</c:v>
                  </c:pt>
                  <c:pt idx="1">
                    <c:v>01.01.2020г.</c:v>
                  </c:pt>
                  <c:pt idx="2">
                    <c:v>01.01.2021г.</c:v>
                  </c:pt>
                  <c:pt idx="3">
                    <c:v>01.01.2022г.</c:v>
                  </c:pt>
                  <c:pt idx="4">
                    <c:v>2019 год</c:v>
                  </c:pt>
                  <c:pt idx="5">
                    <c:v>2020 год</c:v>
                  </c:pt>
                  <c:pt idx="6">
                    <c:v>2021 год</c:v>
                  </c:pt>
                  <c:pt idx="7">
                    <c:v>2019 год</c:v>
                  </c:pt>
                  <c:pt idx="8">
                    <c:v>2020 год</c:v>
                  </c:pt>
                  <c:pt idx="9">
                    <c:v>2021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Лист3!$B$12:$K$12</c:f>
            </c:numRef>
          </c:val>
        </c:ser>
        <c:ser>
          <c:idx val="6"/>
          <c:order val="6"/>
          <c:tx>
            <c:strRef>
              <c:f>Лист3!$A$13</c:f>
              <c:strCache>
                <c:ptCount val="1"/>
                <c:pt idx="0">
                  <c:v>Муниципальные ценные бумаги Североуральского городского округа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Лист3!$B$5:$K$6</c:f>
              <c:multiLvlStrCache>
                <c:ptCount val="10"/>
                <c:lvl>
                  <c:pt idx="0">
                    <c:v>01.01.2019г.</c:v>
                  </c:pt>
                  <c:pt idx="1">
                    <c:v>01.01.2020г.</c:v>
                  </c:pt>
                  <c:pt idx="2">
                    <c:v>01.01.2021г.</c:v>
                  </c:pt>
                  <c:pt idx="3">
                    <c:v>01.01.2022г.</c:v>
                  </c:pt>
                  <c:pt idx="4">
                    <c:v>2019 год</c:v>
                  </c:pt>
                  <c:pt idx="5">
                    <c:v>2020 год</c:v>
                  </c:pt>
                  <c:pt idx="6">
                    <c:v>2021 год</c:v>
                  </c:pt>
                  <c:pt idx="7">
                    <c:v>2019 год</c:v>
                  </c:pt>
                  <c:pt idx="8">
                    <c:v>2020 год</c:v>
                  </c:pt>
                  <c:pt idx="9">
                    <c:v>2021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Лист3!$B$13:$K$13</c:f>
            </c:numRef>
          </c:val>
        </c:ser>
        <c:ser>
          <c:idx val="2"/>
          <c:order val="2"/>
          <c:tx>
            <c:strRef>
              <c:f>Лист3!$A$9</c:f>
              <c:strCache>
                <c:ptCount val="1"/>
                <c:pt idx="0">
                  <c:v>Реструктурированный бюджетный кредит, в соответствии с соглашением №9 от 29.02.2012  года "О реструктуризации муниципального долга"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Лист3!$B$5:$K$6</c:f>
              <c:multiLvlStrCache>
                <c:ptCount val="10"/>
                <c:lvl>
                  <c:pt idx="0">
                    <c:v>01.01.2019г.</c:v>
                  </c:pt>
                  <c:pt idx="1">
                    <c:v>01.01.2020г.</c:v>
                  </c:pt>
                  <c:pt idx="2">
                    <c:v>01.01.2021г.</c:v>
                  </c:pt>
                  <c:pt idx="3">
                    <c:v>01.01.2022г.</c:v>
                  </c:pt>
                  <c:pt idx="4">
                    <c:v>2019 год</c:v>
                  </c:pt>
                  <c:pt idx="5">
                    <c:v>2020 год</c:v>
                  </c:pt>
                  <c:pt idx="6">
                    <c:v>2021 год</c:v>
                  </c:pt>
                  <c:pt idx="7">
                    <c:v>2019 год</c:v>
                  </c:pt>
                  <c:pt idx="8">
                    <c:v>2020 год</c:v>
                  </c:pt>
                  <c:pt idx="9">
                    <c:v>2021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Лист3!$B$9:$K$9</c:f>
            </c:numRef>
          </c:val>
          <c:shape val="box"/>
        </c:ser>
        <c:ser>
          <c:idx val="3"/>
          <c:order val="3"/>
          <c:tx>
            <c:strRef>
              <c:f>Лист3!$A$10</c:f>
              <c:strCache>
                <c:ptCount val="1"/>
                <c:pt idx="0">
                  <c:v>Реструктурированный бюджетный кредит, в соответствии с соглашением №12 от 28.02.2013 года «О реструктуризации муниципального долга»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Лист3!$B$5:$K$6</c:f>
              <c:multiLvlStrCache>
                <c:ptCount val="10"/>
                <c:lvl>
                  <c:pt idx="0">
                    <c:v>01.01.2019г.</c:v>
                  </c:pt>
                  <c:pt idx="1">
                    <c:v>01.01.2020г.</c:v>
                  </c:pt>
                  <c:pt idx="2">
                    <c:v>01.01.2021г.</c:v>
                  </c:pt>
                  <c:pt idx="3">
                    <c:v>01.01.2022г.</c:v>
                  </c:pt>
                  <c:pt idx="4">
                    <c:v>2019 год</c:v>
                  </c:pt>
                  <c:pt idx="5">
                    <c:v>2020 год</c:v>
                  </c:pt>
                  <c:pt idx="6">
                    <c:v>2021 год</c:v>
                  </c:pt>
                  <c:pt idx="7">
                    <c:v>2019 год</c:v>
                  </c:pt>
                  <c:pt idx="8">
                    <c:v>2020 год</c:v>
                  </c:pt>
                  <c:pt idx="9">
                    <c:v>2021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Лист3!$B$10:$K$10</c:f>
            </c:numRef>
          </c:val>
          <c:shape val="box"/>
        </c:ser>
        <c:ser>
          <c:idx val="4"/>
          <c:order val="4"/>
          <c:tx>
            <c:strRef>
              <c:f>Лист3!$A$11</c:f>
              <c:strCache>
                <c:ptCount val="1"/>
                <c:pt idx="0">
                  <c:v>Реструктурированный бюджетный кредит, в соответствии с соглашением №15 от 28.02.2014 года «О реструктуризации муниципального долга»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Лист3!$B$5:$K$6</c:f>
              <c:multiLvlStrCache>
                <c:ptCount val="10"/>
                <c:lvl>
                  <c:pt idx="0">
                    <c:v>01.01.2019г.</c:v>
                  </c:pt>
                  <c:pt idx="1">
                    <c:v>01.01.2020г.</c:v>
                  </c:pt>
                  <c:pt idx="2">
                    <c:v>01.01.2021г.</c:v>
                  </c:pt>
                  <c:pt idx="3">
                    <c:v>01.01.2022г.</c:v>
                  </c:pt>
                  <c:pt idx="4">
                    <c:v>2019 год</c:v>
                  </c:pt>
                  <c:pt idx="5">
                    <c:v>2020 год</c:v>
                  </c:pt>
                  <c:pt idx="6">
                    <c:v>2021 год</c:v>
                  </c:pt>
                  <c:pt idx="7">
                    <c:v>2019 год</c:v>
                  </c:pt>
                  <c:pt idx="8">
                    <c:v>2020 год</c:v>
                  </c:pt>
                  <c:pt idx="9">
                    <c:v>2021 год</c:v>
                  </c:pt>
                </c:lvl>
                <c:lvl>
                  <c:pt idx="0">
                    <c:v>Сумма долговых обязательств по состоянию на:</c:v>
                  </c:pt>
                  <c:pt idx="4">
                    <c:v>Погашение муниципального  долга</c:v>
                  </c:pt>
                  <c:pt idx="7">
                    <c:v>Объем и структура расходов на обслуживание долга</c:v>
                  </c:pt>
                </c:lvl>
              </c:multiLvlStrCache>
            </c:multiLvlStrRef>
          </c:cat>
          <c:val>
            <c:numRef>
              <c:f>Лист3!$B$11:$K$11</c:f>
            </c:numRef>
          </c:val>
          <c:shape val="box"/>
        </c:ser>
        <c:shape val="cone"/>
        <c:axId val="156898816"/>
        <c:axId val="156900352"/>
        <c:axId val="0"/>
      </c:bar3DChart>
      <c:catAx>
        <c:axId val="156898816"/>
        <c:scaling>
          <c:orientation val="minMax"/>
        </c:scaling>
        <c:axPos val="l"/>
        <c:numFmt formatCode="General" sourceLinked="0"/>
        <c:tickLblPos val="nextTo"/>
        <c:crossAx val="156900352"/>
        <c:crosses val="autoZero"/>
        <c:auto val="1"/>
        <c:lblAlgn val="ctr"/>
        <c:lblOffset val="100"/>
      </c:catAx>
      <c:valAx>
        <c:axId val="15690035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тысячи рублей</a:t>
                </a:r>
              </a:p>
            </c:rich>
          </c:tx>
        </c:title>
        <c:numFmt formatCode="#,##0" sourceLinked="1"/>
        <c:tickLblPos val="nextTo"/>
        <c:crossAx val="156898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85127797128321"/>
          <c:y val="0.11740738952576246"/>
          <c:w val="0.24222338477316402"/>
          <c:h val="0.7958019749154478"/>
        </c:manualLayout>
      </c:layout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Доля оборота по полному кругу организаций в отраслевом разрезе, %</a:t>
            </a:r>
          </a:p>
        </c:rich>
      </c:tx>
      <c:layout>
        <c:manualLayout>
          <c:xMode val="edge"/>
          <c:yMode val="edge"/>
          <c:x val="0.20832137639102521"/>
          <c:y val="2.7777765935450411E-2"/>
        </c:manualLayout>
      </c:layout>
      <c:spPr>
        <a:noFill/>
        <a:ln w="25400"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2091536851744081"/>
          <c:w val="0.89034423542268371"/>
          <c:h val="0.58065040697753845"/>
        </c:manualLayout>
      </c:layout>
      <c:pie3DChart>
        <c:varyColors val="1"/>
        <c:ser>
          <c:idx val="0"/>
          <c:order val="0"/>
          <c:explosion val="25"/>
          <c:dPt>
            <c:idx val="0"/>
            <c:explosion val="15"/>
          </c:dPt>
          <c:dLbls>
            <c:dLbl>
              <c:idx val="0"/>
              <c:layout>
                <c:manualLayout>
                  <c:x val="-4.5757334035963534E-2"/>
                  <c:y val="5.0010415492039002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4310837125357053E-2"/>
                  <c:y val="1.6177773922159733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2265455570777565E-2"/>
                  <c:y val="-3.5910070160549951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542709797034255E-4"/>
                  <c:y val="-5.9883459383942433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0654701307800747E-2"/>
                  <c:y val="-5.5307130841029423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4806301157174737"/>
                  <c:y val="1.1131562192207621E-3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solidFill>
                <a:srgbClr val="FFFFFF"/>
              </a:solidFill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'Доля оборота в отрасл разр'!$A$6:$A$9</c:f>
              <c:strCache>
                <c:ptCount val="4"/>
                <c:pt idx="0">
                  <c:v>Обрабатывающие производства</c:v>
                </c:pt>
                <c:pt idx="1">
                  <c:v>Производство и распределение электроэнергии, газа и воды</c:v>
                </c:pt>
                <c:pt idx="2">
                  <c:v> Оптовая и розничная торговля</c:v>
                </c:pt>
                <c:pt idx="3">
                  <c:v> Другие отрасли экономики</c:v>
                </c:pt>
              </c:strCache>
            </c:strRef>
          </c:cat>
          <c:val>
            <c:numRef>
              <c:f>'Доля оборота в отрасл разр'!$B$6:$B$9</c:f>
              <c:numCache>
                <c:formatCode>General</c:formatCode>
                <c:ptCount val="4"/>
                <c:pt idx="0">
                  <c:v>86.3</c:v>
                </c:pt>
                <c:pt idx="1">
                  <c:v>3.9</c:v>
                </c:pt>
                <c:pt idx="2">
                  <c:v>6.3</c:v>
                </c:pt>
                <c:pt idx="3">
                  <c:v>3.5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534061030256301"/>
          <c:y val="0.12451373696055171"/>
          <c:w val="0.24674462978540429"/>
          <c:h val="0.81906692594361896"/>
        </c:manualLayout>
      </c:layout>
      <c:txPr>
        <a:bodyPr/>
        <a:lstStyle/>
        <a:p>
          <a:pPr rtl="0"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Удельный вес среднесписочной численности работников по отраслям экономики Североуральского городского </a:t>
            </a:r>
            <a:r>
              <a:rPr lang="ru-RU" sz="1600" dirty="0" smtClean="0"/>
              <a:t>округа, %</a:t>
            </a:r>
            <a:endParaRPr lang="ru-RU" sz="1600" dirty="0"/>
          </a:p>
        </c:rich>
      </c:tx>
      <c:layout>
        <c:manualLayout>
          <c:xMode val="edge"/>
          <c:yMode val="edge"/>
          <c:x val="0.11161704618150636"/>
          <c:y val="0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982940167141944E-2"/>
          <c:y val="0.16390915236919246"/>
          <c:w val="0.88242047179942951"/>
          <c:h val="0.62263691605038596"/>
        </c:manualLayout>
      </c:layout>
      <c:pie3DChart>
        <c:varyColors val="1"/>
        <c:ser>
          <c:idx val="0"/>
          <c:order val="0"/>
          <c:tx>
            <c:v>Удельный вес отраслей экономики</c:v>
          </c:tx>
          <c:explosion val="25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18000"/>
                    </a:schemeClr>
                  </a:gs>
                  <a:gs pos="50000">
                    <a:schemeClr val="accent1">
                      <a:satMod val="89000"/>
                      <a:lumMod val="91000"/>
                    </a:schemeClr>
                  </a:gs>
                  <a:gs pos="100000">
                    <a:schemeClr val="accent1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p3d/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18000"/>
                    </a:schemeClr>
                  </a:gs>
                  <a:gs pos="50000">
                    <a:schemeClr val="accent3">
                      <a:satMod val="89000"/>
                      <a:lumMod val="91000"/>
                    </a:schemeClr>
                  </a:gs>
                  <a:gs pos="100000">
                    <a:schemeClr val="accent3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18000"/>
                    </a:schemeClr>
                  </a:gs>
                  <a:gs pos="50000">
                    <a:schemeClr val="accent4">
                      <a:satMod val="89000"/>
                      <a:lumMod val="91000"/>
                    </a:schemeClr>
                  </a:gs>
                  <a:gs pos="100000">
                    <a:schemeClr val="accent4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4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5"/>
            <c:spPr>
              <a:gradFill rotWithShape="1">
                <a:gsLst>
                  <a:gs pos="0">
                    <a:schemeClr val="accent6">
                      <a:satMod val="103000"/>
                      <a:lumMod val="118000"/>
                    </a:schemeClr>
                  </a:gs>
                  <a:gs pos="50000">
                    <a:schemeClr val="accent6">
                      <a:satMod val="89000"/>
                      <a:lumMod val="91000"/>
                    </a:schemeClr>
                  </a:gs>
                  <a:gs pos="100000">
                    <a:schemeClr val="accent6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'Удельный вес среднеспис числ'!$A$7:$A$12</c:f>
              <c:strCache>
                <c:ptCount val="6"/>
                <c:pt idx="0">
                  <c:v>Обрабатывающие производства</c:v>
                </c:pt>
                <c:pt idx="1">
                  <c:v>Производство и распределение электроэнергии, газа и воды</c:v>
                </c:pt>
                <c:pt idx="2">
                  <c:v> Оптовая и розничная торговля</c:v>
                </c:pt>
                <c:pt idx="3">
                  <c:v>Образование</c:v>
                </c:pt>
                <c:pt idx="4">
                  <c:v>Здравоохранение и предоставление социальных услуг</c:v>
                </c:pt>
                <c:pt idx="5">
                  <c:v>Другие отрасли экономики</c:v>
                </c:pt>
              </c:strCache>
            </c:strRef>
          </c:cat>
          <c:val>
            <c:numRef>
              <c:f>'Удельный вес среднеспис числ'!$B$7:$B$12</c:f>
              <c:numCache>
                <c:formatCode>General</c:formatCode>
                <c:ptCount val="6"/>
                <c:pt idx="0">
                  <c:v>45.8</c:v>
                </c:pt>
                <c:pt idx="1">
                  <c:v>7.1</c:v>
                </c:pt>
                <c:pt idx="2">
                  <c:v>5</c:v>
                </c:pt>
                <c:pt idx="3">
                  <c:v>14.1</c:v>
                </c:pt>
                <c:pt idx="4">
                  <c:v>12.3</c:v>
                </c:pt>
                <c:pt idx="5">
                  <c:v>15.7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0.87108972233972082</c:v>
                </c:pt>
                <c:pt idx="1">
                  <c:v>2.6549765091848542E-2</c:v>
                </c:pt>
                <c:pt idx="2">
                  <c:v>5.3746527817469122E-2</c:v>
                </c:pt>
                <c:pt idx="3">
                  <c:v>3.8742126861832843E-2</c:v>
                </c:pt>
                <c:pt idx="4">
                  <c:v>9.8718578891417268E-3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56BF3-7673-42B6-96E3-A0B5433D8EB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97E479-0DC8-445F-A54D-BC3EC60BD26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 smtClean="0"/>
            <a:t>Уровни бюджетной системы Российской Федерации </a:t>
          </a:r>
          <a:endParaRPr lang="ru-RU" sz="1400" b="1" dirty="0"/>
        </a:p>
      </dgm:t>
    </dgm:pt>
    <dgm:pt modelId="{561E3BCA-C402-4AEF-A466-1676F3E92727}" type="parTrans" cxnId="{876BAAE9-23E4-4D6D-961F-0C48A1543105}">
      <dgm:prSet/>
      <dgm:spPr/>
      <dgm:t>
        <a:bodyPr/>
        <a:lstStyle/>
        <a:p>
          <a:endParaRPr lang="ru-RU"/>
        </a:p>
      </dgm:t>
    </dgm:pt>
    <dgm:pt modelId="{2206E555-927B-4141-8039-7432AE82C86D}" type="sibTrans" cxnId="{876BAAE9-23E4-4D6D-961F-0C48A1543105}">
      <dgm:prSet/>
      <dgm:spPr/>
      <dgm:t>
        <a:bodyPr/>
        <a:lstStyle/>
        <a:p>
          <a:endParaRPr lang="ru-RU"/>
        </a:p>
      </dgm:t>
    </dgm:pt>
    <dgm:pt modelId="{D3ADE227-BB4F-4D06-9D82-FAFF3B4BA84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200" dirty="0" smtClean="0"/>
            <a:t>Бюджеты Российской Федерации (федеральный бюджет, бюджеты государственных внебюджетных Фондов Российской Федерации) </a:t>
          </a:r>
          <a:endParaRPr lang="ru-RU" sz="1200" dirty="0"/>
        </a:p>
      </dgm:t>
    </dgm:pt>
    <dgm:pt modelId="{AE9A4624-2A33-4A0F-AF49-0C374FDBBAFA}" type="parTrans" cxnId="{568F9458-7437-4EC6-BE9A-EDCF896A9075}">
      <dgm:prSet/>
      <dgm:spPr/>
      <dgm:t>
        <a:bodyPr/>
        <a:lstStyle/>
        <a:p>
          <a:endParaRPr lang="ru-RU"/>
        </a:p>
      </dgm:t>
    </dgm:pt>
    <dgm:pt modelId="{1AF3A416-3828-451E-BE71-BBE1EBF3236A}" type="sibTrans" cxnId="{568F9458-7437-4EC6-BE9A-EDCF896A9075}">
      <dgm:prSet/>
      <dgm:spPr/>
      <dgm:t>
        <a:bodyPr/>
        <a:lstStyle/>
        <a:p>
          <a:endParaRPr lang="ru-RU"/>
        </a:p>
      </dgm:t>
    </dgm:pt>
    <dgm:pt modelId="{17F1BAE3-3D90-44AD-B0D9-AD5EA8DBECE5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 smtClean="0"/>
            <a:t>Бюджеты субъектов Российской Федерации (региональный бюджет, бюджеты территориальных фондов обязательного медицинского страхования)</a:t>
          </a:r>
          <a:endParaRPr lang="ru-RU" dirty="0"/>
        </a:p>
      </dgm:t>
    </dgm:pt>
    <dgm:pt modelId="{2568FA19-3BEA-4037-AB27-7EA1EB8EC0ED}" type="parTrans" cxnId="{F9B0C352-9DCA-40E7-8DD6-9E4979621FB8}">
      <dgm:prSet/>
      <dgm:spPr/>
      <dgm:t>
        <a:bodyPr/>
        <a:lstStyle/>
        <a:p>
          <a:endParaRPr lang="ru-RU"/>
        </a:p>
      </dgm:t>
    </dgm:pt>
    <dgm:pt modelId="{9DD97A50-D318-4F52-BDE4-D9A68EDDFC7D}" type="sibTrans" cxnId="{F9B0C352-9DCA-40E7-8DD6-9E4979621FB8}">
      <dgm:prSet/>
      <dgm:spPr/>
      <dgm:t>
        <a:bodyPr/>
        <a:lstStyle/>
        <a:p>
          <a:endParaRPr lang="ru-RU"/>
        </a:p>
      </dgm:t>
    </dgm:pt>
    <dgm:pt modelId="{ACCDDCC2-FEB9-4225-8CF0-BF4EA19706DB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 smtClean="0"/>
            <a:t>Местные бюджеты (бюджеты муниципальных образований)</a:t>
          </a:r>
          <a:endParaRPr lang="ru-RU" dirty="0"/>
        </a:p>
      </dgm:t>
    </dgm:pt>
    <dgm:pt modelId="{E99262E9-E3C9-4E57-80CE-6DAC750EF480}" type="parTrans" cxnId="{A0DC5077-4D86-4386-BCF6-7266E3A9308F}">
      <dgm:prSet/>
      <dgm:spPr/>
      <dgm:t>
        <a:bodyPr/>
        <a:lstStyle/>
        <a:p>
          <a:endParaRPr lang="ru-RU"/>
        </a:p>
      </dgm:t>
    </dgm:pt>
    <dgm:pt modelId="{C7E07049-D554-442B-9FFE-4027FD3D2D9E}" type="sibTrans" cxnId="{A0DC5077-4D86-4386-BCF6-7266E3A9308F}">
      <dgm:prSet/>
      <dgm:spPr/>
      <dgm:t>
        <a:bodyPr/>
        <a:lstStyle/>
        <a:p>
          <a:endParaRPr lang="ru-RU"/>
        </a:p>
      </dgm:t>
    </dgm:pt>
    <dgm:pt modelId="{7CD10BD0-DB31-4A9E-894B-4778A9D86642}" type="pres">
      <dgm:prSet presAssocID="{8BF56BF3-7673-42B6-96E3-A0B5433D8EB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0A5CC77-60CD-484B-9BD1-78F683C6DBDE}" type="pres">
      <dgm:prSet presAssocID="{8BF56BF3-7673-42B6-96E3-A0B5433D8EBC}" presName="pyramid" presStyleLbl="node1" presStyleIdx="0" presStyleCnt="1" custAng="10800000" custScaleX="128561" custScaleY="70724" custLinFactNeighborX="-5" custLinFactNeighborY="27184"/>
      <dgm:spPr/>
    </dgm:pt>
    <dgm:pt modelId="{F96C2A93-718A-47A7-8332-B15E4FE2E7DC}" type="pres">
      <dgm:prSet presAssocID="{8BF56BF3-7673-42B6-96E3-A0B5433D8EBC}" presName="theList" presStyleCnt="0"/>
      <dgm:spPr/>
    </dgm:pt>
    <dgm:pt modelId="{7C65E30A-01EF-4439-93EB-41060A7CE24D}" type="pres">
      <dgm:prSet presAssocID="{0497E479-0DC8-445F-A54D-BC3EC60BD261}" presName="aNode" presStyleLbl="fgAcc1" presStyleIdx="0" presStyleCnt="4" custLinFactNeighborX="-47730" custLinFactNeighborY="-81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C1E79-1586-41EA-B871-2E3120B7ED57}" type="pres">
      <dgm:prSet presAssocID="{0497E479-0DC8-445F-A54D-BC3EC60BD261}" presName="aSpace" presStyleCnt="0"/>
      <dgm:spPr/>
    </dgm:pt>
    <dgm:pt modelId="{2971A63C-C21B-46E6-9CF5-3D7221E99091}" type="pres">
      <dgm:prSet presAssocID="{D3ADE227-BB4F-4D06-9D82-FAFF3B4BA841}" presName="aNode" presStyleLbl="fgAcc1" presStyleIdx="1" presStyleCnt="4" custScaleX="162726" custLinFactNeighborY="64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B7DA0-4465-47FD-95FE-5C892108B063}" type="pres">
      <dgm:prSet presAssocID="{D3ADE227-BB4F-4D06-9D82-FAFF3B4BA841}" presName="aSpace" presStyleCnt="0"/>
      <dgm:spPr/>
    </dgm:pt>
    <dgm:pt modelId="{DE47E6CA-C60C-4105-8C60-1CE958040ED8}" type="pres">
      <dgm:prSet presAssocID="{17F1BAE3-3D90-44AD-B0D9-AD5EA8DBECE5}" presName="aNode" presStyleLbl="fgAcc1" presStyleIdx="2" presStyleCnt="4" custScaleX="161908" custLinFactY="1335" custLinFactNeighborX="18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B4559-4EED-4BA3-A6CD-3BFCA6649A74}" type="pres">
      <dgm:prSet presAssocID="{17F1BAE3-3D90-44AD-B0D9-AD5EA8DBECE5}" presName="aSpace" presStyleCnt="0"/>
      <dgm:spPr/>
    </dgm:pt>
    <dgm:pt modelId="{469458CD-E069-4C1A-8628-862242290302}" type="pres">
      <dgm:prSet presAssocID="{ACCDDCC2-FEB9-4225-8CF0-BF4EA19706DB}" presName="aNode" presStyleLbl="fgAcc1" presStyleIdx="3" presStyleCnt="4" custScaleX="163134" custLinFactY="3603" custLinFactNeighborX="10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C54F2-3827-4D86-B11A-2D2142E751E1}" type="pres">
      <dgm:prSet presAssocID="{ACCDDCC2-FEB9-4225-8CF0-BF4EA19706DB}" presName="aSpace" presStyleCnt="0"/>
      <dgm:spPr/>
    </dgm:pt>
  </dgm:ptLst>
  <dgm:cxnLst>
    <dgm:cxn modelId="{568F9458-7437-4EC6-BE9A-EDCF896A9075}" srcId="{8BF56BF3-7673-42B6-96E3-A0B5433D8EBC}" destId="{D3ADE227-BB4F-4D06-9D82-FAFF3B4BA841}" srcOrd="1" destOrd="0" parTransId="{AE9A4624-2A33-4A0F-AF49-0C374FDBBAFA}" sibTransId="{1AF3A416-3828-451E-BE71-BBE1EBF3236A}"/>
    <dgm:cxn modelId="{583FB29F-2B1C-4957-BEC4-59D9F8AF2536}" type="presOf" srcId="{17F1BAE3-3D90-44AD-B0D9-AD5EA8DBECE5}" destId="{DE47E6CA-C60C-4105-8C60-1CE958040ED8}" srcOrd="0" destOrd="0" presId="urn:microsoft.com/office/officeart/2005/8/layout/pyramid2"/>
    <dgm:cxn modelId="{F9B0C352-9DCA-40E7-8DD6-9E4979621FB8}" srcId="{8BF56BF3-7673-42B6-96E3-A0B5433D8EBC}" destId="{17F1BAE3-3D90-44AD-B0D9-AD5EA8DBECE5}" srcOrd="2" destOrd="0" parTransId="{2568FA19-3BEA-4037-AB27-7EA1EB8EC0ED}" sibTransId="{9DD97A50-D318-4F52-BDE4-D9A68EDDFC7D}"/>
    <dgm:cxn modelId="{62C9ADA4-A6BF-42F8-99C5-FC94DF946089}" type="presOf" srcId="{0497E479-0DC8-445F-A54D-BC3EC60BD261}" destId="{7C65E30A-01EF-4439-93EB-41060A7CE24D}" srcOrd="0" destOrd="0" presId="urn:microsoft.com/office/officeart/2005/8/layout/pyramid2"/>
    <dgm:cxn modelId="{CFC7B518-BE2E-4705-87BE-5AD50E1E7FEE}" type="presOf" srcId="{ACCDDCC2-FEB9-4225-8CF0-BF4EA19706DB}" destId="{469458CD-E069-4C1A-8628-862242290302}" srcOrd="0" destOrd="0" presId="urn:microsoft.com/office/officeart/2005/8/layout/pyramid2"/>
    <dgm:cxn modelId="{A0DC5077-4D86-4386-BCF6-7266E3A9308F}" srcId="{8BF56BF3-7673-42B6-96E3-A0B5433D8EBC}" destId="{ACCDDCC2-FEB9-4225-8CF0-BF4EA19706DB}" srcOrd="3" destOrd="0" parTransId="{E99262E9-E3C9-4E57-80CE-6DAC750EF480}" sibTransId="{C7E07049-D554-442B-9FFE-4027FD3D2D9E}"/>
    <dgm:cxn modelId="{F889ECB9-2EE0-4FB2-957D-3353ADAC9140}" type="presOf" srcId="{D3ADE227-BB4F-4D06-9D82-FAFF3B4BA841}" destId="{2971A63C-C21B-46E6-9CF5-3D7221E99091}" srcOrd="0" destOrd="0" presId="urn:microsoft.com/office/officeart/2005/8/layout/pyramid2"/>
    <dgm:cxn modelId="{876BAAE9-23E4-4D6D-961F-0C48A1543105}" srcId="{8BF56BF3-7673-42B6-96E3-A0B5433D8EBC}" destId="{0497E479-0DC8-445F-A54D-BC3EC60BD261}" srcOrd="0" destOrd="0" parTransId="{561E3BCA-C402-4AEF-A466-1676F3E92727}" sibTransId="{2206E555-927B-4141-8039-7432AE82C86D}"/>
    <dgm:cxn modelId="{83F7B2A3-64A8-4A87-B781-7847BB2E4FF9}" type="presOf" srcId="{8BF56BF3-7673-42B6-96E3-A0B5433D8EBC}" destId="{7CD10BD0-DB31-4A9E-894B-4778A9D86642}" srcOrd="0" destOrd="0" presId="urn:microsoft.com/office/officeart/2005/8/layout/pyramid2"/>
    <dgm:cxn modelId="{FD3454C4-EBDE-401E-8D7C-A6A7E771AEE4}" type="presParOf" srcId="{7CD10BD0-DB31-4A9E-894B-4778A9D86642}" destId="{A0A5CC77-60CD-484B-9BD1-78F683C6DBDE}" srcOrd="0" destOrd="0" presId="urn:microsoft.com/office/officeart/2005/8/layout/pyramid2"/>
    <dgm:cxn modelId="{D00C3A61-7972-4105-98F0-43DD7175A686}" type="presParOf" srcId="{7CD10BD0-DB31-4A9E-894B-4778A9D86642}" destId="{F96C2A93-718A-47A7-8332-B15E4FE2E7DC}" srcOrd="1" destOrd="0" presId="urn:microsoft.com/office/officeart/2005/8/layout/pyramid2"/>
    <dgm:cxn modelId="{32EF0933-C78B-4565-80BE-84030AAF2290}" type="presParOf" srcId="{F96C2A93-718A-47A7-8332-B15E4FE2E7DC}" destId="{7C65E30A-01EF-4439-93EB-41060A7CE24D}" srcOrd="0" destOrd="0" presId="urn:microsoft.com/office/officeart/2005/8/layout/pyramid2"/>
    <dgm:cxn modelId="{BEC331D1-D349-41CC-99E3-390D0AB68ECC}" type="presParOf" srcId="{F96C2A93-718A-47A7-8332-B15E4FE2E7DC}" destId="{C58C1E79-1586-41EA-B871-2E3120B7ED57}" srcOrd="1" destOrd="0" presId="urn:microsoft.com/office/officeart/2005/8/layout/pyramid2"/>
    <dgm:cxn modelId="{2DCECAEC-7110-4BE5-8960-8D026623CED7}" type="presParOf" srcId="{F96C2A93-718A-47A7-8332-B15E4FE2E7DC}" destId="{2971A63C-C21B-46E6-9CF5-3D7221E99091}" srcOrd="2" destOrd="0" presId="urn:microsoft.com/office/officeart/2005/8/layout/pyramid2"/>
    <dgm:cxn modelId="{E2AF2C32-A475-410F-9135-2E926626B594}" type="presParOf" srcId="{F96C2A93-718A-47A7-8332-B15E4FE2E7DC}" destId="{1A6B7DA0-4465-47FD-95FE-5C892108B063}" srcOrd="3" destOrd="0" presId="urn:microsoft.com/office/officeart/2005/8/layout/pyramid2"/>
    <dgm:cxn modelId="{FDC5583F-F106-43CA-B5F3-03B4F44829FB}" type="presParOf" srcId="{F96C2A93-718A-47A7-8332-B15E4FE2E7DC}" destId="{DE47E6CA-C60C-4105-8C60-1CE958040ED8}" srcOrd="4" destOrd="0" presId="urn:microsoft.com/office/officeart/2005/8/layout/pyramid2"/>
    <dgm:cxn modelId="{B0BEBB90-7920-4480-83EE-2F497C5DCB53}" type="presParOf" srcId="{F96C2A93-718A-47A7-8332-B15E4FE2E7DC}" destId="{130B4559-4EED-4BA3-A6CD-3BFCA6649A74}" srcOrd="5" destOrd="0" presId="urn:microsoft.com/office/officeart/2005/8/layout/pyramid2"/>
    <dgm:cxn modelId="{1AD3B681-5BB2-413A-942A-C60BBAB9B0C1}" type="presParOf" srcId="{F96C2A93-718A-47A7-8332-B15E4FE2E7DC}" destId="{469458CD-E069-4C1A-8628-862242290302}" srcOrd="6" destOrd="0" presId="urn:microsoft.com/office/officeart/2005/8/layout/pyramid2"/>
    <dgm:cxn modelId="{E6C1A242-188E-446E-8255-02C9ADC36FC6}" type="presParOf" srcId="{F96C2A93-718A-47A7-8332-B15E4FE2E7DC}" destId="{D5DC54F2-3827-4D86-B11A-2D2142E751E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7C888-2D2C-4A40-9D0D-9F35CEC76C3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0EBDFF96-3F39-46F7-B0BF-D4AB114F203C}">
      <dgm:prSet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72CF5-421C-46F0-8F2D-2EA136A9AF80}" type="parTrans" cxnId="{2EA4161B-866E-4F06-8A39-3FD84C981975}">
      <dgm:prSet/>
      <dgm:spPr/>
      <dgm:t>
        <a:bodyPr/>
        <a:lstStyle/>
        <a:p>
          <a:endParaRPr lang="ru-RU"/>
        </a:p>
      </dgm:t>
    </dgm:pt>
    <dgm:pt modelId="{99D6746B-7139-40F4-8698-101B9A3573B8}" type="sibTrans" cxnId="{2EA4161B-866E-4F06-8A39-3FD84C981975}">
      <dgm:prSet/>
      <dgm:spPr/>
      <dgm:t>
        <a:bodyPr/>
        <a:lstStyle/>
        <a:p>
          <a:endParaRPr lang="ru-RU"/>
        </a:p>
      </dgm:t>
    </dgm:pt>
    <dgm:pt modelId="{76F60F58-8547-4806-867A-D733FC610825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7F28F-79CA-4A6F-AAFE-EE2C1BE21B36}" type="parTrans" cxnId="{84476332-E4EB-43E8-BBC8-61106A95B702}">
      <dgm:prSet/>
      <dgm:spPr/>
      <dgm:t>
        <a:bodyPr/>
        <a:lstStyle/>
        <a:p>
          <a:endParaRPr lang="ru-RU"/>
        </a:p>
      </dgm:t>
    </dgm:pt>
    <dgm:pt modelId="{DE9492DF-1773-4112-A6D0-E905DF16EB18}" type="sibTrans" cxnId="{84476332-E4EB-43E8-BBC8-61106A95B702}">
      <dgm:prSet/>
      <dgm:spPr/>
      <dgm:t>
        <a:bodyPr/>
        <a:lstStyle/>
        <a:p>
          <a:endParaRPr lang="ru-RU"/>
        </a:p>
      </dgm:t>
    </dgm:pt>
    <dgm:pt modelId="{732F433C-2B2D-4196-A514-30CB863CA28B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476C40-AC38-4844-9AA4-E39A33F0712B}" type="parTrans" cxnId="{99051BC1-224A-421A-B39F-5A1285DA9223}">
      <dgm:prSet/>
      <dgm:spPr/>
      <dgm:t>
        <a:bodyPr/>
        <a:lstStyle/>
        <a:p>
          <a:endParaRPr lang="ru-RU"/>
        </a:p>
      </dgm:t>
    </dgm:pt>
    <dgm:pt modelId="{F156AEE1-8E07-4126-A979-703E4B98CB3D}" type="sibTrans" cxnId="{99051BC1-224A-421A-B39F-5A1285DA9223}">
      <dgm:prSet/>
      <dgm:spPr/>
      <dgm:t>
        <a:bodyPr/>
        <a:lstStyle/>
        <a:p>
          <a:endParaRPr lang="ru-RU"/>
        </a:p>
      </dgm:t>
    </dgm:pt>
    <dgm:pt modelId="{FD190CAB-DE1F-440A-9ECC-79FA429BE595}">
      <dgm:prSet custT="1"/>
      <dgm:spPr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утвержденных бюджетов и отчетов об их исполнении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BD7C4-9FB0-46EA-9AC0-EFF0EA3A3DFE}" type="parTrans" cxnId="{8DEE285D-625F-4E74-B868-EEAF71FAEC1C}">
      <dgm:prSet/>
      <dgm:spPr/>
      <dgm:t>
        <a:bodyPr/>
        <a:lstStyle/>
        <a:p>
          <a:endParaRPr lang="ru-RU"/>
        </a:p>
      </dgm:t>
    </dgm:pt>
    <dgm:pt modelId="{9B98FFBE-5E75-4248-BAB9-A8D7A99915D5}" type="sibTrans" cxnId="{8DEE285D-625F-4E74-B868-EEAF71FAEC1C}">
      <dgm:prSet/>
      <dgm:spPr/>
      <dgm:t>
        <a:bodyPr/>
        <a:lstStyle/>
        <a:p>
          <a:endParaRPr lang="ru-RU" dirty="0"/>
        </a:p>
      </dgm:t>
    </dgm:pt>
    <dgm:pt modelId="{8AD06B7D-0410-483A-AB8F-6C288975DD0E}" type="pres">
      <dgm:prSet presAssocID="{B687C888-2D2C-4A40-9D0D-9F35CEC76C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64ECDAE-9762-40F3-8050-A7D2A339FB54}" type="pres">
      <dgm:prSet presAssocID="{B687C888-2D2C-4A40-9D0D-9F35CEC76C38}" presName="Name1" presStyleCnt="0"/>
      <dgm:spPr/>
      <dgm:t>
        <a:bodyPr/>
        <a:lstStyle/>
        <a:p>
          <a:endParaRPr lang="ru-RU"/>
        </a:p>
      </dgm:t>
    </dgm:pt>
    <dgm:pt modelId="{8BD0E639-3C8F-4A61-A7C2-A0D19F809682}" type="pres">
      <dgm:prSet presAssocID="{B687C888-2D2C-4A40-9D0D-9F35CEC76C38}" presName="cycle" presStyleCnt="0"/>
      <dgm:spPr/>
      <dgm:t>
        <a:bodyPr/>
        <a:lstStyle/>
        <a:p>
          <a:endParaRPr lang="ru-RU"/>
        </a:p>
      </dgm:t>
    </dgm:pt>
    <dgm:pt modelId="{0EAD4ADA-2A59-4EF1-8653-CB7F7981888C}" type="pres">
      <dgm:prSet presAssocID="{B687C888-2D2C-4A40-9D0D-9F35CEC76C38}" presName="srcNode" presStyleLbl="node1" presStyleIdx="0" presStyleCnt="4"/>
      <dgm:spPr/>
      <dgm:t>
        <a:bodyPr/>
        <a:lstStyle/>
        <a:p>
          <a:endParaRPr lang="ru-RU"/>
        </a:p>
      </dgm:t>
    </dgm:pt>
    <dgm:pt modelId="{4C9518E1-12EB-4B3C-8B5F-D974E14EFB87}" type="pres">
      <dgm:prSet presAssocID="{B687C888-2D2C-4A40-9D0D-9F35CEC76C38}" presName="conn" presStyleLbl="parChTrans1D2" presStyleIdx="0" presStyleCnt="1"/>
      <dgm:spPr/>
      <dgm:t>
        <a:bodyPr/>
        <a:lstStyle/>
        <a:p>
          <a:endParaRPr lang="ru-RU"/>
        </a:p>
      </dgm:t>
    </dgm:pt>
    <dgm:pt modelId="{F75459F7-9FDB-482E-96CE-B9EB44E43125}" type="pres">
      <dgm:prSet presAssocID="{B687C888-2D2C-4A40-9D0D-9F35CEC76C38}" presName="extraNode" presStyleLbl="node1" presStyleIdx="0" presStyleCnt="4"/>
      <dgm:spPr/>
      <dgm:t>
        <a:bodyPr/>
        <a:lstStyle/>
        <a:p>
          <a:endParaRPr lang="ru-RU"/>
        </a:p>
      </dgm:t>
    </dgm:pt>
    <dgm:pt modelId="{2F5125A3-AB0A-4860-ADFD-47CFD27FD192}" type="pres">
      <dgm:prSet presAssocID="{B687C888-2D2C-4A40-9D0D-9F35CEC76C38}" presName="dstNode" presStyleLbl="node1" presStyleIdx="0" presStyleCnt="4"/>
      <dgm:spPr/>
      <dgm:t>
        <a:bodyPr/>
        <a:lstStyle/>
        <a:p>
          <a:endParaRPr lang="ru-RU"/>
        </a:p>
      </dgm:t>
    </dgm:pt>
    <dgm:pt modelId="{5244B001-A17A-4B8C-9581-5FC16B84669E}" type="pres">
      <dgm:prSet presAssocID="{FD190CAB-DE1F-440A-9ECC-79FA429BE595}" presName="text_1" presStyleLbl="node1" presStyleIdx="0" presStyleCnt="4" custScaleY="125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51564-DC84-4048-967D-B6F7E9FBBF78}" type="pres">
      <dgm:prSet presAssocID="{FD190CAB-DE1F-440A-9ECC-79FA429BE595}" presName="accent_1" presStyleCnt="0"/>
      <dgm:spPr/>
      <dgm:t>
        <a:bodyPr/>
        <a:lstStyle/>
        <a:p>
          <a:endParaRPr lang="ru-RU"/>
        </a:p>
      </dgm:t>
    </dgm:pt>
    <dgm:pt modelId="{89611791-A850-4B89-89EB-5C21F0941E7C}" type="pres">
      <dgm:prSet presAssocID="{FD190CAB-DE1F-440A-9ECC-79FA429BE595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66B8FCFB-CF53-4F5C-A7F0-C7F64F465CC0}" type="pres">
      <dgm:prSet presAssocID="{732F433C-2B2D-4196-A514-30CB863CA28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F0470-829F-42C3-9EF1-4EEC01DD9A73}" type="pres">
      <dgm:prSet presAssocID="{732F433C-2B2D-4196-A514-30CB863CA28B}" presName="accent_2" presStyleCnt="0"/>
      <dgm:spPr/>
      <dgm:t>
        <a:bodyPr/>
        <a:lstStyle/>
        <a:p>
          <a:endParaRPr lang="ru-RU"/>
        </a:p>
      </dgm:t>
    </dgm:pt>
    <dgm:pt modelId="{4D556A40-5431-4055-AE3D-37731D8F9AED}" type="pres">
      <dgm:prSet presAssocID="{732F433C-2B2D-4196-A514-30CB863CA28B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C285525D-0608-40F3-B875-FCB296F56181}" type="pres">
      <dgm:prSet presAssocID="{76F60F58-8547-4806-867A-D733FC610825}" presName="text_3" presStyleLbl="node1" presStyleIdx="2" presStyleCnt="4" custScaleY="13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B9F46-5F7F-41FF-86F9-66EA3101C120}" type="pres">
      <dgm:prSet presAssocID="{76F60F58-8547-4806-867A-D733FC610825}" presName="accent_3" presStyleCnt="0"/>
      <dgm:spPr/>
      <dgm:t>
        <a:bodyPr/>
        <a:lstStyle/>
        <a:p>
          <a:endParaRPr lang="ru-RU"/>
        </a:p>
      </dgm:t>
    </dgm:pt>
    <dgm:pt modelId="{0AFC0337-A094-4E6F-ADC3-86192D44916D}" type="pres">
      <dgm:prSet presAssocID="{76F60F58-8547-4806-867A-D733FC610825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6ABFB54C-78EB-4035-AEF4-2CC6CDAEC6BA}" type="pres">
      <dgm:prSet presAssocID="{0EBDFF96-3F39-46F7-B0BF-D4AB114F203C}" presName="text_4" presStyleLbl="node1" presStyleIdx="3" presStyleCnt="4" custScaleY="123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1D313-E4C2-4C27-84AA-11DBA9C31CC0}" type="pres">
      <dgm:prSet presAssocID="{0EBDFF96-3F39-46F7-B0BF-D4AB114F203C}" presName="accent_4" presStyleCnt="0"/>
      <dgm:spPr/>
      <dgm:t>
        <a:bodyPr/>
        <a:lstStyle/>
        <a:p>
          <a:endParaRPr lang="ru-RU"/>
        </a:p>
      </dgm:t>
    </dgm:pt>
    <dgm:pt modelId="{C860734A-428E-4FAA-A848-A86E63673D4E}" type="pres">
      <dgm:prSet presAssocID="{0EBDFF96-3F39-46F7-B0BF-D4AB114F203C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84476332-E4EB-43E8-BBC8-61106A95B702}" srcId="{B687C888-2D2C-4A40-9D0D-9F35CEC76C38}" destId="{76F60F58-8547-4806-867A-D733FC610825}" srcOrd="2" destOrd="0" parTransId="{35D7F28F-79CA-4A6F-AAFE-EE2C1BE21B36}" sibTransId="{DE9492DF-1773-4112-A6D0-E905DF16EB18}"/>
    <dgm:cxn modelId="{5350F574-E1C0-4770-AF27-C9BC6558914E}" type="presOf" srcId="{732F433C-2B2D-4196-A514-30CB863CA28B}" destId="{66B8FCFB-CF53-4F5C-A7F0-C7F64F465CC0}" srcOrd="0" destOrd="0" presId="urn:microsoft.com/office/officeart/2008/layout/VerticalCurvedList"/>
    <dgm:cxn modelId="{9741F1C7-ECE4-4D20-A06D-3D7C36096940}" type="presOf" srcId="{FD190CAB-DE1F-440A-9ECC-79FA429BE595}" destId="{5244B001-A17A-4B8C-9581-5FC16B84669E}" srcOrd="0" destOrd="0" presId="urn:microsoft.com/office/officeart/2008/layout/VerticalCurvedList"/>
    <dgm:cxn modelId="{99051BC1-224A-421A-B39F-5A1285DA9223}" srcId="{B687C888-2D2C-4A40-9D0D-9F35CEC76C38}" destId="{732F433C-2B2D-4196-A514-30CB863CA28B}" srcOrd="1" destOrd="0" parTransId="{72476C40-AC38-4844-9AA4-E39A33F0712B}" sibTransId="{F156AEE1-8E07-4126-A979-703E4B98CB3D}"/>
    <dgm:cxn modelId="{614BEEE1-9B82-46B9-B88A-C92EAB5724FE}" type="presOf" srcId="{0EBDFF96-3F39-46F7-B0BF-D4AB114F203C}" destId="{6ABFB54C-78EB-4035-AEF4-2CC6CDAEC6BA}" srcOrd="0" destOrd="0" presId="urn:microsoft.com/office/officeart/2008/layout/VerticalCurvedList"/>
    <dgm:cxn modelId="{AAAEA7A7-C6F1-4E1B-B34E-999A4491CFE9}" type="presOf" srcId="{76F60F58-8547-4806-867A-D733FC610825}" destId="{C285525D-0608-40F3-B875-FCB296F56181}" srcOrd="0" destOrd="0" presId="urn:microsoft.com/office/officeart/2008/layout/VerticalCurvedList"/>
    <dgm:cxn modelId="{8DEE285D-625F-4E74-B868-EEAF71FAEC1C}" srcId="{B687C888-2D2C-4A40-9D0D-9F35CEC76C38}" destId="{FD190CAB-DE1F-440A-9ECC-79FA429BE595}" srcOrd="0" destOrd="0" parTransId="{91BBD7C4-9FB0-46EA-9AC0-EFF0EA3A3DFE}" sibTransId="{9B98FFBE-5E75-4248-BAB9-A8D7A99915D5}"/>
    <dgm:cxn modelId="{9328EAE8-D639-4202-B800-1EF763187A76}" type="presOf" srcId="{9B98FFBE-5E75-4248-BAB9-A8D7A99915D5}" destId="{4C9518E1-12EB-4B3C-8B5F-D974E14EFB87}" srcOrd="0" destOrd="0" presId="urn:microsoft.com/office/officeart/2008/layout/VerticalCurvedList"/>
    <dgm:cxn modelId="{7588F6E5-EA77-4758-A08B-4D0E13EB40EC}" type="presOf" srcId="{B687C888-2D2C-4A40-9D0D-9F35CEC76C38}" destId="{8AD06B7D-0410-483A-AB8F-6C288975DD0E}" srcOrd="0" destOrd="0" presId="urn:microsoft.com/office/officeart/2008/layout/VerticalCurvedList"/>
    <dgm:cxn modelId="{2EA4161B-866E-4F06-8A39-3FD84C981975}" srcId="{B687C888-2D2C-4A40-9D0D-9F35CEC76C38}" destId="{0EBDFF96-3F39-46F7-B0BF-D4AB114F203C}" srcOrd="3" destOrd="0" parTransId="{8AA72CF5-421C-46F0-8F2D-2EA136A9AF80}" sibTransId="{99D6746B-7139-40F4-8698-101B9A3573B8}"/>
    <dgm:cxn modelId="{8B45FC45-CA6B-4E77-9A68-D04FBA157AB0}" type="presParOf" srcId="{8AD06B7D-0410-483A-AB8F-6C288975DD0E}" destId="{A64ECDAE-9762-40F3-8050-A7D2A339FB54}" srcOrd="0" destOrd="0" presId="urn:microsoft.com/office/officeart/2008/layout/VerticalCurvedList"/>
    <dgm:cxn modelId="{EC90CBD5-C9AD-4295-9B83-C0935BFF47C8}" type="presParOf" srcId="{A64ECDAE-9762-40F3-8050-A7D2A339FB54}" destId="{8BD0E639-3C8F-4A61-A7C2-A0D19F809682}" srcOrd="0" destOrd="0" presId="urn:microsoft.com/office/officeart/2008/layout/VerticalCurvedList"/>
    <dgm:cxn modelId="{540D55E4-24FF-403E-B575-CB3B8DBF0FB3}" type="presParOf" srcId="{8BD0E639-3C8F-4A61-A7C2-A0D19F809682}" destId="{0EAD4ADA-2A59-4EF1-8653-CB7F7981888C}" srcOrd="0" destOrd="0" presId="urn:microsoft.com/office/officeart/2008/layout/VerticalCurvedList"/>
    <dgm:cxn modelId="{80B8B7D7-6C7A-4CC0-9276-4A25C3A4FAB7}" type="presParOf" srcId="{8BD0E639-3C8F-4A61-A7C2-A0D19F809682}" destId="{4C9518E1-12EB-4B3C-8B5F-D974E14EFB87}" srcOrd="1" destOrd="0" presId="urn:microsoft.com/office/officeart/2008/layout/VerticalCurvedList"/>
    <dgm:cxn modelId="{65BF8DCE-23DB-47E2-BB90-90CE0BF72400}" type="presParOf" srcId="{8BD0E639-3C8F-4A61-A7C2-A0D19F809682}" destId="{F75459F7-9FDB-482E-96CE-B9EB44E43125}" srcOrd="2" destOrd="0" presId="urn:microsoft.com/office/officeart/2008/layout/VerticalCurvedList"/>
    <dgm:cxn modelId="{DE2695C3-E189-4723-9C8A-B9EF407FD103}" type="presParOf" srcId="{8BD0E639-3C8F-4A61-A7C2-A0D19F809682}" destId="{2F5125A3-AB0A-4860-ADFD-47CFD27FD192}" srcOrd="3" destOrd="0" presId="urn:microsoft.com/office/officeart/2008/layout/VerticalCurvedList"/>
    <dgm:cxn modelId="{9D94E187-B2CE-4982-8062-7619940DAB7E}" type="presParOf" srcId="{A64ECDAE-9762-40F3-8050-A7D2A339FB54}" destId="{5244B001-A17A-4B8C-9581-5FC16B84669E}" srcOrd="1" destOrd="0" presId="urn:microsoft.com/office/officeart/2008/layout/VerticalCurvedList"/>
    <dgm:cxn modelId="{8CEAA96D-9290-42F7-818F-77EB1914C7E6}" type="presParOf" srcId="{A64ECDAE-9762-40F3-8050-A7D2A339FB54}" destId="{A0651564-DC84-4048-967D-B6F7E9FBBF78}" srcOrd="2" destOrd="0" presId="urn:microsoft.com/office/officeart/2008/layout/VerticalCurvedList"/>
    <dgm:cxn modelId="{3DAA34C2-178D-40C3-B0E9-0BDDD5C7403C}" type="presParOf" srcId="{A0651564-DC84-4048-967D-B6F7E9FBBF78}" destId="{89611791-A850-4B89-89EB-5C21F0941E7C}" srcOrd="0" destOrd="0" presId="urn:microsoft.com/office/officeart/2008/layout/VerticalCurvedList"/>
    <dgm:cxn modelId="{895A70A9-9502-49C0-8BB6-EFE051664FCF}" type="presParOf" srcId="{A64ECDAE-9762-40F3-8050-A7D2A339FB54}" destId="{66B8FCFB-CF53-4F5C-A7F0-C7F64F465CC0}" srcOrd="3" destOrd="0" presId="urn:microsoft.com/office/officeart/2008/layout/VerticalCurvedList"/>
    <dgm:cxn modelId="{2BC3D408-3EE6-4655-AC34-0BC7D28D3A0A}" type="presParOf" srcId="{A64ECDAE-9762-40F3-8050-A7D2A339FB54}" destId="{1C2F0470-829F-42C3-9EF1-4EEC01DD9A73}" srcOrd="4" destOrd="0" presId="urn:microsoft.com/office/officeart/2008/layout/VerticalCurvedList"/>
    <dgm:cxn modelId="{75C8676F-B3BF-4803-AFCA-16D363511FDB}" type="presParOf" srcId="{1C2F0470-829F-42C3-9EF1-4EEC01DD9A73}" destId="{4D556A40-5431-4055-AE3D-37731D8F9AED}" srcOrd="0" destOrd="0" presId="urn:microsoft.com/office/officeart/2008/layout/VerticalCurvedList"/>
    <dgm:cxn modelId="{1C737F70-712D-4D06-B193-2C92D4215DB4}" type="presParOf" srcId="{A64ECDAE-9762-40F3-8050-A7D2A339FB54}" destId="{C285525D-0608-40F3-B875-FCB296F56181}" srcOrd="5" destOrd="0" presId="urn:microsoft.com/office/officeart/2008/layout/VerticalCurvedList"/>
    <dgm:cxn modelId="{AF425893-A269-4328-8E62-0448CB422082}" type="presParOf" srcId="{A64ECDAE-9762-40F3-8050-A7D2A339FB54}" destId="{35BB9F46-5F7F-41FF-86F9-66EA3101C120}" srcOrd="6" destOrd="0" presId="urn:microsoft.com/office/officeart/2008/layout/VerticalCurvedList"/>
    <dgm:cxn modelId="{E7D99544-B829-4B0A-B839-10045721CD3F}" type="presParOf" srcId="{35BB9F46-5F7F-41FF-86F9-66EA3101C120}" destId="{0AFC0337-A094-4E6F-ADC3-86192D44916D}" srcOrd="0" destOrd="0" presId="urn:microsoft.com/office/officeart/2008/layout/VerticalCurvedList"/>
    <dgm:cxn modelId="{3BB9662C-A01F-4AE8-A85E-A5F6D5AC4FFB}" type="presParOf" srcId="{A64ECDAE-9762-40F3-8050-A7D2A339FB54}" destId="{6ABFB54C-78EB-4035-AEF4-2CC6CDAEC6BA}" srcOrd="7" destOrd="0" presId="urn:microsoft.com/office/officeart/2008/layout/VerticalCurvedList"/>
    <dgm:cxn modelId="{D6B12EDC-7AEB-47A9-867E-7B193CE5B893}" type="presParOf" srcId="{A64ECDAE-9762-40F3-8050-A7D2A339FB54}" destId="{EAA1D313-E4C2-4C27-84AA-11DBA9C31CC0}" srcOrd="8" destOrd="0" presId="urn:microsoft.com/office/officeart/2008/layout/VerticalCurvedList"/>
    <dgm:cxn modelId="{25AB4B9B-EB76-4ADB-B36A-5E5EEFA52C35}" type="presParOf" srcId="{EAA1D313-E4C2-4C27-84AA-11DBA9C31CC0}" destId="{C860734A-428E-4FAA-A848-A86E63673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E6DC3A-5351-4B47-B3FB-AE25883C6F2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2D53B4-E648-4F7B-BCD4-39D1F08C7B1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2000" b="1" u="sng" dirty="0" smtClean="0"/>
            <a:t>Доходы бюджета </a:t>
          </a:r>
          <a:r>
            <a:rPr lang="ru-RU" sz="2100" dirty="0" smtClean="0"/>
            <a:t>- поступающие в бюджет денежные средства</a:t>
          </a:r>
          <a:endParaRPr lang="ru-RU" sz="2100" dirty="0"/>
        </a:p>
      </dgm:t>
    </dgm:pt>
    <dgm:pt modelId="{2942C92F-698A-404D-99FD-0C24879E96C3}" type="parTrans" cxnId="{1C431F04-0C04-4359-93B6-6A6305ACD869}">
      <dgm:prSet/>
      <dgm:spPr/>
      <dgm:t>
        <a:bodyPr/>
        <a:lstStyle/>
        <a:p>
          <a:endParaRPr lang="ru-RU"/>
        </a:p>
      </dgm:t>
    </dgm:pt>
    <dgm:pt modelId="{D49CBE69-1770-446E-92F5-F8C9645A6117}" type="sibTrans" cxnId="{1C431F04-0C04-4359-93B6-6A6305ACD869}">
      <dgm:prSet/>
      <dgm:spPr/>
      <dgm:t>
        <a:bodyPr/>
        <a:lstStyle/>
        <a:p>
          <a:endParaRPr lang="ru-RU"/>
        </a:p>
      </dgm:t>
    </dgm:pt>
    <dgm:pt modelId="{3DF66718-7293-4143-BAD9-0DD69C5752B3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b="1" u="sng" dirty="0" smtClean="0"/>
            <a:t>Расходы бюджета </a:t>
          </a:r>
          <a:r>
            <a:rPr lang="ru-RU" dirty="0" smtClean="0"/>
            <a:t>-выплачиваемые из бюджета денежные средства</a:t>
          </a:r>
          <a:endParaRPr lang="ru-RU" dirty="0"/>
        </a:p>
      </dgm:t>
    </dgm:pt>
    <dgm:pt modelId="{F7BF014B-6EEC-445C-B032-7909DF90CD83}" type="parTrans" cxnId="{E999EC5E-86C5-4913-831A-8CBF1C71D463}">
      <dgm:prSet/>
      <dgm:spPr/>
      <dgm:t>
        <a:bodyPr/>
        <a:lstStyle/>
        <a:p>
          <a:endParaRPr lang="ru-RU"/>
        </a:p>
      </dgm:t>
    </dgm:pt>
    <dgm:pt modelId="{50F5A77A-93E7-47B9-BCFF-AD357613A1F8}" type="sibTrans" cxnId="{E999EC5E-86C5-4913-831A-8CBF1C71D463}">
      <dgm:prSet/>
      <dgm:spPr/>
      <dgm:t>
        <a:bodyPr/>
        <a:lstStyle/>
        <a:p>
          <a:endParaRPr lang="ru-RU"/>
        </a:p>
      </dgm:t>
    </dgm:pt>
    <dgm:pt modelId="{6A47DAF5-7545-4940-A3DF-A1FAA7C2A589}" type="pres">
      <dgm:prSet presAssocID="{FDE6DC3A-5351-4B47-B3FB-AE25883C6F2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5DB3C4-B907-4D85-A277-207640431D16}" type="pres">
      <dgm:prSet presAssocID="{522D53B4-E648-4F7B-BCD4-39D1F08C7B10}" presName="horFlow" presStyleCnt="0"/>
      <dgm:spPr/>
    </dgm:pt>
    <dgm:pt modelId="{2EE29D98-C249-4B41-9E6E-4ADA28B6A8E5}" type="pres">
      <dgm:prSet presAssocID="{522D53B4-E648-4F7B-BCD4-39D1F08C7B10}" presName="bigChev" presStyleLbl="node1" presStyleIdx="0" presStyleCnt="2"/>
      <dgm:spPr/>
      <dgm:t>
        <a:bodyPr/>
        <a:lstStyle/>
        <a:p>
          <a:endParaRPr lang="ru-RU"/>
        </a:p>
      </dgm:t>
    </dgm:pt>
    <dgm:pt modelId="{96870264-F0E9-47B0-82B2-D1331338E82A}" type="pres">
      <dgm:prSet presAssocID="{522D53B4-E648-4F7B-BCD4-39D1F08C7B10}" presName="vSp" presStyleCnt="0"/>
      <dgm:spPr/>
    </dgm:pt>
    <dgm:pt modelId="{4404B43B-4E91-4AA9-AFA1-75BD2C93EC45}" type="pres">
      <dgm:prSet presAssocID="{3DF66718-7293-4143-BAD9-0DD69C5752B3}" presName="horFlow" presStyleCnt="0"/>
      <dgm:spPr/>
    </dgm:pt>
    <dgm:pt modelId="{2079642C-F60E-404B-91E5-8ED4FEACD4F5}" type="pres">
      <dgm:prSet presAssocID="{3DF66718-7293-4143-BAD9-0DD69C5752B3}" presName="bigChev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D0D078FE-AD9A-4AF1-AA68-C66C2839F707}" type="presOf" srcId="{FDE6DC3A-5351-4B47-B3FB-AE25883C6F20}" destId="{6A47DAF5-7545-4940-A3DF-A1FAA7C2A589}" srcOrd="0" destOrd="0" presId="urn:microsoft.com/office/officeart/2005/8/layout/lProcess3"/>
    <dgm:cxn modelId="{5B516C09-D48B-4063-8B93-E408FF7AF713}" type="presOf" srcId="{522D53B4-E648-4F7B-BCD4-39D1F08C7B10}" destId="{2EE29D98-C249-4B41-9E6E-4ADA28B6A8E5}" srcOrd="0" destOrd="0" presId="urn:microsoft.com/office/officeart/2005/8/layout/lProcess3"/>
    <dgm:cxn modelId="{E999EC5E-86C5-4913-831A-8CBF1C71D463}" srcId="{FDE6DC3A-5351-4B47-B3FB-AE25883C6F20}" destId="{3DF66718-7293-4143-BAD9-0DD69C5752B3}" srcOrd="1" destOrd="0" parTransId="{F7BF014B-6EEC-445C-B032-7909DF90CD83}" sibTransId="{50F5A77A-93E7-47B9-BCFF-AD357613A1F8}"/>
    <dgm:cxn modelId="{1C431F04-0C04-4359-93B6-6A6305ACD869}" srcId="{FDE6DC3A-5351-4B47-B3FB-AE25883C6F20}" destId="{522D53B4-E648-4F7B-BCD4-39D1F08C7B10}" srcOrd="0" destOrd="0" parTransId="{2942C92F-698A-404D-99FD-0C24879E96C3}" sibTransId="{D49CBE69-1770-446E-92F5-F8C9645A6117}"/>
    <dgm:cxn modelId="{2A04EDA8-5364-4F8C-8F14-65376477116C}" type="presOf" srcId="{3DF66718-7293-4143-BAD9-0DD69C5752B3}" destId="{2079642C-F60E-404B-91E5-8ED4FEACD4F5}" srcOrd="0" destOrd="0" presId="urn:microsoft.com/office/officeart/2005/8/layout/lProcess3"/>
    <dgm:cxn modelId="{E89CABFE-4254-4A2B-9CF2-2CD7F7D73E8C}" type="presParOf" srcId="{6A47DAF5-7545-4940-A3DF-A1FAA7C2A589}" destId="{E55DB3C4-B907-4D85-A277-207640431D16}" srcOrd="0" destOrd="0" presId="urn:microsoft.com/office/officeart/2005/8/layout/lProcess3"/>
    <dgm:cxn modelId="{38B1BC77-D3D8-40FF-97E9-243C4BAA7F6E}" type="presParOf" srcId="{E55DB3C4-B907-4D85-A277-207640431D16}" destId="{2EE29D98-C249-4B41-9E6E-4ADA28B6A8E5}" srcOrd="0" destOrd="0" presId="urn:microsoft.com/office/officeart/2005/8/layout/lProcess3"/>
    <dgm:cxn modelId="{0304D4DD-732B-452C-BD74-A1303E616FC2}" type="presParOf" srcId="{6A47DAF5-7545-4940-A3DF-A1FAA7C2A589}" destId="{96870264-F0E9-47B0-82B2-D1331338E82A}" srcOrd="1" destOrd="0" presId="urn:microsoft.com/office/officeart/2005/8/layout/lProcess3"/>
    <dgm:cxn modelId="{1F946FE5-3660-41F8-9490-F6668ECE1157}" type="presParOf" srcId="{6A47DAF5-7545-4940-A3DF-A1FAA7C2A589}" destId="{4404B43B-4E91-4AA9-AFA1-75BD2C93EC45}" srcOrd="2" destOrd="0" presId="urn:microsoft.com/office/officeart/2005/8/layout/lProcess3"/>
    <dgm:cxn modelId="{A42C64E2-B6B8-446A-A357-0A068B6FBC22}" type="presParOf" srcId="{4404B43B-4E91-4AA9-AFA1-75BD2C93EC45}" destId="{2079642C-F60E-404B-91E5-8ED4FEACD4F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70A3CF-10F5-4705-B728-67797BBBEA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CA3F00-7599-48AA-B593-68008BC917FA}">
      <dgm:prSet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b="1" u="sng" dirty="0" smtClean="0">
              <a:solidFill>
                <a:schemeClr val="tx1"/>
              </a:solidFill>
            </a:rPr>
            <a:t>Дефицит бюджета </a:t>
          </a:r>
          <a:r>
            <a:rPr lang="ru-RU" dirty="0" smtClean="0">
              <a:solidFill>
                <a:schemeClr val="tx1"/>
              </a:solidFill>
            </a:rPr>
            <a:t>- превышение расходов бюджета над его доходами</a:t>
          </a:r>
          <a:endParaRPr lang="ru-RU" dirty="0">
            <a:solidFill>
              <a:schemeClr val="tx1"/>
            </a:solidFill>
          </a:endParaRPr>
        </a:p>
      </dgm:t>
    </dgm:pt>
    <dgm:pt modelId="{DCE8474F-3824-403E-BCAC-9831C0655795}" type="parTrans" cxnId="{D1A66FE6-A516-4306-BBCE-5FDC22BCBB19}">
      <dgm:prSet/>
      <dgm:spPr/>
      <dgm:t>
        <a:bodyPr/>
        <a:lstStyle/>
        <a:p>
          <a:endParaRPr lang="ru-RU"/>
        </a:p>
      </dgm:t>
    </dgm:pt>
    <dgm:pt modelId="{36902241-128E-431E-BCE9-55821447ACCE}" type="sibTrans" cxnId="{D1A66FE6-A516-4306-BBCE-5FDC22BCBB19}">
      <dgm:prSet/>
      <dgm:spPr/>
      <dgm:t>
        <a:bodyPr/>
        <a:lstStyle/>
        <a:p>
          <a:endParaRPr lang="ru-RU"/>
        </a:p>
      </dgm:t>
    </dgm:pt>
    <dgm:pt modelId="{F2707032-FC6A-41F0-9B42-7F5C17CC39C3}">
      <dgm:prSet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b="1" u="sng" dirty="0" smtClean="0">
              <a:solidFill>
                <a:schemeClr val="tx1"/>
              </a:solidFill>
            </a:rPr>
            <a:t>Профицит бюджета </a:t>
          </a:r>
          <a:r>
            <a:rPr lang="ru-RU" dirty="0" smtClean="0">
              <a:solidFill>
                <a:schemeClr val="tx1"/>
              </a:solidFill>
            </a:rPr>
            <a:t>- превышение доходов бюджета над его расходами</a:t>
          </a:r>
          <a:endParaRPr lang="ru-RU" dirty="0">
            <a:solidFill>
              <a:schemeClr val="tx1"/>
            </a:solidFill>
          </a:endParaRPr>
        </a:p>
      </dgm:t>
    </dgm:pt>
    <dgm:pt modelId="{F39630B6-D01D-4C92-860A-DAB04DBB8D5D}" type="parTrans" cxnId="{920EC1AD-5ECC-491E-B851-7C9A0CCCFF88}">
      <dgm:prSet/>
      <dgm:spPr/>
      <dgm:t>
        <a:bodyPr/>
        <a:lstStyle/>
        <a:p>
          <a:endParaRPr lang="ru-RU"/>
        </a:p>
      </dgm:t>
    </dgm:pt>
    <dgm:pt modelId="{78E321C1-79F2-42D3-9925-7041C95A0A87}" type="sibTrans" cxnId="{920EC1AD-5ECC-491E-B851-7C9A0CCCFF88}">
      <dgm:prSet/>
      <dgm:spPr/>
      <dgm:t>
        <a:bodyPr/>
        <a:lstStyle/>
        <a:p>
          <a:endParaRPr lang="ru-RU"/>
        </a:p>
      </dgm:t>
    </dgm:pt>
    <dgm:pt modelId="{E2E3CD61-D05E-4DF8-B09D-E77B48A1C061}" type="pres">
      <dgm:prSet presAssocID="{7B70A3CF-10F5-4705-B728-67797BBBEA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CA735D-DB15-4196-94BA-95A674C43713}" type="pres">
      <dgm:prSet presAssocID="{ADCA3F00-7599-48AA-B593-68008BC917FA}" presName="parentText" presStyleLbl="node1" presStyleIdx="0" presStyleCnt="2" custLinFactY="-8509" custLinFactNeighborX="3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34EC0-1DB8-469E-A24C-A855B2D5CBBC}" type="pres">
      <dgm:prSet presAssocID="{36902241-128E-431E-BCE9-55821447ACCE}" presName="spacer" presStyleCnt="0"/>
      <dgm:spPr/>
    </dgm:pt>
    <dgm:pt modelId="{F4800AAF-66B8-402B-A9AB-E45B47FAE6CB}" type="pres">
      <dgm:prSet presAssocID="{F2707032-FC6A-41F0-9B42-7F5C17CC39C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7D62DF-EFA1-48D4-AB3D-FFEA46B0C492}" type="presOf" srcId="{ADCA3F00-7599-48AA-B593-68008BC917FA}" destId="{6DCA735D-DB15-4196-94BA-95A674C43713}" srcOrd="0" destOrd="0" presId="urn:microsoft.com/office/officeart/2005/8/layout/vList2"/>
    <dgm:cxn modelId="{D1A66FE6-A516-4306-BBCE-5FDC22BCBB19}" srcId="{7B70A3CF-10F5-4705-B728-67797BBBEA9F}" destId="{ADCA3F00-7599-48AA-B593-68008BC917FA}" srcOrd="0" destOrd="0" parTransId="{DCE8474F-3824-403E-BCAC-9831C0655795}" sibTransId="{36902241-128E-431E-BCE9-55821447ACCE}"/>
    <dgm:cxn modelId="{E2F31B65-E76D-4A0F-BC41-BC850A876E6A}" type="presOf" srcId="{7B70A3CF-10F5-4705-B728-67797BBBEA9F}" destId="{E2E3CD61-D05E-4DF8-B09D-E77B48A1C061}" srcOrd="0" destOrd="0" presId="urn:microsoft.com/office/officeart/2005/8/layout/vList2"/>
    <dgm:cxn modelId="{F7FB4777-8EBA-4D2F-A573-2350ED993517}" type="presOf" srcId="{F2707032-FC6A-41F0-9B42-7F5C17CC39C3}" destId="{F4800AAF-66B8-402B-A9AB-E45B47FAE6CB}" srcOrd="0" destOrd="0" presId="urn:microsoft.com/office/officeart/2005/8/layout/vList2"/>
    <dgm:cxn modelId="{920EC1AD-5ECC-491E-B851-7C9A0CCCFF88}" srcId="{7B70A3CF-10F5-4705-B728-67797BBBEA9F}" destId="{F2707032-FC6A-41F0-9B42-7F5C17CC39C3}" srcOrd="1" destOrd="0" parTransId="{F39630B6-D01D-4C92-860A-DAB04DBB8D5D}" sibTransId="{78E321C1-79F2-42D3-9925-7041C95A0A87}"/>
    <dgm:cxn modelId="{789DA368-0683-436C-B7E4-A5878AEF61A2}" type="presParOf" srcId="{E2E3CD61-D05E-4DF8-B09D-E77B48A1C061}" destId="{6DCA735D-DB15-4196-94BA-95A674C43713}" srcOrd="0" destOrd="0" presId="urn:microsoft.com/office/officeart/2005/8/layout/vList2"/>
    <dgm:cxn modelId="{30FA8CAE-F57B-4BDE-9A0F-D5C7D46753B1}" type="presParOf" srcId="{E2E3CD61-D05E-4DF8-B09D-E77B48A1C061}" destId="{CCC34EC0-1DB8-469E-A24C-A855B2D5CBBC}" srcOrd="1" destOrd="0" presId="urn:microsoft.com/office/officeart/2005/8/layout/vList2"/>
    <dgm:cxn modelId="{31AB4596-29BB-454E-A638-6E8CCE8B3118}" type="presParOf" srcId="{E2E3CD61-D05E-4DF8-B09D-E77B48A1C061}" destId="{F4800AAF-66B8-402B-A9AB-E45B47FAE6CB}" srcOrd="2" destOrd="0" presId="urn:microsoft.com/office/officeart/2005/8/layout/vList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F1524-BFD4-48DA-978A-0F2162AE1D11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79CEBE-52E6-4685-A1D2-16ED707FDCBE}">
      <dgm:prSet phldrT="[Текст]"/>
      <dgm:spPr/>
      <dgm:t>
        <a:bodyPr/>
        <a:lstStyle/>
        <a:p>
          <a:r>
            <a:rPr lang="ru-RU" dirty="0" smtClean="0"/>
            <a:t>Сентябрь</a:t>
          </a:r>
          <a:endParaRPr lang="ru-RU" dirty="0"/>
        </a:p>
      </dgm:t>
    </dgm:pt>
    <dgm:pt modelId="{69AD1D2C-3583-4BF7-B473-059F3CA3A271}" type="parTrans" cxnId="{1C0DF618-38E8-4C2C-8D11-E0AA9CD673AD}">
      <dgm:prSet/>
      <dgm:spPr/>
      <dgm:t>
        <a:bodyPr/>
        <a:lstStyle/>
        <a:p>
          <a:endParaRPr lang="ru-RU"/>
        </a:p>
      </dgm:t>
    </dgm:pt>
    <dgm:pt modelId="{91A761DF-B936-45B4-A6D4-1BAB0BD249D4}" type="sibTrans" cxnId="{1C0DF618-38E8-4C2C-8D11-E0AA9CD673AD}">
      <dgm:prSet/>
      <dgm:spPr/>
      <dgm:t>
        <a:bodyPr/>
        <a:lstStyle/>
        <a:p>
          <a:endParaRPr lang="ru-RU"/>
        </a:p>
      </dgm:t>
    </dgm:pt>
    <dgm:pt modelId="{B7305E1D-8F28-4A11-854F-68B6BF539F93}">
      <dgm:prSet phldrT="[Текст]" custT="1"/>
      <dgm:spPr/>
      <dgm:t>
        <a:bodyPr/>
        <a:lstStyle/>
        <a:p>
          <a:r>
            <a:rPr lang="ru-RU" sz="1200" dirty="0" smtClean="0"/>
            <a:t>Согласование с МФ СО</a:t>
          </a:r>
          <a:endParaRPr lang="ru-RU" sz="1200" dirty="0"/>
        </a:p>
      </dgm:t>
    </dgm:pt>
    <dgm:pt modelId="{1C8C55A7-DF06-423F-B213-6A80C83D8BC4}" type="parTrans" cxnId="{5E7760D1-A8ED-480A-9EA1-44BFD873A972}">
      <dgm:prSet/>
      <dgm:spPr/>
      <dgm:t>
        <a:bodyPr/>
        <a:lstStyle/>
        <a:p>
          <a:endParaRPr lang="ru-RU"/>
        </a:p>
      </dgm:t>
    </dgm:pt>
    <dgm:pt modelId="{AA8B3B2E-9165-40DA-8D52-EAD1B85565DB}" type="sibTrans" cxnId="{5E7760D1-A8ED-480A-9EA1-44BFD873A972}">
      <dgm:prSet/>
      <dgm:spPr/>
      <dgm:t>
        <a:bodyPr/>
        <a:lstStyle/>
        <a:p>
          <a:endParaRPr lang="ru-RU"/>
        </a:p>
      </dgm:t>
    </dgm:pt>
    <dgm:pt modelId="{0E3FDD67-9627-41B4-9D93-FD573E62CBB4}">
      <dgm:prSet phldrT="[Текст]"/>
      <dgm:spPr/>
      <dgm:t>
        <a:bodyPr/>
        <a:lstStyle/>
        <a:p>
          <a:r>
            <a:rPr lang="ru-RU" dirty="0" smtClean="0"/>
            <a:t>Октябрь</a:t>
          </a:r>
          <a:endParaRPr lang="ru-RU" dirty="0"/>
        </a:p>
      </dgm:t>
    </dgm:pt>
    <dgm:pt modelId="{A836B29C-F9BA-43B1-8D5C-4AB65601C331}" type="parTrans" cxnId="{FA9B1C68-D38F-4F69-B6A8-123AB741BF8C}">
      <dgm:prSet/>
      <dgm:spPr/>
      <dgm:t>
        <a:bodyPr/>
        <a:lstStyle/>
        <a:p>
          <a:endParaRPr lang="ru-RU"/>
        </a:p>
      </dgm:t>
    </dgm:pt>
    <dgm:pt modelId="{67E2059E-751B-4CC8-B13B-1C11A547E2C2}" type="sibTrans" cxnId="{FA9B1C68-D38F-4F69-B6A8-123AB741BF8C}">
      <dgm:prSet/>
      <dgm:spPr/>
      <dgm:t>
        <a:bodyPr/>
        <a:lstStyle/>
        <a:p>
          <a:endParaRPr lang="ru-RU"/>
        </a:p>
      </dgm:t>
    </dgm:pt>
    <dgm:pt modelId="{627E8416-788D-450D-B09B-B38A4D6F1FFC}">
      <dgm:prSet phldrT="[Текст]" custT="1"/>
      <dgm:spPr/>
      <dgm:t>
        <a:bodyPr/>
        <a:lstStyle/>
        <a:p>
          <a:r>
            <a:rPr lang="ru-RU" sz="1200" dirty="0" smtClean="0"/>
            <a:t>Согласование с главными распорядителями бюджетных средств</a:t>
          </a:r>
          <a:endParaRPr lang="ru-RU" sz="1200" dirty="0"/>
        </a:p>
      </dgm:t>
    </dgm:pt>
    <dgm:pt modelId="{8218F22F-CE6C-42C9-AF5B-8AD7D23C24D4}" type="parTrans" cxnId="{EB3AD5CB-A0B4-438C-9EE1-566694A8261F}">
      <dgm:prSet/>
      <dgm:spPr/>
      <dgm:t>
        <a:bodyPr/>
        <a:lstStyle/>
        <a:p>
          <a:endParaRPr lang="ru-RU"/>
        </a:p>
      </dgm:t>
    </dgm:pt>
    <dgm:pt modelId="{B07F347E-291C-4E7A-BB8D-A583A6EF35B3}" type="sibTrans" cxnId="{EB3AD5CB-A0B4-438C-9EE1-566694A8261F}">
      <dgm:prSet/>
      <dgm:spPr/>
      <dgm:t>
        <a:bodyPr/>
        <a:lstStyle/>
        <a:p>
          <a:endParaRPr lang="ru-RU"/>
        </a:p>
      </dgm:t>
    </dgm:pt>
    <dgm:pt modelId="{8D54C7AB-EF35-4C0C-A112-C295B84E029E}">
      <dgm:prSet phldrT="[Текст]"/>
      <dgm:spPr/>
      <dgm:t>
        <a:bodyPr/>
        <a:lstStyle/>
        <a:p>
          <a:r>
            <a:rPr lang="ru-RU" dirty="0" smtClean="0"/>
            <a:t>Октябрь</a:t>
          </a:r>
          <a:endParaRPr lang="ru-RU" dirty="0"/>
        </a:p>
      </dgm:t>
    </dgm:pt>
    <dgm:pt modelId="{18201E27-6118-4C2E-8D98-AC1103001779}" type="parTrans" cxnId="{D2A96EC8-E778-484C-9A48-2E85DBC2831A}">
      <dgm:prSet/>
      <dgm:spPr/>
      <dgm:t>
        <a:bodyPr/>
        <a:lstStyle/>
        <a:p>
          <a:endParaRPr lang="ru-RU"/>
        </a:p>
      </dgm:t>
    </dgm:pt>
    <dgm:pt modelId="{426CADDC-7391-499F-AE97-C28EBBF834B3}" type="sibTrans" cxnId="{D2A96EC8-E778-484C-9A48-2E85DBC2831A}">
      <dgm:prSet/>
      <dgm:spPr/>
      <dgm:t>
        <a:bodyPr/>
        <a:lstStyle/>
        <a:p>
          <a:endParaRPr lang="ru-RU"/>
        </a:p>
      </dgm:t>
    </dgm:pt>
    <dgm:pt modelId="{BB93257B-884B-441A-90AA-3375D699673F}">
      <dgm:prSet phldrT="[Текст]" custT="1"/>
      <dgm:spPr/>
      <dgm:t>
        <a:bodyPr/>
        <a:lstStyle/>
        <a:p>
          <a:r>
            <a:rPr lang="ru-RU" sz="1200" dirty="0" smtClean="0"/>
            <a:t>Балансировка бюджета</a:t>
          </a:r>
        </a:p>
        <a:p>
          <a:r>
            <a:rPr lang="ru-RU" sz="1200" dirty="0" smtClean="0"/>
            <a:t>Подготовка проекта решения о бюджете</a:t>
          </a:r>
        </a:p>
      </dgm:t>
    </dgm:pt>
    <dgm:pt modelId="{30B3B9A9-2140-4B7F-B09B-18BFF1C7CEC4}" type="parTrans" cxnId="{66F4D4E2-06A7-4ADB-8470-48EE35816DA5}">
      <dgm:prSet/>
      <dgm:spPr/>
      <dgm:t>
        <a:bodyPr/>
        <a:lstStyle/>
        <a:p>
          <a:endParaRPr lang="ru-RU"/>
        </a:p>
      </dgm:t>
    </dgm:pt>
    <dgm:pt modelId="{3A7D17CF-6127-49CC-8653-03C54DF65347}" type="sibTrans" cxnId="{66F4D4E2-06A7-4ADB-8470-48EE35816DA5}">
      <dgm:prSet/>
      <dgm:spPr/>
      <dgm:t>
        <a:bodyPr/>
        <a:lstStyle/>
        <a:p>
          <a:endParaRPr lang="ru-RU"/>
        </a:p>
      </dgm:t>
    </dgm:pt>
    <dgm:pt modelId="{160DED53-088E-4C41-B418-FF0DC156290D}">
      <dgm:prSet phldrT="[Текст]"/>
      <dgm:spPr/>
      <dgm:t>
        <a:bodyPr/>
        <a:lstStyle/>
        <a:p>
          <a:r>
            <a:rPr lang="ru-RU" dirty="0" smtClean="0"/>
            <a:t>Ноябрь</a:t>
          </a:r>
        </a:p>
      </dgm:t>
    </dgm:pt>
    <dgm:pt modelId="{73DA4D56-9327-46E7-9A3C-FC2D6C8869CF}" type="parTrans" cxnId="{8FAE041A-B482-4F95-83EB-2B7B690FCED1}">
      <dgm:prSet/>
      <dgm:spPr/>
      <dgm:t>
        <a:bodyPr/>
        <a:lstStyle/>
        <a:p>
          <a:endParaRPr lang="ru-RU"/>
        </a:p>
      </dgm:t>
    </dgm:pt>
    <dgm:pt modelId="{7B80C2EC-6B0C-4AF4-87FD-102C8433C519}" type="sibTrans" cxnId="{8FAE041A-B482-4F95-83EB-2B7B690FCED1}">
      <dgm:prSet/>
      <dgm:spPr/>
      <dgm:t>
        <a:bodyPr/>
        <a:lstStyle/>
        <a:p>
          <a:endParaRPr lang="ru-RU"/>
        </a:p>
      </dgm:t>
    </dgm:pt>
    <dgm:pt modelId="{7A5D528A-9FF7-4230-805C-2380FBAF7528}">
      <dgm:prSet phldrT="[Текст]" custT="1"/>
      <dgm:spPr/>
      <dgm:t>
        <a:bodyPr/>
        <a:lstStyle/>
        <a:p>
          <a:r>
            <a:rPr lang="ru-RU" sz="1200" dirty="0" smtClean="0"/>
            <a:t>Представление проекта решения о бюджете Главе Североуральского городского округа</a:t>
          </a:r>
        </a:p>
      </dgm:t>
    </dgm:pt>
    <dgm:pt modelId="{7C7D26F0-E495-4726-9CCD-8DFCA6FAF2E5}" type="parTrans" cxnId="{6150BBE5-4286-4780-BC4B-848870682226}">
      <dgm:prSet/>
      <dgm:spPr/>
      <dgm:t>
        <a:bodyPr/>
        <a:lstStyle/>
        <a:p>
          <a:endParaRPr lang="ru-RU"/>
        </a:p>
      </dgm:t>
    </dgm:pt>
    <dgm:pt modelId="{880BDD3C-FDF4-4E6B-B7D9-3FFBCE9F814F}" type="sibTrans" cxnId="{6150BBE5-4286-4780-BC4B-848870682226}">
      <dgm:prSet/>
      <dgm:spPr/>
      <dgm:t>
        <a:bodyPr/>
        <a:lstStyle/>
        <a:p>
          <a:endParaRPr lang="ru-RU"/>
        </a:p>
      </dgm:t>
    </dgm:pt>
    <dgm:pt modelId="{553CE5BA-6E0F-4B3A-B5DB-D638493860B5}">
      <dgm:prSet phldrT="[Текст]"/>
      <dgm:spPr/>
      <dgm:t>
        <a:bodyPr/>
        <a:lstStyle/>
        <a:p>
          <a:r>
            <a:rPr lang="ru-RU" dirty="0" smtClean="0"/>
            <a:t>Ноябрь</a:t>
          </a:r>
        </a:p>
      </dgm:t>
    </dgm:pt>
    <dgm:pt modelId="{E2848DA0-67BD-4A9C-B7B4-257B516C4549}" type="parTrans" cxnId="{CF14281C-6A42-4497-AA4E-ED06E8E77398}">
      <dgm:prSet/>
      <dgm:spPr/>
      <dgm:t>
        <a:bodyPr/>
        <a:lstStyle/>
        <a:p>
          <a:endParaRPr lang="ru-RU"/>
        </a:p>
      </dgm:t>
    </dgm:pt>
    <dgm:pt modelId="{7B68CF81-499D-4DE8-A9D4-25511355A63F}" type="sibTrans" cxnId="{CF14281C-6A42-4497-AA4E-ED06E8E77398}">
      <dgm:prSet/>
      <dgm:spPr/>
      <dgm:t>
        <a:bodyPr/>
        <a:lstStyle/>
        <a:p>
          <a:endParaRPr lang="ru-RU"/>
        </a:p>
      </dgm:t>
    </dgm:pt>
    <dgm:pt modelId="{D1E50100-F4D5-4B42-8972-745BCEC83E6A}">
      <dgm:prSet phldrT="[Текст]" custT="1"/>
      <dgm:spPr/>
      <dgm:t>
        <a:bodyPr/>
        <a:lstStyle/>
        <a:p>
          <a:r>
            <a:rPr lang="ru-RU" sz="1200" dirty="0" smtClean="0"/>
            <a:t>Направление проекта решения о бюджете в Думу Североуральского городского округа</a:t>
          </a:r>
        </a:p>
      </dgm:t>
    </dgm:pt>
    <dgm:pt modelId="{A3598CC5-A6E5-41D7-AD4C-4017E93F978C}" type="parTrans" cxnId="{40ECFAAC-9DFA-4735-9D12-2AF3CB10A820}">
      <dgm:prSet/>
      <dgm:spPr/>
      <dgm:t>
        <a:bodyPr/>
        <a:lstStyle/>
        <a:p>
          <a:endParaRPr lang="ru-RU"/>
        </a:p>
      </dgm:t>
    </dgm:pt>
    <dgm:pt modelId="{2D7B582F-1AEF-43FE-9376-D3622361F796}" type="sibTrans" cxnId="{40ECFAAC-9DFA-4735-9D12-2AF3CB10A820}">
      <dgm:prSet/>
      <dgm:spPr/>
      <dgm:t>
        <a:bodyPr/>
        <a:lstStyle/>
        <a:p>
          <a:endParaRPr lang="ru-RU"/>
        </a:p>
      </dgm:t>
    </dgm:pt>
    <dgm:pt modelId="{F978076A-9591-4AEF-B6A7-6948BEFA5F93}">
      <dgm:prSet phldrT="[Текст]"/>
      <dgm:spPr/>
      <dgm:t>
        <a:bodyPr/>
        <a:lstStyle/>
        <a:p>
          <a:r>
            <a:rPr lang="ru-RU" dirty="0" smtClean="0"/>
            <a:t>Декабрь</a:t>
          </a:r>
        </a:p>
      </dgm:t>
    </dgm:pt>
    <dgm:pt modelId="{EB3B131B-05F7-47D5-9DD7-AA48F741FDA7}" type="parTrans" cxnId="{BA9D10B1-6B98-43F3-A39B-FAFB9228FCE3}">
      <dgm:prSet/>
      <dgm:spPr/>
      <dgm:t>
        <a:bodyPr/>
        <a:lstStyle/>
        <a:p>
          <a:endParaRPr lang="ru-RU"/>
        </a:p>
      </dgm:t>
    </dgm:pt>
    <dgm:pt modelId="{D32246AA-EAE2-4CF7-BBBB-851E0D131763}" type="sibTrans" cxnId="{BA9D10B1-6B98-43F3-A39B-FAFB9228FCE3}">
      <dgm:prSet/>
      <dgm:spPr/>
      <dgm:t>
        <a:bodyPr/>
        <a:lstStyle/>
        <a:p>
          <a:endParaRPr lang="ru-RU"/>
        </a:p>
      </dgm:t>
    </dgm:pt>
    <dgm:pt modelId="{DC86FED3-BD5D-4DE0-9701-114FC01454D4}">
      <dgm:prSet phldrT="[Текст]" custT="1"/>
      <dgm:spPr/>
      <dgm:t>
        <a:bodyPr/>
        <a:lstStyle/>
        <a:p>
          <a:r>
            <a:rPr lang="ru-RU" sz="1200" dirty="0" smtClean="0"/>
            <a:t>Принятие решения о бюджете</a:t>
          </a:r>
        </a:p>
      </dgm:t>
    </dgm:pt>
    <dgm:pt modelId="{18693415-C0A2-4545-A9E3-201EEDBF8C99}" type="parTrans" cxnId="{3D4783F7-4A1D-4A24-8FC2-B374EC2AA32F}">
      <dgm:prSet/>
      <dgm:spPr/>
      <dgm:t>
        <a:bodyPr/>
        <a:lstStyle/>
        <a:p>
          <a:endParaRPr lang="ru-RU"/>
        </a:p>
      </dgm:t>
    </dgm:pt>
    <dgm:pt modelId="{DB13B0F3-9C1C-4351-B298-C0071C8DA43D}" type="sibTrans" cxnId="{3D4783F7-4A1D-4A24-8FC2-B374EC2AA32F}">
      <dgm:prSet/>
      <dgm:spPr/>
      <dgm:t>
        <a:bodyPr/>
        <a:lstStyle/>
        <a:p>
          <a:endParaRPr lang="ru-RU"/>
        </a:p>
      </dgm:t>
    </dgm:pt>
    <dgm:pt modelId="{946BA5B7-A243-4B73-8D78-2FCA8584AC78}">
      <dgm:prSet phldrT="[Текст]"/>
      <dgm:spPr/>
      <dgm:t>
        <a:bodyPr/>
        <a:lstStyle/>
        <a:p>
          <a:r>
            <a:rPr lang="ru-RU" dirty="0" smtClean="0"/>
            <a:t>С 1нваря следующего года</a:t>
          </a:r>
        </a:p>
      </dgm:t>
    </dgm:pt>
    <dgm:pt modelId="{DAC4CBC4-9EDE-4A31-94EA-C969BAE9E94B}" type="parTrans" cxnId="{F3F96E94-A505-45F0-8EC3-FB3C81C16FC0}">
      <dgm:prSet/>
      <dgm:spPr/>
      <dgm:t>
        <a:bodyPr/>
        <a:lstStyle/>
        <a:p>
          <a:endParaRPr lang="ru-RU"/>
        </a:p>
      </dgm:t>
    </dgm:pt>
    <dgm:pt modelId="{0A248598-296A-4BC5-B876-534FC34753CC}" type="sibTrans" cxnId="{F3F96E94-A505-45F0-8EC3-FB3C81C16FC0}">
      <dgm:prSet/>
      <dgm:spPr/>
      <dgm:t>
        <a:bodyPr/>
        <a:lstStyle/>
        <a:p>
          <a:endParaRPr lang="ru-RU"/>
        </a:p>
      </dgm:t>
    </dgm:pt>
    <dgm:pt modelId="{B7B0908C-E920-45AC-94E9-7FCF491DA401}">
      <dgm:prSet phldrT="[Текст]" custT="1"/>
      <dgm:spPr/>
      <dgm:t>
        <a:bodyPr/>
        <a:lstStyle/>
        <a:p>
          <a:r>
            <a:rPr lang="ru-RU" sz="1200" dirty="0" smtClean="0"/>
            <a:t>Исполнение местного бюджета</a:t>
          </a:r>
        </a:p>
      </dgm:t>
    </dgm:pt>
    <dgm:pt modelId="{815307EA-856E-4F29-9104-3B8BBE6669F9}" type="parTrans" cxnId="{E727966B-A7EE-40B8-AE63-B55E34549950}">
      <dgm:prSet/>
      <dgm:spPr/>
      <dgm:t>
        <a:bodyPr/>
        <a:lstStyle/>
        <a:p>
          <a:endParaRPr lang="ru-RU"/>
        </a:p>
      </dgm:t>
    </dgm:pt>
    <dgm:pt modelId="{A1ACBC89-413A-4C63-A14C-DCD415F0ECFB}" type="sibTrans" cxnId="{E727966B-A7EE-40B8-AE63-B55E34549950}">
      <dgm:prSet/>
      <dgm:spPr/>
      <dgm:t>
        <a:bodyPr/>
        <a:lstStyle/>
        <a:p>
          <a:endParaRPr lang="ru-RU"/>
        </a:p>
      </dgm:t>
    </dgm:pt>
    <dgm:pt modelId="{39E9130F-C411-4487-A53F-24CED00B0610}" type="pres">
      <dgm:prSet presAssocID="{290F1524-BFD4-48DA-978A-0F2162AE1D1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30CD15-C7F9-4AC7-96A6-128B48B83AD4}" type="pres">
      <dgm:prSet presAssocID="{D379CEBE-52E6-4685-A1D2-16ED707FDCBE}" presName="horFlow" presStyleCnt="0"/>
      <dgm:spPr/>
    </dgm:pt>
    <dgm:pt modelId="{8FEF1B7E-E24A-444F-9763-1178318D4AA4}" type="pres">
      <dgm:prSet presAssocID="{D379CEBE-52E6-4685-A1D2-16ED707FDCBE}" presName="bigChev" presStyleLbl="node1" presStyleIdx="0" presStyleCnt="7" custScaleX="191042"/>
      <dgm:spPr/>
      <dgm:t>
        <a:bodyPr/>
        <a:lstStyle/>
        <a:p>
          <a:endParaRPr lang="ru-RU"/>
        </a:p>
      </dgm:t>
    </dgm:pt>
    <dgm:pt modelId="{12DB9691-1C9A-47C0-85F2-127FE700EDD4}" type="pres">
      <dgm:prSet presAssocID="{1C8C55A7-DF06-423F-B213-6A80C83D8BC4}" presName="parTrans" presStyleCnt="0"/>
      <dgm:spPr/>
    </dgm:pt>
    <dgm:pt modelId="{FA0651BA-6CD0-4C73-8D41-B2B694E43D76}" type="pres">
      <dgm:prSet presAssocID="{B7305E1D-8F28-4A11-854F-68B6BF539F93}" presName="node" presStyleLbl="alignAccFollowNode1" presStyleIdx="0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DE4C2-D1C8-49A0-81E9-C6710C29F758}" type="pres">
      <dgm:prSet presAssocID="{D379CEBE-52E6-4685-A1D2-16ED707FDCBE}" presName="vSp" presStyleCnt="0"/>
      <dgm:spPr/>
    </dgm:pt>
    <dgm:pt modelId="{C5C88BC3-E115-4399-BC46-2228F7FF648F}" type="pres">
      <dgm:prSet presAssocID="{0E3FDD67-9627-41B4-9D93-FD573E62CBB4}" presName="horFlow" presStyleCnt="0"/>
      <dgm:spPr/>
    </dgm:pt>
    <dgm:pt modelId="{67E29278-CBEC-4093-8C54-5FE6E00F2ABD}" type="pres">
      <dgm:prSet presAssocID="{0E3FDD67-9627-41B4-9D93-FD573E62CBB4}" presName="bigChev" presStyleLbl="node1" presStyleIdx="1" presStyleCnt="7" custScaleX="191042"/>
      <dgm:spPr/>
      <dgm:t>
        <a:bodyPr/>
        <a:lstStyle/>
        <a:p>
          <a:endParaRPr lang="ru-RU"/>
        </a:p>
      </dgm:t>
    </dgm:pt>
    <dgm:pt modelId="{2FDE64E3-85BB-4D6B-B6CC-574553869E56}" type="pres">
      <dgm:prSet presAssocID="{8218F22F-CE6C-42C9-AF5B-8AD7D23C24D4}" presName="parTrans" presStyleCnt="0"/>
      <dgm:spPr/>
    </dgm:pt>
    <dgm:pt modelId="{D7E946A7-09F2-404B-8596-9B7CBF7B3DA4}" type="pres">
      <dgm:prSet presAssocID="{627E8416-788D-450D-B09B-B38A4D6F1FFC}" presName="node" presStyleLbl="alignAccFollowNode1" presStyleIdx="1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E0B27-2311-4222-8FE8-29DBB5B2395B}" type="pres">
      <dgm:prSet presAssocID="{0E3FDD67-9627-41B4-9D93-FD573E62CBB4}" presName="vSp" presStyleCnt="0"/>
      <dgm:spPr/>
    </dgm:pt>
    <dgm:pt modelId="{C80CB4E1-E53E-430F-83FE-6EFEF68379EA}" type="pres">
      <dgm:prSet presAssocID="{8D54C7AB-EF35-4C0C-A112-C295B84E029E}" presName="horFlow" presStyleCnt="0"/>
      <dgm:spPr/>
    </dgm:pt>
    <dgm:pt modelId="{A49936C4-7913-4883-8B9F-DDC478E1E408}" type="pres">
      <dgm:prSet presAssocID="{8D54C7AB-EF35-4C0C-A112-C295B84E029E}" presName="bigChev" presStyleLbl="node1" presStyleIdx="2" presStyleCnt="7" custScaleX="191042"/>
      <dgm:spPr/>
      <dgm:t>
        <a:bodyPr/>
        <a:lstStyle/>
        <a:p>
          <a:endParaRPr lang="ru-RU"/>
        </a:p>
      </dgm:t>
    </dgm:pt>
    <dgm:pt modelId="{DF15534B-0A95-4C2C-98D3-644D3E312003}" type="pres">
      <dgm:prSet presAssocID="{30B3B9A9-2140-4B7F-B09B-18BFF1C7CEC4}" presName="parTrans" presStyleCnt="0"/>
      <dgm:spPr/>
    </dgm:pt>
    <dgm:pt modelId="{E4FD6700-7C6F-43C0-8BFC-8D33C7D87986}" type="pres">
      <dgm:prSet presAssocID="{BB93257B-884B-441A-90AA-3375D699673F}" presName="node" presStyleLbl="alignAccFollowNode1" presStyleIdx="2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27453-6BCA-41F2-A4B2-891469F6683F}" type="pres">
      <dgm:prSet presAssocID="{8D54C7AB-EF35-4C0C-A112-C295B84E029E}" presName="vSp" presStyleCnt="0"/>
      <dgm:spPr/>
    </dgm:pt>
    <dgm:pt modelId="{8ABC3A20-7691-4E86-B6B4-CECFA305AD6D}" type="pres">
      <dgm:prSet presAssocID="{160DED53-088E-4C41-B418-FF0DC156290D}" presName="horFlow" presStyleCnt="0"/>
      <dgm:spPr/>
    </dgm:pt>
    <dgm:pt modelId="{E3CE1CD9-3A06-49BE-B2A1-90F2F76C6693}" type="pres">
      <dgm:prSet presAssocID="{160DED53-088E-4C41-B418-FF0DC156290D}" presName="bigChev" presStyleLbl="node1" presStyleIdx="3" presStyleCnt="7" custScaleX="191042"/>
      <dgm:spPr/>
      <dgm:t>
        <a:bodyPr/>
        <a:lstStyle/>
        <a:p>
          <a:endParaRPr lang="ru-RU"/>
        </a:p>
      </dgm:t>
    </dgm:pt>
    <dgm:pt modelId="{1ADB1488-D6A7-4FAE-A771-8CB9CA79D72B}" type="pres">
      <dgm:prSet presAssocID="{7C7D26F0-E495-4726-9CCD-8DFCA6FAF2E5}" presName="parTrans" presStyleCnt="0"/>
      <dgm:spPr/>
    </dgm:pt>
    <dgm:pt modelId="{5624C528-3BF7-4354-8470-29BDB30A67F0}" type="pres">
      <dgm:prSet presAssocID="{7A5D528A-9FF7-4230-805C-2380FBAF7528}" presName="node" presStyleLbl="alignAccFollowNode1" presStyleIdx="3" presStyleCnt="7" custScaleX="755607" custLinFactNeighborX="60149" custLinFactNeighborY="4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72D3C-E27C-4D38-8ABB-14BE0896484E}" type="pres">
      <dgm:prSet presAssocID="{160DED53-088E-4C41-B418-FF0DC156290D}" presName="vSp" presStyleCnt="0"/>
      <dgm:spPr/>
    </dgm:pt>
    <dgm:pt modelId="{73926317-AC84-4ABD-804E-FAD577A5D78C}" type="pres">
      <dgm:prSet presAssocID="{553CE5BA-6E0F-4B3A-B5DB-D638493860B5}" presName="horFlow" presStyleCnt="0"/>
      <dgm:spPr/>
    </dgm:pt>
    <dgm:pt modelId="{4F810C1D-B76A-4C4D-8886-EA16AE1F44CD}" type="pres">
      <dgm:prSet presAssocID="{553CE5BA-6E0F-4B3A-B5DB-D638493860B5}" presName="bigChev" presStyleLbl="node1" presStyleIdx="4" presStyleCnt="7" custScaleX="191042"/>
      <dgm:spPr/>
      <dgm:t>
        <a:bodyPr/>
        <a:lstStyle/>
        <a:p>
          <a:endParaRPr lang="ru-RU"/>
        </a:p>
      </dgm:t>
    </dgm:pt>
    <dgm:pt modelId="{73E686D1-92B6-4F10-BCEE-8DD2E1D50A3C}" type="pres">
      <dgm:prSet presAssocID="{A3598CC5-A6E5-41D7-AD4C-4017E93F978C}" presName="parTrans" presStyleCnt="0"/>
      <dgm:spPr/>
    </dgm:pt>
    <dgm:pt modelId="{3E2E2F83-2ABA-4C60-B3C6-A99BFE214437}" type="pres">
      <dgm:prSet presAssocID="{D1E50100-F4D5-4B42-8972-745BCEC83E6A}" presName="node" presStyleLbl="alignAccFollowNode1" presStyleIdx="4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7439F-D9C0-47E1-B9E1-6493032251D6}" type="pres">
      <dgm:prSet presAssocID="{553CE5BA-6E0F-4B3A-B5DB-D638493860B5}" presName="vSp" presStyleCnt="0"/>
      <dgm:spPr/>
    </dgm:pt>
    <dgm:pt modelId="{0BAA6FC1-4B10-45F8-883F-B419BD57188C}" type="pres">
      <dgm:prSet presAssocID="{F978076A-9591-4AEF-B6A7-6948BEFA5F93}" presName="horFlow" presStyleCnt="0"/>
      <dgm:spPr/>
    </dgm:pt>
    <dgm:pt modelId="{CED691EB-D270-40FB-A233-DAF7B4340D9B}" type="pres">
      <dgm:prSet presAssocID="{F978076A-9591-4AEF-B6A7-6948BEFA5F93}" presName="bigChev" presStyleLbl="node1" presStyleIdx="5" presStyleCnt="7" custScaleX="191042"/>
      <dgm:spPr/>
      <dgm:t>
        <a:bodyPr/>
        <a:lstStyle/>
        <a:p>
          <a:endParaRPr lang="ru-RU"/>
        </a:p>
      </dgm:t>
    </dgm:pt>
    <dgm:pt modelId="{9DB1CFF1-1215-46CF-86D1-DEC0C386128F}" type="pres">
      <dgm:prSet presAssocID="{18693415-C0A2-4545-A9E3-201EEDBF8C99}" presName="parTrans" presStyleCnt="0"/>
      <dgm:spPr/>
    </dgm:pt>
    <dgm:pt modelId="{DBF045EC-ED9D-4627-861A-FB389476D506}" type="pres">
      <dgm:prSet presAssocID="{DC86FED3-BD5D-4DE0-9701-114FC01454D4}" presName="node" presStyleLbl="alignAccFollowNode1" presStyleIdx="5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ADECE-C78E-471E-BA0B-9EBF10D85430}" type="pres">
      <dgm:prSet presAssocID="{F978076A-9591-4AEF-B6A7-6948BEFA5F93}" presName="vSp" presStyleCnt="0"/>
      <dgm:spPr/>
    </dgm:pt>
    <dgm:pt modelId="{808D3185-E373-4A10-9885-708B752A69F4}" type="pres">
      <dgm:prSet presAssocID="{946BA5B7-A243-4B73-8D78-2FCA8584AC78}" presName="horFlow" presStyleCnt="0"/>
      <dgm:spPr/>
    </dgm:pt>
    <dgm:pt modelId="{BF67F4CA-33AE-49F6-ADEA-E742A8FCF693}" type="pres">
      <dgm:prSet presAssocID="{946BA5B7-A243-4B73-8D78-2FCA8584AC78}" presName="bigChev" presStyleLbl="node1" presStyleIdx="6" presStyleCnt="7" custScaleX="191042"/>
      <dgm:spPr/>
      <dgm:t>
        <a:bodyPr/>
        <a:lstStyle/>
        <a:p>
          <a:endParaRPr lang="ru-RU"/>
        </a:p>
      </dgm:t>
    </dgm:pt>
    <dgm:pt modelId="{E88307FA-B94E-458C-8BE8-B424F14E5558}" type="pres">
      <dgm:prSet presAssocID="{815307EA-856E-4F29-9104-3B8BBE6669F9}" presName="parTrans" presStyleCnt="0"/>
      <dgm:spPr/>
    </dgm:pt>
    <dgm:pt modelId="{BD07670E-1D6A-4663-A2CE-F724A3DCAFA1}" type="pres">
      <dgm:prSet presAssocID="{B7B0908C-E920-45AC-94E9-7FCF491DA401}" presName="node" presStyleLbl="alignAccFollowNode1" presStyleIdx="6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A96EC8-E778-484C-9A48-2E85DBC2831A}" srcId="{290F1524-BFD4-48DA-978A-0F2162AE1D11}" destId="{8D54C7AB-EF35-4C0C-A112-C295B84E029E}" srcOrd="2" destOrd="0" parTransId="{18201E27-6118-4C2E-8D98-AC1103001779}" sibTransId="{426CADDC-7391-499F-AE97-C28EBBF834B3}"/>
    <dgm:cxn modelId="{FA9B1C68-D38F-4F69-B6A8-123AB741BF8C}" srcId="{290F1524-BFD4-48DA-978A-0F2162AE1D11}" destId="{0E3FDD67-9627-41B4-9D93-FD573E62CBB4}" srcOrd="1" destOrd="0" parTransId="{A836B29C-F9BA-43B1-8D5C-4AB65601C331}" sibTransId="{67E2059E-751B-4CC8-B13B-1C11A547E2C2}"/>
    <dgm:cxn modelId="{04178180-D5AF-48C2-AAA7-83A56CCCDD38}" type="presOf" srcId="{160DED53-088E-4C41-B418-FF0DC156290D}" destId="{E3CE1CD9-3A06-49BE-B2A1-90F2F76C6693}" srcOrd="0" destOrd="0" presId="urn:microsoft.com/office/officeart/2005/8/layout/lProcess3"/>
    <dgm:cxn modelId="{8FAE041A-B482-4F95-83EB-2B7B690FCED1}" srcId="{290F1524-BFD4-48DA-978A-0F2162AE1D11}" destId="{160DED53-088E-4C41-B418-FF0DC156290D}" srcOrd="3" destOrd="0" parTransId="{73DA4D56-9327-46E7-9A3C-FC2D6C8869CF}" sibTransId="{7B80C2EC-6B0C-4AF4-87FD-102C8433C519}"/>
    <dgm:cxn modelId="{34C4DC89-A42D-4902-8DA0-6D147CC3984B}" type="presOf" srcId="{BB93257B-884B-441A-90AA-3375D699673F}" destId="{E4FD6700-7C6F-43C0-8BFC-8D33C7D87986}" srcOrd="0" destOrd="0" presId="urn:microsoft.com/office/officeart/2005/8/layout/lProcess3"/>
    <dgm:cxn modelId="{F3F96E94-A505-45F0-8EC3-FB3C81C16FC0}" srcId="{290F1524-BFD4-48DA-978A-0F2162AE1D11}" destId="{946BA5B7-A243-4B73-8D78-2FCA8584AC78}" srcOrd="6" destOrd="0" parTransId="{DAC4CBC4-9EDE-4A31-94EA-C969BAE9E94B}" sibTransId="{0A248598-296A-4BC5-B876-534FC34753CC}"/>
    <dgm:cxn modelId="{FC91229F-AFF8-43A3-AE9F-A4BE099D3830}" type="presOf" srcId="{0E3FDD67-9627-41B4-9D93-FD573E62CBB4}" destId="{67E29278-CBEC-4093-8C54-5FE6E00F2ABD}" srcOrd="0" destOrd="0" presId="urn:microsoft.com/office/officeart/2005/8/layout/lProcess3"/>
    <dgm:cxn modelId="{EB3AD5CB-A0B4-438C-9EE1-566694A8261F}" srcId="{0E3FDD67-9627-41B4-9D93-FD573E62CBB4}" destId="{627E8416-788D-450D-B09B-B38A4D6F1FFC}" srcOrd="0" destOrd="0" parTransId="{8218F22F-CE6C-42C9-AF5B-8AD7D23C24D4}" sibTransId="{B07F347E-291C-4E7A-BB8D-A583A6EF35B3}"/>
    <dgm:cxn modelId="{6150BBE5-4286-4780-BC4B-848870682226}" srcId="{160DED53-088E-4C41-B418-FF0DC156290D}" destId="{7A5D528A-9FF7-4230-805C-2380FBAF7528}" srcOrd="0" destOrd="0" parTransId="{7C7D26F0-E495-4726-9CCD-8DFCA6FAF2E5}" sibTransId="{880BDD3C-FDF4-4E6B-B7D9-3FFBCE9F814F}"/>
    <dgm:cxn modelId="{3D4783F7-4A1D-4A24-8FC2-B374EC2AA32F}" srcId="{F978076A-9591-4AEF-B6A7-6948BEFA5F93}" destId="{DC86FED3-BD5D-4DE0-9701-114FC01454D4}" srcOrd="0" destOrd="0" parTransId="{18693415-C0A2-4545-A9E3-201EEDBF8C99}" sibTransId="{DB13B0F3-9C1C-4351-B298-C0071C8DA43D}"/>
    <dgm:cxn modelId="{332D6887-8D3D-4C0D-9352-8C316F443177}" type="presOf" srcId="{627E8416-788D-450D-B09B-B38A4D6F1FFC}" destId="{D7E946A7-09F2-404B-8596-9B7CBF7B3DA4}" srcOrd="0" destOrd="0" presId="urn:microsoft.com/office/officeart/2005/8/layout/lProcess3"/>
    <dgm:cxn modelId="{40ECFAAC-9DFA-4735-9D12-2AF3CB10A820}" srcId="{553CE5BA-6E0F-4B3A-B5DB-D638493860B5}" destId="{D1E50100-F4D5-4B42-8972-745BCEC83E6A}" srcOrd="0" destOrd="0" parTransId="{A3598CC5-A6E5-41D7-AD4C-4017E93F978C}" sibTransId="{2D7B582F-1AEF-43FE-9376-D3622361F796}"/>
    <dgm:cxn modelId="{7BC30904-A179-441D-AE7A-85A367F2D6EF}" type="presOf" srcId="{8D54C7AB-EF35-4C0C-A112-C295B84E029E}" destId="{A49936C4-7913-4883-8B9F-DDC478E1E408}" srcOrd="0" destOrd="0" presId="urn:microsoft.com/office/officeart/2005/8/layout/lProcess3"/>
    <dgm:cxn modelId="{BA9D10B1-6B98-43F3-A39B-FAFB9228FCE3}" srcId="{290F1524-BFD4-48DA-978A-0F2162AE1D11}" destId="{F978076A-9591-4AEF-B6A7-6948BEFA5F93}" srcOrd="5" destOrd="0" parTransId="{EB3B131B-05F7-47D5-9DD7-AA48F741FDA7}" sibTransId="{D32246AA-EAE2-4CF7-BBBB-851E0D131763}"/>
    <dgm:cxn modelId="{C5A6BBE9-C229-406E-A3ED-3034D31EB354}" type="presOf" srcId="{7A5D528A-9FF7-4230-805C-2380FBAF7528}" destId="{5624C528-3BF7-4354-8470-29BDB30A67F0}" srcOrd="0" destOrd="0" presId="urn:microsoft.com/office/officeart/2005/8/layout/lProcess3"/>
    <dgm:cxn modelId="{AA500321-09E9-4243-B9B1-E763BC85BB6B}" type="presOf" srcId="{B7B0908C-E920-45AC-94E9-7FCF491DA401}" destId="{BD07670E-1D6A-4663-A2CE-F724A3DCAFA1}" srcOrd="0" destOrd="0" presId="urn:microsoft.com/office/officeart/2005/8/layout/lProcess3"/>
    <dgm:cxn modelId="{CF14281C-6A42-4497-AA4E-ED06E8E77398}" srcId="{290F1524-BFD4-48DA-978A-0F2162AE1D11}" destId="{553CE5BA-6E0F-4B3A-B5DB-D638493860B5}" srcOrd="4" destOrd="0" parTransId="{E2848DA0-67BD-4A9C-B7B4-257B516C4549}" sibTransId="{7B68CF81-499D-4DE8-A9D4-25511355A63F}"/>
    <dgm:cxn modelId="{E727966B-A7EE-40B8-AE63-B55E34549950}" srcId="{946BA5B7-A243-4B73-8D78-2FCA8584AC78}" destId="{B7B0908C-E920-45AC-94E9-7FCF491DA401}" srcOrd="0" destOrd="0" parTransId="{815307EA-856E-4F29-9104-3B8BBE6669F9}" sibTransId="{A1ACBC89-413A-4C63-A14C-DCD415F0ECFB}"/>
    <dgm:cxn modelId="{2C7DE5FF-2576-4A43-94BE-8E97F8E6AB57}" type="presOf" srcId="{D379CEBE-52E6-4685-A1D2-16ED707FDCBE}" destId="{8FEF1B7E-E24A-444F-9763-1178318D4AA4}" srcOrd="0" destOrd="0" presId="urn:microsoft.com/office/officeart/2005/8/layout/lProcess3"/>
    <dgm:cxn modelId="{B7B962AE-B0ED-400E-9906-F9D7DD11C4B4}" type="presOf" srcId="{DC86FED3-BD5D-4DE0-9701-114FC01454D4}" destId="{DBF045EC-ED9D-4627-861A-FB389476D506}" srcOrd="0" destOrd="0" presId="urn:microsoft.com/office/officeart/2005/8/layout/lProcess3"/>
    <dgm:cxn modelId="{66F4D4E2-06A7-4ADB-8470-48EE35816DA5}" srcId="{8D54C7AB-EF35-4C0C-A112-C295B84E029E}" destId="{BB93257B-884B-441A-90AA-3375D699673F}" srcOrd="0" destOrd="0" parTransId="{30B3B9A9-2140-4B7F-B09B-18BFF1C7CEC4}" sibTransId="{3A7D17CF-6127-49CC-8653-03C54DF65347}"/>
    <dgm:cxn modelId="{8CD324DD-205B-40F4-AB1C-CF538E391981}" type="presOf" srcId="{F978076A-9591-4AEF-B6A7-6948BEFA5F93}" destId="{CED691EB-D270-40FB-A233-DAF7B4340D9B}" srcOrd="0" destOrd="0" presId="urn:microsoft.com/office/officeart/2005/8/layout/lProcess3"/>
    <dgm:cxn modelId="{5E7760D1-A8ED-480A-9EA1-44BFD873A972}" srcId="{D379CEBE-52E6-4685-A1D2-16ED707FDCBE}" destId="{B7305E1D-8F28-4A11-854F-68B6BF539F93}" srcOrd="0" destOrd="0" parTransId="{1C8C55A7-DF06-423F-B213-6A80C83D8BC4}" sibTransId="{AA8B3B2E-9165-40DA-8D52-EAD1B85565DB}"/>
    <dgm:cxn modelId="{1C0DF618-38E8-4C2C-8D11-E0AA9CD673AD}" srcId="{290F1524-BFD4-48DA-978A-0F2162AE1D11}" destId="{D379CEBE-52E6-4685-A1D2-16ED707FDCBE}" srcOrd="0" destOrd="0" parTransId="{69AD1D2C-3583-4BF7-B473-059F3CA3A271}" sibTransId="{91A761DF-B936-45B4-A6D4-1BAB0BD249D4}"/>
    <dgm:cxn modelId="{08812B29-982A-4281-AC70-E285629B9FC5}" type="presOf" srcId="{946BA5B7-A243-4B73-8D78-2FCA8584AC78}" destId="{BF67F4CA-33AE-49F6-ADEA-E742A8FCF693}" srcOrd="0" destOrd="0" presId="urn:microsoft.com/office/officeart/2005/8/layout/lProcess3"/>
    <dgm:cxn modelId="{A7CCBE83-B3F5-4BFC-B538-7C14A2439A66}" type="presOf" srcId="{553CE5BA-6E0F-4B3A-B5DB-D638493860B5}" destId="{4F810C1D-B76A-4C4D-8886-EA16AE1F44CD}" srcOrd="0" destOrd="0" presId="urn:microsoft.com/office/officeart/2005/8/layout/lProcess3"/>
    <dgm:cxn modelId="{1011D2CF-F493-41A3-BA31-6A8DE0C94580}" type="presOf" srcId="{290F1524-BFD4-48DA-978A-0F2162AE1D11}" destId="{39E9130F-C411-4487-A53F-24CED00B0610}" srcOrd="0" destOrd="0" presId="urn:microsoft.com/office/officeart/2005/8/layout/lProcess3"/>
    <dgm:cxn modelId="{66F6FA8E-5A36-4CC8-BF22-1583AE9254FD}" type="presOf" srcId="{D1E50100-F4D5-4B42-8972-745BCEC83E6A}" destId="{3E2E2F83-2ABA-4C60-B3C6-A99BFE214437}" srcOrd="0" destOrd="0" presId="urn:microsoft.com/office/officeart/2005/8/layout/lProcess3"/>
    <dgm:cxn modelId="{5D39A42C-6CFC-4060-BED8-60F581A41081}" type="presOf" srcId="{B7305E1D-8F28-4A11-854F-68B6BF539F93}" destId="{FA0651BA-6CD0-4C73-8D41-B2B694E43D76}" srcOrd="0" destOrd="0" presId="urn:microsoft.com/office/officeart/2005/8/layout/lProcess3"/>
    <dgm:cxn modelId="{C879FB1A-9472-42C6-A303-BF9DB8022709}" type="presParOf" srcId="{39E9130F-C411-4487-A53F-24CED00B0610}" destId="{5030CD15-C7F9-4AC7-96A6-128B48B83AD4}" srcOrd="0" destOrd="0" presId="urn:microsoft.com/office/officeart/2005/8/layout/lProcess3"/>
    <dgm:cxn modelId="{7DDF5D50-2E48-492D-9550-C413786C20E7}" type="presParOf" srcId="{5030CD15-C7F9-4AC7-96A6-128B48B83AD4}" destId="{8FEF1B7E-E24A-444F-9763-1178318D4AA4}" srcOrd="0" destOrd="0" presId="urn:microsoft.com/office/officeart/2005/8/layout/lProcess3"/>
    <dgm:cxn modelId="{F50A4FB1-E2B1-4C07-9137-E0D34B4E8192}" type="presParOf" srcId="{5030CD15-C7F9-4AC7-96A6-128B48B83AD4}" destId="{12DB9691-1C9A-47C0-85F2-127FE700EDD4}" srcOrd="1" destOrd="0" presId="urn:microsoft.com/office/officeart/2005/8/layout/lProcess3"/>
    <dgm:cxn modelId="{6775DD04-8E4A-4871-8F62-BFFEB19999DF}" type="presParOf" srcId="{5030CD15-C7F9-4AC7-96A6-128B48B83AD4}" destId="{FA0651BA-6CD0-4C73-8D41-B2B694E43D76}" srcOrd="2" destOrd="0" presId="urn:microsoft.com/office/officeart/2005/8/layout/lProcess3"/>
    <dgm:cxn modelId="{FCC08079-370F-4C78-8EB5-2CDE2C5DB211}" type="presParOf" srcId="{39E9130F-C411-4487-A53F-24CED00B0610}" destId="{C9EDE4C2-D1C8-49A0-81E9-C6710C29F758}" srcOrd="1" destOrd="0" presId="urn:microsoft.com/office/officeart/2005/8/layout/lProcess3"/>
    <dgm:cxn modelId="{1D984F5B-12FA-4EA0-809A-FDB4E4C57CF1}" type="presParOf" srcId="{39E9130F-C411-4487-A53F-24CED00B0610}" destId="{C5C88BC3-E115-4399-BC46-2228F7FF648F}" srcOrd="2" destOrd="0" presId="urn:microsoft.com/office/officeart/2005/8/layout/lProcess3"/>
    <dgm:cxn modelId="{67F5AF40-F502-488B-9FAA-0A5F0FE9BA15}" type="presParOf" srcId="{C5C88BC3-E115-4399-BC46-2228F7FF648F}" destId="{67E29278-CBEC-4093-8C54-5FE6E00F2ABD}" srcOrd="0" destOrd="0" presId="urn:microsoft.com/office/officeart/2005/8/layout/lProcess3"/>
    <dgm:cxn modelId="{0E24B0AF-3B6D-4410-96D0-9B16848CD4FF}" type="presParOf" srcId="{C5C88BC3-E115-4399-BC46-2228F7FF648F}" destId="{2FDE64E3-85BB-4D6B-B6CC-574553869E56}" srcOrd="1" destOrd="0" presId="urn:microsoft.com/office/officeart/2005/8/layout/lProcess3"/>
    <dgm:cxn modelId="{06534A0F-966B-47FF-A495-79961885735C}" type="presParOf" srcId="{C5C88BC3-E115-4399-BC46-2228F7FF648F}" destId="{D7E946A7-09F2-404B-8596-9B7CBF7B3DA4}" srcOrd="2" destOrd="0" presId="urn:microsoft.com/office/officeart/2005/8/layout/lProcess3"/>
    <dgm:cxn modelId="{E24B2F41-0945-4474-93CB-82546F9BD2DE}" type="presParOf" srcId="{39E9130F-C411-4487-A53F-24CED00B0610}" destId="{6DAE0B27-2311-4222-8FE8-29DBB5B2395B}" srcOrd="3" destOrd="0" presId="urn:microsoft.com/office/officeart/2005/8/layout/lProcess3"/>
    <dgm:cxn modelId="{3EAC3BB3-FA6A-47D0-869D-60386C49985D}" type="presParOf" srcId="{39E9130F-C411-4487-A53F-24CED00B0610}" destId="{C80CB4E1-E53E-430F-83FE-6EFEF68379EA}" srcOrd="4" destOrd="0" presId="urn:microsoft.com/office/officeart/2005/8/layout/lProcess3"/>
    <dgm:cxn modelId="{5115519F-FE4D-43E7-A2A2-3F3652F95854}" type="presParOf" srcId="{C80CB4E1-E53E-430F-83FE-6EFEF68379EA}" destId="{A49936C4-7913-4883-8B9F-DDC478E1E408}" srcOrd="0" destOrd="0" presId="urn:microsoft.com/office/officeart/2005/8/layout/lProcess3"/>
    <dgm:cxn modelId="{37113449-E6C6-40CB-9C7A-65C862BFC922}" type="presParOf" srcId="{C80CB4E1-E53E-430F-83FE-6EFEF68379EA}" destId="{DF15534B-0A95-4C2C-98D3-644D3E312003}" srcOrd="1" destOrd="0" presId="urn:microsoft.com/office/officeart/2005/8/layout/lProcess3"/>
    <dgm:cxn modelId="{C1767CAA-D111-4F4D-8FB4-ECA0187CA4C2}" type="presParOf" srcId="{C80CB4E1-E53E-430F-83FE-6EFEF68379EA}" destId="{E4FD6700-7C6F-43C0-8BFC-8D33C7D87986}" srcOrd="2" destOrd="0" presId="urn:microsoft.com/office/officeart/2005/8/layout/lProcess3"/>
    <dgm:cxn modelId="{3EF059EA-E930-4BC8-8D63-BC13E0469894}" type="presParOf" srcId="{39E9130F-C411-4487-A53F-24CED00B0610}" destId="{79B27453-6BCA-41F2-A4B2-891469F6683F}" srcOrd="5" destOrd="0" presId="urn:microsoft.com/office/officeart/2005/8/layout/lProcess3"/>
    <dgm:cxn modelId="{23392D2F-D672-41CC-8819-0269B2F37739}" type="presParOf" srcId="{39E9130F-C411-4487-A53F-24CED00B0610}" destId="{8ABC3A20-7691-4E86-B6B4-CECFA305AD6D}" srcOrd="6" destOrd="0" presId="urn:microsoft.com/office/officeart/2005/8/layout/lProcess3"/>
    <dgm:cxn modelId="{4989F457-16A4-4681-B4D0-82AACE5B6243}" type="presParOf" srcId="{8ABC3A20-7691-4E86-B6B4-CECFA305AD6D}" destId="{E3CE1CD9-3A06-49BE-B2A1-90F2F76C6693}" srcOrd="0" destOrd="0" presId="urn:microsoft.com/office/officeart/2005/8/layout/lProcess3"/>
    <dgm:cxn modelId="{6D0AF00B-9FA3-40E0-8759-174C1018C735}" type="presParOf" srcId="{8ABC3A20-7691-4E86-B6B4-CECFA305AD6D}" destId="{1ADB1488-D6A7-4FAE-A771-8CB9CA79D72B}" srcOrd="1" destOrd="0" presId="urn:microsoft.com/office/officeart/2005/8/layout/lProcess3"/>
    <dgm:cxn modelId="{05E07E5A-27C2-4AFB-BF7C-B9FFC8F33010}" type="presParOf" srcId="{8ABC3A20-7691-4E86-B6B4-CECFA305AD6D}" destId="{5624C528-3BF7-4354-8470-29BDB30A67F0}" srcOrd="2" destOrd="0" presId="urn:microsoft.com/office/officeart/2005/8/layout/lProcess3"/>
    <dgm:cxn modelId="{F3F178D2-AD5A-4993-A713-5BFD81898776}" type="presParOf" srcId="{39E9130F-C411-4487-A53F-24CED00B0610}" destId="{EF272D3C-E27C-4D38-8ABB-14BE0896484E}" srcOrd="7" destOrd="0" presId="urn:microsoft.com/office/officeart/2005/8/layout/lProcess3"/>
    <dgm:cxn modelId="{55628A00-187D-4964-A47E-2C12AF6CBC9E}" type="presParOf" srcId="{39E9130F-C411-4487-A53F-24CED00B0610}" destId="{73926317-AC84-4ABD-804E-FAD577A5D78C}" srcOrd="8" destOrd="0" presId="urn:microsoft.com/office/officeart/2005/8/layout/lProcess3"/>
    <dgm:cxn modelId="{349A8B3A-708F-4DA1-9953-D9DE71F7E001}" type="presParOf" srcId="{73926317-AC84-4ABD-804E-FAD577A5D78C}" destId="{4F810C1D-B76A-4C4D-8886-EA16AE1F44CD}" srcOrd="0" destOrd="0" presId="urn:microsoft.com/office/officeart/2005/8/layout/lProcess3"/>
    <dgm:cxn modelId="{396457F2-5272-461B-BF8A-2FC3B7E875D0}" type="presParOf" srcId="{73926317-AC84-4ABD-804E-FAD577A5D78C}" destId="{73E686D1-92B6-4F10-BCEE-8DD2E1D50A3C}" srcOrd="1" destOrd="0" presId="urn:microsoft.com/office/officeart/2005/8/layout/lProcess3"/>
    <dgm:cxn modelId="{20FA675C-1B7D-4E0F-8021-F813C2792C53}" type="presParOf" srcId="{73926317-AC84-4ABD-804E-FAD577A5D78C}" destId="{3E2E2F83-2ABA-4C60-B3C6-A99BFE214437}" srcOrd="2" destOrd="0" presId="urn:microsoft.com/office/officeart/2005/8/layout/lProcess3"/>
    <dgm:cxn modelId="{0A8A09E3-6817-4361-AA8E-051A19D4B210}" type="presParOf" srcId="{39E9130F-C411-4487-A53F-24CED00B0610}" destId="{CC67439F-D9C0-47E1-B9E1-6493032251D6}" srcOrd="9" destOrd="0" presId="urn:microsoft.com/office/officeart/2005/8/layout/lProcess3"/>
    <dgm:cxn modelId="{17C91DE9-9CCF-43E3-9CEB-EF07BD3C67E3}" type="presParOf" srcId="{39E9130F-C411-4487-A53F-24CED00B0610}" destId="{0BAA6FC1-4B10-45F8-883F-B419BD57188C}" srcOrd="10" destOrd="0" presId="urn:microsoft.com/office/officeart/2005/8/layout/lProcess3"/>
    <dgm:cxn modelId="{19C5C3A4-E41B-489C-9CEE-292801E2C6D7}" type="presParOf" srcId="{0BAA6FC1-4B10-45F8-883F-B419BD57188C}" destId="{CED691EB-D270-40FB-A233-DAF7B4340D9B}" srcOrd="0" destOrd="0" presId="urn:microsoft.com/office/officeart/2005/8/layout/lProcess3"/>
    <dgm:cxn modelId="{3ADF6475-6BB7-400A-9838-09F0CCE50AA5}" type="presParOf" srcId="{0BAA6FC1-4B10-45F8-883F-B419BD57188C}" destId="{9DB1CFF1-1215-46CF-86D1-DEC0C386128F}" srcOrd="1" destOrd="0" presId="urn:microsoft.com/office/officeart/2005/8/layout/lProcess3"/>
    <dgm:cxn modelId="{5DBF90F0-E23C-4958-8D82-B44825F984AA}" type="presParOf" srcId="{0BAA6FC1-4B10-45F8-883F-B419BD57188C}" destId="{DBF045EC-ED9D-4627-861A-FB389476D506}" srcOrd="2" destOrd="0" presId="urn:microsoft.com/office/officeart/2005/8/layout/lProcess3"/>
    <dgm:cxn modelId="{9ADF70EB-4B20-4C9B-B277-88E05FBE2348}" type="presParOf" srcId="{39E9130F-C411-4487-A53F-24CED00B0610}" destId="{0BFADECE-C78E-471E-BA0B-9EBF10D85430}" srcOrd="11" destOrd="0" presId="urn:microsoft.com/office/officeart/2005/8/layout/lProcess3"/>
    <dgm:cxn modelId="{A606B8D4-7ACD-4FE3-B224-43BF3616D287}" type="presParOf" srcId="{39E9130F-C411-4487-A53F-24CED00B0610}" destId="{808D3185-E373-4A10-9885-708B752A69F4}" srcOrd="12" destOrd="0" presId="urn:microsoft.com/office/officeart/2005/8/layout/lProcess3"/>
    <dgm:cxn modelId="{AFA0C850-D0AE-4FAA-8908-1C9AABE9645A}" type="presParOf" srcId="{808D3185-E373-4A10-9885-708B752A69F4}" destId="{BF67F4CA-33AE-49F6-ADEA-E742A8FCF693}" srcOrd="0" destOrd="0" presId="urn:microsoft.com/office/officeart/2005/8/layout/lProcess3"/>
    <dgm:cxn modelId="{819B9262-DD4B-4A9A-AD57-97E25CA8FE59}" type="presParOf" srcId="{808D3185-E373-4A10-9885-708B752A69F4}" destId="{E88307FA-B94E-458C-8BE8-B424F14E5558}" srcOrd="1" destOrd="0" presId="urn:microsoft.com/office/officeart/2005/8/layout/lProcess3"/>
    <dgm:cxn modelId="{E0B42DF1-CA67-4092-A456-91AFE3FAB87E}" type="presParOf" srcId="{808D3185-E373-4A10-9885-708B752A69F4}" destId="{BD07670E-1D6A-4663-A2CE-F724A3DCAFA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9EF9BA-61C3-43D4-9F54-DA3FBEE2E4C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86A4A5-ADF8-4AAE-8934-608E8647CE83}">
      <dgm:prSet/>
      <dgm:spPr>
        <a:solidFill>
          <a:schemeClr val="tx1">
            <a:lumMod val="50000"/>
            <a:lumOff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 smtClean="0"/>
            <a:t>Доходы</a:t>
          </a:r>
          <a:endParaRPr lang="ru-RU" dirty="0"/>
        </a:p>
      </dgm:t>
    </dgm:pt>
    <dgm:pt modelId="{A8932652-0F56-44D9-A4FE-F7A46A24EC09}" type="parTrans" cxnId="{350D4F72-CCB1-407A-B2F4-82280F8BE4EA}">
      <dgm:prSet/>
      <dgm:spPr/>
      <dgm:t>
        <a:bodyPr/>
        <a:lstStyle/>
        <a:p>
          <a:endParaRPr lang="ru-RU"/>
        </a:p>
      </dgm:t>
    </dgm:pt>
    <dgm:pt modelId="{C8B947B4-F79C-434B-91D3-F4580D2BC162}" type="sibTrans" cxnId="{350D4F72-CCB1-407A-B2F4-82280F8BE4EA}">
      <dgm:prSet/>
      <dgm:spPr/>
      <dgm:t>
        <a:bodyPr/>
        <a:lstStyle/>
        <a:p>
          <a:endParaRPr lang="ru-RU"/>
        </a:p>
      </dgm:t>
    </dgm:pt>
    <dgm:pt modelId="{73A2E0F0-E066-4A56-89A0-0A9B03D802FD}">
      <dgm:prSet/>
      <dgm:spPr>
        <a:solidFill>
          <a:srgbClr val="92D05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 smtClean="0"/>
            <a:t>Расходы</a:t>
          </a:r>
          <a:endParaRPr lang="ru-RU" dirty="0"/>
        </a:p>
      </dgm:t>
    </dgm:pt>
    <dgm:pt modelId="{14ED82E4-AC02-4842-92BF-3913FDCF12D8}" type="parTrans" cxnId="{E864A3C4-8E5D-4748-81F0-61DC63BC8F25}">
      <dgm:prSet/>
      <dgm:spPr/>
      <dgm:t>
        <a:bodyPr/>
        <a:lstStyle/>
        <a:p>
          <a:endParaRPr lang="ru-RU"/>
        </a:p>
      </dgm:t>
    </dgm:pt>
    <dgm:pt modelId="{774597A8-1311-422C-9B71-4189C65274BB}" type="sibTrans" cxnId="{E864A3C4-8E5D-4748-81F0-61DC63BC8F25}">
      <dgm:prSet/>
      <dgm:spPr/>
      <dgm:t>
        <a:bodyPr/>
        <a:lstStyle/>
        <a:p>
          <a:endParaRPr lang="ru-RU"/>
        </a:p>
      </dgm:t>
    </dgm:pt>
    <dgm:pt modelId="{29A49A50-26A5-4800-A8D5-5EE567ED695F}">
      <dgm:prSet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 smtClean="0"/>
            <a:t>Дефицит</a:t>
          </a:r>
          <a:endParaRPr lang="ru-RU" dirty="0"/>
        </a:p>
      </dgm:t>
    </dgm:pt>
    <dgm:pt modelId="{D10DC891-D3B1-4912-A219-0593E58C05C0}" type="parTrans" cxnId="{B138B4B3-B8D5-41BC-9D45-5018481CA073}">
      <dgm:prSet/>
      <dgm:spPr/>
      <dgm:t>
        <a:bodyPr/>
        <a:lstStyle/>
        <a:p>
          <a:endParaRPr lang="ru-RU"/>
        </a:p>
      </dgm:t>
    </dgm:pt>
    <dgm:pt modelId="{ACCED71E-32CC-4910-A362-6C3C914971FC}" type="sibTrans" cxnId="{B138B4B3-B8D5-41BC-9D45-5018481CA073}">
      <dgm:prSet/>
      <dgm:spPr/>
      <dgm:t>
        <a:bodyPr/>
        <a:lstStyle/>
        <a:p>
          <a:endParaRPr lang="ru-RU"/>
        </a:p>
      </dgm:t>
    </dgm:pt>
    <dgm:pt modelId="{1A3BFD4C-40C1-4A49-9026-A204B483FC02}" type="pres">
      <dgm:prSet presAssocID="{DA9EF9BA-61C3-43D4-9F54-DA3FBEE2E4C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EB64AB-2CC7-4393-8DBF-14FE3C36B055}" type="pres">
      <dgm:prSet presAssocID="{AE86A4A5-ADF8-4AAE-8934-608E8647CE83}" presName="horFlow" presStyleCnt="0"/>
      <dgm:spPr/>
    </dgm:pt>
    <dgm:pt modelId="{F12FFE42-0559-4FBE-A4E1-466F224B5EA3}" type="pres">
      <dgm:prSet presAssocID="{AE86A4A5-ADF8-4AAE-8934-608E8647CE83}" presName="bigChev" presStyleLbl="node1" presStyleIdx="0" presStyleCnt="3" custScaleY="58842" custLinFactNeighborY="-29741"/>
      <dgm:spPr/>
      <dgm:t>
        <a:bodyPr/>
        <a:lstStyle/>
        <a:p>
          <a:endParaRPr lang="ru-RU"/>
        </a:p>
      </dgm:t>
    </dgm:pt>
    <dgm:pt modelId="{BA7BF89C-3553-4039-ABBD-C15D70283021}" type="pres">
      <dgm:prSet presAssocID="{AE86A4A5-ADF8-4AAE-8934-608E8647CE83}" presName="vSp" presStyleCnt="0"/>
      <dgm:spPr/>
    </dgm:pt>
    <dgm:pt modelId="{81C663E4-4289-4475-A749-CE1C9A5B0939}" type="pres">
      <dgm:prSet presAssocID="{73A2E0F0-E066-4A56-89A0-0A9B03D802FD}" presName="horFlow" presStyleCnt="0"/>
      <dgm:spPr/>
    </dgm:pt>
    <dgm:pt modelId="{806CD891-86C4-4DC9-82B1-3F381ED337C8}" type="pres">
      <dgm:prSet presAssocID="{73A2E0F0-E066-4A56-89A0-0A9B03D802FD}" presName="bigChev" presStyleLbl="node1" presStyleIdx="1" presStyleCnt="3" custScaleY="56120" custLinFactNeighborY="-6241"/>
      <dgm:spPr/>
      <dgm:t>
        <a:bodyPr/>
        <a:lstStyle/>
        <a:p>
          <a:endParaRPr lang="ru-RU"/>
        </a:p>
      </dgm:t>
    </dgm:pt>
    <dgm:pt modelId="{98B55E36-6000-4664-88E6-C408C0E372C3}" type="pres">
      <dgm:prSet presAssocID="{73A2E0F0-E066-4A56-89A0-0A9B03D802FD}" presName="vSp" presStyleCnt="0"/>
      <dgm:spPr/>
    </dgm:pt>
    <dgm:pt modelId="{F070DA46-630A-4223-86E0-066FD0268B8C}" type="pres">
      <dgm:prSet presAssocID="{29A49A50-26A5-4800-A8D5-5EE567ED695F}" presName="horFlow" presStyleCnt="0"/>
      <dgm:spPr/>
    </dgm:pt>
    <dgm:pt modelId="{D6A34B33-E643-481D-B46D-DF31BB0B9018}" type="pres">
      <dgm:prSet presAssocID="{29A49A50-26A5-4800-A8D5-5EE567ED695F}" presName="bigChev" presStyleLbl="node1" presStyleIdx="2" presStyleCnt="3" custScaleY="52740" custLinFactNeighborY="8399"/>
      <dgm:spPr/>
      <dgm:t>
        <a:bodyPr/>
        <a:lstStyle/>
        <a:p>
          <a:endParaRPr lang="ru-RU"/>
        </a:p>
      </dgm:t>
    </dgm:pt>
  </dgm:ptLst>
  <dgm:cxnLst>
    <dgm:cxn modelId="{26434EFF-489E-430B-AF0C-8AEA7B948E36}" type="presOf" srcId="{73A2E0F0-E066-4A56-89A0-0A9B03D802FD}" destId="{806CD891-86C4-4DC9-82B1-3F381ED337C8}" srcOrd="0" destOrd="0" presId="urn:microsoft.com/office/officeart/2005/8/layout/lProcess3"/>
    <dgm:cxn modelId="{E864A3C4-8E5D-4748-81F0-61DC63BC8F25}" srcId="{DA9EF9BA-61C3-43D4-9F54-DA3FBEE2E4C8}" destId="{73A2E0F0-E066-4A56-89A0-0A9B03D802FD}" srcOrd="1" destOrd="0" parTransId="{14ED82E4-AC02-4842-92BF-3913FDCF12D8}" sibTransId="{774597A8-1311-422C-9B71-4189C65274BB}"/>
    <dgm:cxn modelId="{72A5787A-38D5-48C1-8498-2AEC9B7C88BB}" type="presOf" srcId="{29A49A50-26A5-4800-A8D5-5EE567ED695F}" destId="{D6A34B33-E643-481D-B46D-DF31BB0B9018}" srcOrd="0" destOrd="0" presId="urn:microsoft.com/office/officeart/2005/8/layout/lProcess3"/>
    <dgm:cxn modelId="{53730CF1-FD8D-4878-88B3-9186F2FF0225}" type="presOf" srcId="{AE86A4A5-ADF8-4AAE-8934-608E8647CE83}" destId="{F12FFE42-0559-4FBE-A4E1-466F224B5EA3}" srcOrd="0" destOrd="0" presId="urn:microsoft.com/office/officeart/2005/8/layout/lProcess3"/>
    <dgm:cxn modelId="{CC7F6155-E753-49E4-9367-43F21BF81C11}" type="presOf" srcId="{DA9EF9BA-61C3-43D4-9F54-DA3FBEE2E4C8}" destId="{1A3BFD4C-40C1-4A49-9026-A204B483FC02}" srcOrd="0" destOrd="0" presId="urn:microsoft.com/office/officeart/2005/8/layout/lProcess3"/>
    <dgm:cxn modelId="{350D4F72-CCB1-407A-B2F4-82280F8BE4EA}" srcId="{DA9EF9BA-61C3-43D4-9F54-DA3FBEE2E4C8}" destId="{AE86A4A5-ADF8-4AAE-8934-608E8647CE83}" srcOrd="0" destOrd="0" parTransId="{A8932652-0F56-44D9-A4FE-F7A46A24EC09}" sibTransId="{C8B947B4-F79C-434B-91D3-F4580D2BC162}"/>
    <dgm:cxn modelId="{B138B4B3-B8D5-41BC-9D45-5018481CA073}" srcId="{DA9EF9BA-61C3-43D4-9F54-DA3FBEE2E4C8}" destId="{29A49A50-26A5-4800-A8D5-5EE567ED695F}" srcOrd="2" destOrd="0" parTransId="{D10DC891-D3B1-4912-A219-0593E58C05C0}" sibTransId="{ACCED71E-32CC-4910-A362-6C3C914971FC}"/>
    <dgm:cxn modelId="{E0E5C5C2-6057-43E2-AB3D-2C7FD308B250}" type="presParOf" srcId="{1A3BFD4C-40C1-4A49-9026-A204B483FC02}" destId="{35EB64AB-2CC7-4393-8DBF-14FE3C36B055}" srcOrd="0" destOrd="0" presId="urn:microsoft.com/office/officeart/2005/8/layout/lProcess3"/>
    <dgm:cxn modelId="{1BC1A27A-E83C-413F-9359-DF04E0D6F6FC}" type="presParOf" srcId="{35EB64AB-2CC7-4393-8DBF-14FE3C36B055}" destId="{F12FFE42-0559-4FBE-A4E1-466F224B5EA3}" srcOrd="0" destOrd="0" presId="urn:microsoft.com/office/officeart/2005/8/layout/lProcess3"/>
    <dgm:cxn modelId="{3BD39E5E-269E-4262-9014-3D0D52B5A343}" type="presParOf" srcId="{1A3BFD4C-40C1-4A49-9026-A204B483FC02}" destId="{BA7BF89C-3553-4039-ABBD-C15D70283021}" srcOrd="1" destOrd="0" presId="urn:microsoft.com/office/officeart/2005/8/layout/lProcess3"/>
    <dgm:cxn modelId="{2C095D1B-A2F4-4876-A325-A31566E6C484}" type="presParOf" srcId="{1A3BFD4C-40C1-4A49-9026-A204B483FC02}" destId="{81C663E4-4289-4475-A749-CE1C9A5B0939}" srcOrd="2" destOrd="0" presId="urn:microsoft.com/office/officeart/2005/8/layout/lProcess3"/>
    <dgm:cxn modelId="{0FEC5D25-AB09-4545-BF67-B9325F0270B8}" type="presParOf" srcId="{81C663E4-4289-4475-A749-CE1C9A5B0939}" destId="{806CD891-86C4-4DC9-82B1-3F381ED337C8}" srcOrd="0" destOrd="0" presId="urn:microsoft.com/office/officeart/2005/8/layout/lProcess3"/>
    <dgm:cxn modelId="{47B4AB8C-B524-481F-986E-0905FBEF902B}" type="presParOf" srcId="{1A3BFD4C-40C1-4A49-9026-A204B483FC02}" destId="{98B55E36-6000-4664-88E6-C408C0E372C3}" srcOrd="3" destOrd="0" presId="urn:microsoft.com/office/officeart/2005/8/layout/lProcess3"/>
    <dgm:cxn modelId="{64301ED3-08FF-41F6-8611-C474C2A44942}" type="presParOf" srcId="{1A3BFD4C-40C1-4A49-9026-A204B483FC02}" destId="{F070DA46-630A-4223-86E0-066FD0268B8C}" srcOrd="4" destOrd="0" presId="urn:microsoft.com/office/officeart/2005/8/layout/lProcess3"/>
    <dgm:cxn modelId="{57717A6A-78BB-4E04-ACC7-DFE77595A1B9}" type="presParOf" srcId="{F070DA46-630A-4223-86E0-066FD0268B8C}" destId="{D6A34B33-E643-481D-B46D-DF31BB0B901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51BBAD-92E2-44FB-8F65-F663533A73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224DA3-58B8-45C9-B0B4-51F26C3A924A}">
      <dgm:prSet custT="1"/>
      <dgm:spPr>
        <a:solidFill>
          <a:srgbClr val="99FF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Обеспечение деятельности (оказание услуг) муниципальных учреждений образования </a:t>
          </a:r>
          <a:endParaRPr lang="ru-RU" sz="1400" dirty="0">
            <a:solidFill>
              <a:schemeClr val="tx1"/>
            </a:solidFill>
          </a:endParaRPr>
        </a:p>
      </dgm:t>
    </dgm:pt>
    <dgm:pt modelId="{6698441A-15B6-453A-92F9-5E3FD4EEB76F}" type="parTrans" cxnId="{02CE9A6D-BD0D-409B-838A-4A9A8D828BA8}">
      <dgm:prSet/>
      <dgm:spPr/>
      <dgm:t>
        <a:bodyPr/>
        <a:lstStyle/>
        <a:p>
          <a:endParaRPr lang="ru-RU"/>
        </a:p>
      </dgm:t>
    </dgm:pt>
    <dgm:pt modelId="{073CC6BD-E041-4876-BAD3-2B03F50F0F5F}" type="sibTrans" cxnId="{02CE9A6D-BD0D-409B-838A-4A9A8D828BA8}">
      <dgm:prSet/>
      <dgm:spPr/>
      <dgm:t>
        <a:bodyPr/>
        <a:lstStyle/>
        <a:p>
          <a:endParaRPr lang="ru-RU"/>
        </a:p>
      </dgm:t>
    </dgm:pt>
    <dgm:pt modelId="{69EF7EE3-8DDD-497F-A616-98743AA34695}">
      <dgm:prSet custT="1"/>
      <dgm:spPr>
        <a:solidFill>
          <a:srgbClr val="B4520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 smtClean="0"/>
            <a:t>Совершенствование организации питания в образовательных учреждениях</a:t>
          </a:r>
          <a:endParaRPr lang="ru-RU" sz="1400" dirty="0"/>
        </a:p>
      </dgm:t>
    </dgm:pt>
    <dgm:pt modelId="{E7A40CC6-8EA8-4CAA-B2D5-46DFCF01A1B8}" type="parTrans" cxnId="{65D89700-E6C0-44C7-A39F-0C552D7EC9F0}">
      <dgm:prSet/>
      <dgm:spPr/>
      <dgm:t>
        <a:bodyPr/>
        <a:lstStyle/>
        <a:p>
          <a:endParaRPr lang="ru-RU"/>
        </a:p>
      </dgm:t>
    </dgm:pt>
    <dgm:pt modelId="{849DD1A1-6FE4-4F80-9B56-9FD4FA32503D}" type="sibTrans" cxnId="{65D89700-E6C0-44C7-A39F-0C552D7EC9F0}">
      <dgm:prSet/>
      <dgm:spPr/>
      <dgm:t>
        <a:bodyPr/>
        <a:lstStyle/>
        <a:p>
          <a:endParaRPr lang="ru-RU"/>
        </a:p>
      </dgm:t>
    </dgm:pt>
    <dgm:pt modelId="{1D32DEC5-E74F-4FC6-98A1-547B8703D0CB}">
      <dgm:prSet custT="1"/>
      <dgm:spPr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 smtClean="0"/>
            <a:t>Организация оздоровительной кампании детей</a:t>
          </a:r>
          <a:endParaRPr lang="ru-RU" sz="1400" dirty="0"/>
        </a:p>
      </dgm:t>
    </dgm:pt>
    <dgm:pt modelId="{F64AB24B-5C0F-4E7E-8A1A-4C79C898EB01}" type="parTrans" cxnId="{8B908356-4EDE-4F21-A5A0-E4FA8ED7F6F4}">
      <dgm:prSet/>
      <dgm:spPr/>
      <dgm:t>
        <a:bodyPr/>
        <a:lstStyle/>
        <a:p>
          <a:endParaRPr lang="ru-RU"/>
        </a:p>
      </dgm:t>
    </dgm:pt>
    <dgm:pt modelId="{42236F2A-93BD-45C0-89C9-886A450ECAE8}" type="sibTrans" cxnId="{8B908356-4EDE-4F21-A5A0-E4FA8ED7F6F4}">
      <dgm:prSet/>
      <dgm:spPr/>
      <dgm:t>
        <a:bodyPr/>
        <a:lstStyle/>
        <a:p>
          <a:endParaRPr lang="ru-RU"/>
        </a:p>
      </dgm:t>
    </dgm:pt>
    <dgm:pt modelId="{5D12FD65-A162-4B16-945E-83EAF1A72CBA}">
      <dgm:prSet custT="1"/>
      <dgm:spPr>
        <a:solidFill>
          <a:srgbClr val="B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Трудовая занятость молодежи в возрасте от 14 до 18 лет</a:t>
          </a:r>
          <a:endParaRPr lang="ru-RU" sz="1400" dirty="0">
            <a:solidFill>
              <a:schemeClr val="tx1"/>
            </a:solidFill>
          </a:endParaRPr>
        </a:p>
      </dgm:t>
    </dgm:pt>
    <dgm:pt modelId="{DA954BB3-A95B-45D0-B95B-B3B15B5FB805}" type="parTrans" cxnId="{A0769932-92A8-44FC-A16F-DC8B5A71B50E}">
      <dgm:prSet/>
      <dgm:spPr/>
      <dgm:t>
        <a:bodyPr/>
        <a:lstStyle/>
        <a:p>
          <a:endParaRPr lang="ru-RU"/>
        </a:p>
      </dgm:t>
    </dgm:pt>
    <dgm:pt modelId="{DA57F7D3-6EBD-4E72-A684-B4E35C79F4B1}" type="sibTrans" cxnId="{A0769932-92A8-44FC-A16F-DC8B5A71B50E}">
      <dgm:prSet/>
      <dgm:spPr/>
      <dgm:t>
        <a:bodyPr/>
        <a:lstStyle/>
        <a:p>
          <a:endParaRPr lang="ru-RU"/>
        </a:p>
      </dgm:t>
    </dgm:pt>
    <dgm:pt modelId="{D0FFF59C-4BCF-4689-870E-62E6200030C6}">
      <dgm:prSet custT="1"/>
      <dgm:spPr>
        <a:solidFill>
          <a:srgbClr val="B6380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 smtClean="0"/>
            <a:t>Проведение мероприятий с различными категориями молодежи</a:t>
          </a:r>
          <a:endParaRPr lang="ru-RU" sz="1400" dirty="0"/>
        </a:p>
      </dgm:t>
    </dgm:pt>
    <dgm:pt modelId="{FE66D6D4-1407-4FD3-A248-73CDCA945E31}" type="parTrans" cxnId="{84066F1E-A60F-419D-B6D9-B5F72B9F34C1}">
      <dgm:prSet/>
      <dgm:spPr/>
      <dgm:t>
        <a:bodyPr/>
        <a:lstStyle/>
        <a:p>
          <a:endParaRPr lang="ru-RU"/>
        </a:p>
      </dgm:t>
    </dgm:pt>
    <dgm:pt modelId="{9D6C85D1-0CB5-48BE-8494-87764AE46224}" type="sibTrans" cxnId="{84066F1E-A60F-419D-B6D9-B5F72B9F34C1}">
      <dgm:prSet/>
      <dgm:spPr/>
      <dgm:t>
        <a:bodyPr/>
        <a:lstStyle/>
        <a:p>
          <a:endParaRPr lang="ru-RU"/>
        </a:p>
      </dgm:t>
    </dgm:pt>
    <dgm:pt modelId="{CA903EB4-51BE-4CCE-8911-F2C859B43078}">
      <dgm:prSet custT="1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200" dirty="0" smtClean="0"/>
            <a:t>Капитальные ремонты, приведение в соответствие с требованиями пожарной безопасности и санитарного законодательства зданий и помещений, в которых размещаются муниципальные образовательные учреждения </a:t>
          </a:r>
          <a:endParaRPr lang="ru-RU" sz="1200" dirty="0"/>
        </a:p>
      </dgm:t>
    </dgm:pt>
    <dgm:pt modelId="{699C925B-1CAE-4DB5-B94A-2849B4DE7AD1}" type="parTrans" cxnId="{CA735A72-4864-4E87-8DB9-2B69F28D62A5}">
      <dgm:prSet/>
      <dgm:spPr/>
      <dgm:t>
        <a:bodyPr/>
        <a:lstStyle/>
        <a:p>
          <a:endParaRPr lang="ru-RU"/>
        </a:p>
      </dgm:t>
    </dgm:pt>
    <dgm:pt modelId="{0370CA5A-2556-4797-A35D-BCDFD30905E9}" type="sibTrans" cxnId="{CA735A72-4864-4E87-8DB9-2B69F28D62A5}">
      <dgm:prSet/>
      <dgm:spPr/>
      <dgm:t>
        <a:bodyPr/>
        <a:lstStyle/>
        <a:p>
          <a:endParaRPr lang="ru-RU"/>
        </a:p>
      </dgm:t>
    </dgm:pt>
    <dgm:pt modelId="{6EE1B2A7-0AC0-4A13-970C-BA09A0C2C7E6}">
      <dgm:prSet custT="1"/>
      <dgm:spPr>
        <a:solidFill>
          <a:srgbClr val="008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200" dirty="0" smtClean="0"/>
            <a:t>Обеспечение муниципальных образовательных учреждений  профессиональными педагогическими кадрами</a:t>
          </a:r>
          <a:endParaRPr lang="ru-RU" sz="1200" dirty="0"/>
        </a:p>
      </dgm:t>
    </dgm:pt>
    <dgm:pt modelId="{F49D8150-0D3B-486B-A596-788A3868F096}" type="parTrans" cxnId="{E6A8F71D-77FE-4F3E-8F84-60A9283FA60F}">
      <dgm:prSet/>
      <dgm:spPr/>
      <dgm:t>
        <a:bodyPr/>
        <a:lstStyle/>
        <a:p>
          <a:endParaRPr lang="ru-RU"/>
        </a:p>
      </dgm:t>
    </dgm:pt>
    <dgm:pt modelId="{66EAEA82-33A2-4BF9-A99E-3016D75B8991}" type="sibTrans" cxnId="{E6A8F71D-77FE-4F3E-8F84-60A9283FA60F}">
      <dgm:prSet/>
      <dgm:spPr/>
      <dgm:t>
        <a:bodyPr/>
        <a:lstStyle/>
        <a:p>
          <a:endParaRPr lang="ru-RU"/>
        </a:p>
      </dgm:t>
    </dgm:pt>
    <dgm:pt modelId="{6E13BFAE-06C0-4E67-AC2B-C6C00E48482E}" type="pres">
      <dgm:prSet presAssocID="{3D51BBAD-92E2-44FB-8F65-F663533A73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4B49A2-A9AD-49DA-A268-1A6CA7A7D117}" type="pres">
      <dgm:prSet presAssocID="{D4224DA3-58B8-45C9-B0B4-51F26C3A924A}" presName="parentLin" presStyleCnt="0"/>
      <dgm:spPr/>
    </dgm:pt>
    <dgm:pt modelId="{30B878AC-20DB-4CB8-A670-EB99149691FA}" type="pres">
      <dgm:prSet presAssocID="{D4224DA3-58B8-45C9-B0B4-51F26C3A924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19BCE1EE-8C5D-45CB-B467-A14B79BBE73C}" type="pres">
      <dgm:prSet presAssocID="{D4224DA3-58B8-45C9-B0B4-51F26C3A924A}" presName="parentText" presStyleLbl="node1" presStyleIdx="0" presStyleCnt="7" custScaleX="129349" custScaleY="136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7B647-5806-4C99-A3CE-7BB375AD83FC}" type="pres">
      <dgm:prSet presAssocID="{D4224DA3-58B8-45C9-B0B4-51F26C3A924A}" presName="negativeSpace" presStyleCnt="0"/>
      <dgm:spPr/>
    </dgm:pt>
    <dgm:pt modelId="{A7E2B8BC-9CF5-4A6D-89E5-F820AB846EAD}" type="pres">
      <dgm:prSet presAssocID="{D4224DA3-58B8-45C9-B0B4-51F26C3A924A}" presName="childText" presStyleLbl="conFgAcc1" presStyleIdx="0" presStyleCnt="7">
        <dgm:presLayoutVars>
          <dgm:bulletEnabled val="1"/>
        </dgm:presLayoutVars>
      </dgm:prSet>
      <dgm:spPr/>
    </dgm:pt>
    <dgm:pt modelId="{FCB132E3-DEF7-4799-99DD-5515C733CC2F}" type="pres">
      <dgm:prSet presAssocID="{073CC6BD-E041-4876-BAD3-2B03F50F0F5F}" presName="spaceBetweenRectangles" presStyleCnt="0"/>
      <dgm:spPr/>
    </dgm:pt>
    <dgm:pt modelId="{38180158-F766-44BA-88E2-0918D9AB5541}" type="pres">
      <dgm:prSet presAssocID="{69EF7EE3-8DDD-497F-A616-98743AA34695}" presName="parentLin" presStyleCnt="0"/>
      <dgm:spPr/>
    </dgm:pt>
    <dgm:pt modelId="{120ECDA5-BE0D-4352-B008-BC47A28EA111}" type="pres">
      <dgm:prSet presAssocID="{69EF7EE3-8DDD-497F-A616-98743AA34695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EF8BADB-5B3E-4D1A-944B-AF145E3DC26C}" type="pres">
      <dgm:prSet presAssocID="{69EF7EE3-8DDD-497F-A616-98743AA34695}" presName="parentText" presStyleLbl="node1" presStyleIdx="1" presStyleCnt="7" custScaleX="129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8716E-6D65-4A05-B1ED-68967D635542}" type="pres">
      <dgm:prSet presAssocID="{69EF7EE3-8DDD-497F-A616-98743AA34695}" presName="negativeSpace" presStyleCnt="0"/>
      <dgm:spPr/>
    </dgm:pt>
    <dgm:pt modelId="{50AF2651-70F4-486A-BC77-84EE0B155FF8}" type="pres">
      <dgm:prSet presAssocID="{69EF7EE3-8DDD-497F-A616-98743AA34695}" presName="childText" presStyleLbl="conFgAcc1" presStyleIdx="1" presStyleCnt="7">
        <dgm:presLayoutVars>
          <dgm:bulletEnabled val="1"/>
        </dgm:presLayoutVars>
      </dgm:prSet>
      <dgm:spPr/>
    </dgm:pt>
    <dgm:pt modelId="{B7D9CF13-22DA-49DA-BA00-AF17B93F481D}" type="pres">
      <dgm:prSet presAssocID="{849DD1A1-6FE4-4F80-9B56-9FD4FA32503D}" presName="spaceBetweenRectangles" presStyleCnt="0"/>
      <dgm:spPr/>
    </dgm:pt>
    <dgm:pt modelId="{A75C435E-9C09-4763-9A6D-DE45C8679BE4}" type="pres">
      <dgm:prSet presAssocID="{1D32DEC5-E74F-4FC6-98A1-547B8703D0CB}" presName="parentLin" presStyleCnt="0"/>
      <dgm:spPr/>
    </dgm:pt>
    <dgm:pt modelId="{DA037719-341C-4226-A590-B5BB5D975728}" type="pres">
      <dgm:prSet presAssocID="{1D32DEC5-E74F-4FC6-98A1-547B8703D0CB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8D525A9F-AFC5-4875-ADF8-E6FD86EC3C17}" type="pres">
      <dgm:prSet presAssocID="{1D32DEC5-E74F-4FC6-98A1-547B8703D0CB}" presName="parentText" presStyleLbl="node1" presStyleIdx="2" presStyleCnt="7" custScaleX="129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5818F-BCF0-4EED-92B9-BE060333014D}" type="pres">
      <dgm:prSet presAssocID="{1D32DEC5-E74F-4FC6-98A1-547B8703D0CB}" presName="negativeSpace" presStyleCnt="0"/>
      <dgm:spPr/>
    </dgm:pt>
    <dgm:pt modelId="{4A32E828-445F-46D4-BF0F-63F39BD8FC02}" type="pres">
      <dgm:prSet presAssocID="{1D32DEC5-E74F-4FC6-98A1-547B8703D0CB}" presName="childText" presStyleLbl="conFgAcc1" presStyleIdx="2" presStyleCnt="7">
        <dgm:presLayoutVars>
          <dgm:bulletEnabled val="1"/>
        </dgm:presLayoutVars>
      </dgm:prSet>
      <dgm:spPr/>
    </dgm:pt>
    <dgm:pt modelId="{41B4F548-5648-4537-842B-7D0E25AFDBFF}" type="pres">
      <dgm:prSet presAssocID="{42236F2A-93BD-45C0-89C9-886A450ECAE8}" presName="spaceBetweenRectangles" presStyleCnt="0"/>
      <dgm:spPr/>
    </dgm:pt>
    <dgm:pt modelId="{A3E7BA2C-7998-4260-A43B-0A83A616DF6A}" type="pres">
      <dgm:prSet presAssocID="{5D12FD65-A162-4B16-945E-83EAF1A72CBA}" presName="parentLin" presStyleCnt="0"/>
      <dgm:spPr/>
    </dgm:pt>
    <dgm:pt modelId="{BC82CC3F-2A85-4A6F-A0B9-BC8FC1B8EFF7}" type="pres">
      <dgm:prSet presAssocID="{5D12FD65-A162-4B16-945E-83EAF1A72CBA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D7D57042-8C75-4D0E-9D4B-8AB08F93381B}" type="pres">
      <dgm:prSet presAssocID="{5D12FD65-A162-4B16-945E-83EAF1A72CBA}" presName="parentText" presStyleLbl="node1" presStyleIdx="3" presStyleCnt="7" custScaleX="129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3D1C9-39F1-4224-BC6A-491C35D39540}" type="pres">
      <dgm:prSet presAssocID="{5D12FD65-A162-4B16-945E-83EAF1A72CBA}" presName="negativeSpace" presStyleCnt="0"/>
      <dgm:spPr/>
    </dgm:pt>
    <dgm:pt modelId="{6D3287C7-474E-42D6-B283-3E0F698D5B8A}" type="pres">
      <dgm:prSet presAssocID="{5D12FD65-A162-4B16-945E-83EAF1A72CBA}" presName="childText" presStyleLbl="conFgAcc1" presStyleIdx="3" presStyleCnt="7">
        <dgm:presLayoutVars>
          <dgm:bulletEnabled val="1"/>
        </dgm:presLayoutVars>
      </dgm:prSet>
      <dgm:spPr/>
    </dgm:pt>
    <dgm:pt modelId="{8ECC0701-944B-4C57-88E9-89EF58FB6ED4}" type="pres">
      <dgm:prSet presAssocID="{DA57F7D3-6EBD-4E72-A684-B4E35C79F4B1}" presName="spaceBetweenRectangles" presStyleCnt="0"/>
      <dgm:spPr/>
    </dgm:pt>
    <dgm:pt modelId="{C025AFCA-CDD1-49AE-A138-3BACE175DCAE}" type="pres">
      <dgm:prSet presAssocID="{D0FFF59C-4BCF-4689-870E-62E6200030C6}" presName="parentLin" presStyleCnt="0"/>
      <dgm:spPr/>
    </dgm:pt>
    <dgm:pt modelId="{D40A460B-B4B4-4638-AEF8-68CFEB998AF9}" type="pres">
      <dgm:prSet presAssocID="{D0FFF59C-4BCF-4689-870E-62E6200030C6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ADF9C26-9B88-4024-80E6-F1270DA62C52}" type="pres">
      <dgm:prSet presAssocID="{D0FFF59C-4BCF-4689-870E-62E6200030C6}" presName="parentText" presStyleLbl="node1" presStyleIdx="4" presStyleCnt="7" custScaleX="129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2EF49-A744-44CD-B213-8DD1A72B3EE2}" type="pres">
      <dgm:prSet presAssocID="{D0FFF59C-4BCF-4689-870E-62E6200030C6}" presName="negativeSpace" presStyleCnt="0"/>
      <dgm:spPr/>
    </dgm:pt>
    <dgm:pt modelId="{2D752C3C-E66F-453D-9A80-EAC37F0C5C7C}" type="pres">
      <dgm:prSet presAssocID="{D0FFF59C-4BCF-4689-870E-62E6200030C6}" presName="childText" presStyleLbl="conFgAcc1" presStyleIdx="4" presStyleCnt="7">
        <dgm:presLayoutVars>
          <dgm:bulletEnabled val="1"/>
        </dgm:presLayoutVars>
      </dgm:prSet>
      <dgm:spPr/>
    </dgm:pt>
    <dgm:pt modelId="{2BDA772A-D4CC-4F40-90E5-1990518FB6D0}" type="pres">
      <dgm:prSet presAssocID="{9D6C85D1-0CB5-48BE-8494-87764AE46224}" presName="spaceBetweenRectangles" presStyleCnt="0"/>
      <dgm:spPr/>
    </dgm:pt>
    <dgm:pt modelId="{6E9AE4E0-E785-40BE-92C3-3B8ECCBCB29C}" type="pres">
      <dgm:prSet presAssocID="{CA903EB4-51BE-4CCE-8911-F2C859B43078}" presName="parentLin" presStyleCnt="0"/>
      <dgm:spPr/>
    </dgm:pt>
    <dgm:pt modelId="{910A11CA-E9E1-4240-9327-937FCFBC4BB7}" type="pres">
      <dgm:prSet presAssocID="{CA903EB4-51BE-4CCE-8911-F2C859B43078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7E7D0D8-BB97-4A68-A669-A69DD267684F}" type="pres">
      <dgm:prSet presAssocID="{CA903EB4-51BE-4CCE-8911-F2C859B43078}" presName="parentText" presStyleLbl="node1" presStyleIdx="5" presStyleCnt="7" custScaleX="129349" custLinFactNeighborX="7636" custLinFactNeighborY="89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2E6E6-D47D-43D2-A8FF-B62A726EAB33}" type="pres">
      <dgm:prSet presAssocID="{CA903EB4-51BE-4CCE-8911-F2C859B43078}" presName="negativeSpace" presStyleCnt="0"/>
      <dgm:spPr/>
    </dgm:pt>
    <dgm:pt modelId="{08AE3EFC-82A0-4926-9214-BDC6634493F1}" type="pres">
      <dgm:prSet presAssocID="{CA903EB4-51BE-4CCE-8911-F2C859B43078}" presName="childText" presStyleLbl="conFgAcc1" presStyleIdx="5" presStyleCnt="7">
        <dgm:presLayoutVars>
          <dgm:bulletEnabled val="1"/>
        </dgm:presLayoutVars>
      </dgm:prSet>
      <dgm:spPr/>
    </dgm:pt>
    <dgm:pt modelId="{CE0E70AF-33BE-462B-95EB-794C6D3B4D43}" type="pres">
      <dgm:prSet presAssocID="{0370CA5A-2556-4797-A35D-BCDFD30905E9}" presName="spaceBetweenRectangles" presStyleCnt="0"/>
      <dgm:spPr/>
    </dgm:pt>
    <dgm:pt modelId="{07972BAD-1C44-4576-8A8D-42A908CD338B}" type="pres">
      <dgm:prSet presAssocID="{6EE1B2A7-0AC0-4A13-970C-BA09A0C2C7E6}" presName="parentLin" presStyleCnt="0"/>
      <dgm:spPr/>
    </dgm:pt>
    <dgm:pt modelId="{62E45E0E-1881-4077-A293-672C8B96C2E3}" type="pres">
      <dgm:prSet presAssocID="{6EE1B2A7-0AC0-4A13-970C-BA09A0C2C7E6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65EF2F98-09BA-4DF1-86A6-8C3B6FD82AD0}" type="pres">
      <dgm:prSet presAssocID="{6EE1B2A7-0AC0-4A13-970C-BA09A0C2C7E6}" presName="parentText" presStyleLbl="node1" presStyleIdx="6" presStyleCnt="7" custScaleX="129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4A4B8-EEFE-47F6-9EAA-D290214E44B6}" type="pres">
      <dgm:prSet presAssocID="{6EE1B2A7-0AC0-4A13-970C-BA09A0C2C7E6}" presName="negativeSpace" presStyleCnt="0"/>
      <dgm:spPr/>
    </dgm:pt>
    <dgm:pt modelId="{A4BC902F-B2C1-4504-B89D-242B30E9477C}" type="pres">
      <dgm:prSet presAssocID="{6EE1B2A7-0AC0-4A13-970C-BA09A0C2C7E6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3430545-7425-48C0-A2D2-9CD16AD38CF9}" type="presOf" srcId="{CA903EB4-51BE-4CCE-8911-F2C859B43078}" destId="{910A11CA-E9E1-4240-9327-937FCFBC4BB7}" srcOrd="0" destOrd="0" presId="urn:microsoft.com/office/officeart/2005/8/layout/list1"/>
    <dgm:cxn modelId="{3D680434-3AE2-4493-83F1-4EBD183E8F7A}" type="presOf" srcId="{D0FFF59C-4BCF-4689-870E-62E6200030C6}" destId="{BADF9C26-9B88-4024-80E6-F1270DA62C52}" srcOrd="1" destOrd="0" presId="urn:microsoft.com/office/officeart/2005/8/layout/list1"/>
    <dgm:cxn modelId="{3AD7A50F-E227-4793-BEA1-CFAFC3152B7D}" type="presOf" srcId="{D0FFF59C-4BCF-4689-870E-62E6200030C6}" destId="{D40A460B-B4B4-4638-AEF8-68CFEB998AF9}" srcOrd="0" destOrd="0" presId="urn:microsoft.com/office/officeart/2005/8/layout/list1"/>
    <dgm:cxn modelId="{85D0D860-CDC0-4056-ACC9-D7387F9F25F2}" type="presOf" srcId="{CA903EB4-51BE-4CCE-8911-F2C859B43078}" destId="{D7E7D0D8-BB97-4A68-A669-A69DD267684F}" srcOrd="1" destOrd="0" presId="urn:microsoft.com/office/officeart/2005/8/layout/list1"/>
    <dgm:cxn modelId="{84066F1E-A60F-419D-B6D9-B5F72B9F34C1}" srcId="{3D51BBAD-92E2-44FB-8F65-F663533A7335}" destId="{D0FFF59C-4BCF-4689-870E-62E6200030C6}" srcOrd="4" destOrd="0" parTransId="{FE66D6D4-1407-4FD3-A248-73CDCA945E31}" sibTransId="{9D6C85D1-0CB5-48BE-8494-87764AE46224}"/>
    <dgm:cxn modelId="{D0896671-EEB2-4C19-A621-C38DE34AF053}" type="presOf" srcId="{D4224DA3-58B8-45C9-B0B4-51F26C3A924A}" destId="{30B878AC-20DB-4CB8-A670-EB99149691FA}" srcOrd="0" destOrd="0" presId="urn:microsoft.com/office/officeart/2005/8/layout/list1"/>
    <dgm:cxn modelId="{6A8ECE7B-C75C-48A4-969F-93894A00F382}" type="presOf" srcId="{6EE1B2A7-0AC0-4A13-970C-BA09A0C2C7E6}" destId="{62E45E0E-1881-4077-A293-672C8B96C2E3}" srcOrd="0" destOrd="0" presId="urn:microsoft.com/office/officeart/2005/8/layout/list1"/>
    <dgm:cxn modelId="{A0769932-92A8-44FC-A16F-DC8B5A71B50E}" srcId="{3D51BBAD-92E2-44FB-8F65-F663533A7335}" destId="{5D12FD65-A162-4B16-945E-83EAF1A72CBA}" srcOrd="3" destOrd="0" parTransId="{DA954BB3-A95B-45D0-B95B-B3B15B5FB805}" sibTransId="{DA57F7D3-6EBD-4E72-A684-B4E35C79F4B1}"/>
    <dgm:cxn modelId="{47DE8C3C-8628-4659-BDCB-6420581FAB95}" type="presOf" srcId="{3D51BBAD-92E2-44FB-8F65-F663533A7335}" destId="{6E13BFAE-06C0-4E67-AC2B-C6C00E48482E}" srcOrd="0" destOrd="0" presId="urn:microsoft.com/office/officeart/2005/8/layout/list1"/>
    <dgm:cxn modelId="{02CE9A6D-BD0D-409B-838A-4A9A8D828BA8}" srcId="{3D51BBAD-92E2-44FB-8F65-F663533A7335}" destId="{D4224DA3-58B8-45C9-B0B4-51F26C3A924A}" srcOrd="0" destOrd="0" parTransId="{6698441A-15B6-453A-92F9-5E3FD4EEB76F}" sibTransId="{073CC6BD-E041-4876-BAD3-2B03F50F0F5F}"/>
    <dgm:cxn modelId="{65D89700-E6C0-44C7-A39F-0C552D7EC9F0}" srcId="{3D51BBAD-92E2-44FB-8F65-F663533A7335}" destId="{69EF7EE3-8DDD-497F-A616-98743AA34695}" srcOrd="1" destOrd="0" parTransId="{E7A40CC6-8EA8-4CAA-B2D5-46DFCF01A1B8}" sibTransId="{849DD1A1-6FE4-4F80-9B56-9FD4FA32503D}"/>
    <dgm:cxn modelId="{E1054634-2436-437F-9B0D-A8ED6A32D5B8}" type="presOf" srcId="{69EF7EE3-8DDD-497F-A616-98743AA34695}" destId="{CEF8BADB-5B3E-4D1A-944B-AF145E3DC26C}" srcOrd="1" destOrd="0" presId="urn:microsoft.com/office/officeart/2005/8/layout/list1"/>
    <dgm:cxn modelId="{12440718-C311-4084-9747-01A443601E7E}" type="presOf" srcId="{5D12FD65-A162-4B16-945E-83EAF1A72CBA}" destId="{D7D57042-8C75-4D0E-9D4B-8AB08F93381B}" srcOrd="1" destOrd="0" presId="urn:microsoft.com/office/officeart/2005/8/layout/list1"/>
    <dgm:cxn modelId="{53C8B71A-9F77-493A-99DD-0D90F442E97F}" type="presOf" srcId="{69EF7EE3-8DDD-497F-A616-98743AA34695}" destId="{120ECDA5-BE0D-4352-B008-BC47A28EA111}" srcOrd="0" destOrd="0" presId="urn:microsoft.com/office/officeart/2005/8/layout/list1"/>
    <dgm:cxn modelId="{1E3F4A62-3AEF-4DAD-AD50-D29BBBD48D39}" type="presOf" srcId="{6EE1B2A7-0AC0-4A13-970C-BA09A0C2C7E6}" destId="{65EF2F98-09BA-4DF1-86A6-8C3B6FD82AD0}" srcOrd="1" destOrd="0" presId="urn:microsoft.com/office/officeart/2005/8/layout/list1"/>
    <dgm:cxn modelId="{F863750A-A345-4E10-87E9-67FE504EB105}" type="presOf" srcId="{D4224DA3-58B8-45C9-B0B4-51F26C3A924A}" destId="{19BCE1EE-8C5D-45CB-B467-A14B79BBE73C}" srcOrd="1" destOrd="0" presId="urn:microsoft.com/office/officeart/2005/8/layout/list1"/>
    <dgm:cxn modelId="{E6A8F71D-77FE-4F3E-8F84-60A9283FA60F}" srcId="{3D51BBAD-92E2-44FB-8F65-F663533A7335}" destId="{6EE1B2A7-0AC0-4A13-970C-BA09A0C2C7E6}" srcOrd="6" destOrd="0" parTransId="{F49D8150-0D3B-486B-A596-788A3868F096}" sibTransId="{66EAEA82-33A2-4BF9-A99E-3016D75B8991}"/>
    <dgm:cxn modelId="{D453B0D4-A58B-47D6-B8AD-C0844056176E}" type="presOf" srcId="{5D12FD65-A162-4B16-945E-83EAF1A72CBA}" destId="{BC82CC3F-2A85-4A6F-A0B9-BC8FC1B8EFF7}" srcOrd="0" destOrd="0" presId="urn:microsoft.com/office/officeart/2005/8/layout/list1"/>
    <dgm:cxn modelId="{CA735A72-4864-4E87-8DB9-2B69F28D62A5}" srcId="{3D51BBAD-92E2-44FB-8F65-F663533A7335}" destId="{CA903EB4-51BE-4CCE-8911-F2C859B43078}" srcOrd="5" destOrd="0" parTransId="{699C925B-1CAE-4DB5-B94A-2849B4DE7AD1}" sibTransId="{0370CA5A-2556-4797-A35D-BCDFD30905E9}"/>
    <dgm:cxn modelId="{D27C427A-A789-403E-AA95-CF132BC24117}" type="presOf" srcId="{1D32DEC5-E74F-4FC6-98A1-547B8703D0CB}" destId="{8D525A9F-AFC5-4875-ADF8-E6FD86EC3C17}" srcOrd="1" destOrd="0" presId="urn:microsoft.com/office/officeart/2005/8/layout/list1"/>
    <dgm:cxn modelId="{211FAA66-F886-48FC-9017-6DFB6AC00657}" type="presOf" srcId="{1D32DEC5-E74F-4FC6-98A1-547B8703D0CB}" destId="{DA037719-341C-4226-A590-B5BB5D975728}" srcOrd="0" destOrd="0" presId="urn:microsoft.com/office/officeart/2005/8/layout/list1"/>
    <dgm:cxn modelId="{8B908356-4EDE-4F21-A5A0-E4FA8ED7F6F4}" srcId="{3D51BBAD-92E2-44FB-8F65-F663533A7335}" destId="{1D32DEC5-E74F-4FC6-98A1-547B8703D0CB}" srcOrd="2" destOrd="0" parTransId="{F64AB24B-5C0F-4E7E-8A1A-4C79C898EB01}" sibTransId="{42236F2A-93BD-45C0-89C9-886A450ECAE8}"/>
    <dgm:cxn modelId="{AD630F4C-8EAD-4871-939D-D1C674464A3E}" type="presParOf" srcId="{6E13BFAE-06C0-4E67-AC2B-C6C00E48482E}" destId="{B04B49A2-A9AD-49DA-A268-1A6CA7A7D117}" srcOrd="0" destOrd="0" presId="urn:microsoft.com/office/officeart/2005/8/layout/list1"/>
    <dgm:cxn modelId="{9AE0FA32-4569-4D16-9BC7-BC6C44E95371}" type="presParOf" srcId="{B04B49A2-A9AD-49DA-A268-1A6CA7A7D117}" destId="{30B878AC-20DB-4CB8-A670-EB99149691FA}" srcOrd="0" destOrd="0" presId="urn:microsoft.com/office/officeart/2005/8/layout/list1"/>
    <dgm:cxn modelId="{FE19F235-D224-4411-A874-087EC0054D7D}" type="presParOf" srcId="{B04B49A2-A9AD-49DA-A268-1A6CA7A7D117}" destId="{19BCE1EE-8C5D-45CB-B467-A14B79BBE73C}" srcOrd="1" destOrd="0" presId="urn:microsoft.com/office/officeart/2005/8/layout/list1"/>
    <dgm:cxn modelId="{2CC87C69-E2FD-47C4-A4DE-05BF29B20C1C}" type="presParOf" srcId="{6E13BFAE-06C0-4E67-AC2B-C6C00E48482E}" destId="{D7C7B647-5806-4C99-A3CE-7BB375AD83FC}" srcOrd="1" destOrd="0" presId="urn:microsoft.com/office/officeart/2005/8/layout/list1"/>
    <dgm:cxn modelId="{0D6AAA18-D087-42B1-B092-122FC5B28EE0}" type="presParOf" srcId="{6E13BFAE-06C0-4E67-AC2B-C6C00E48482E}" destId="{A7E2B8BC-9CF5-4A6D-89E5-F820AB846EAD}" srcOrd="2" destOrd="0" presId="urn:microsoft.com/office/officeart/2005/8/layout/list1"/>
    <dgm:cxn modelId="{4B0C1B9B-FC02-49E3-BE50-E18FA8DA989C}" type="presParOf" srcId="{6E13BFAE-06C0-4E67-AC2B-C6C00E48482E}" destId="{FCB132E3-DEF7-4799-99DD-5515C733CC2F}" srcOrd="3" destOrd="0" presId="urn:microsoft.com/office/officeart/2005/8/layout/list1"/>
    <dgm:cxn modelId="{D236D6AA-BA19-479C-9E38-0903F2A21EF8}" type="presParOf" srcId="{6E13BFAE-06C0-4E67-AC2B-C6C00E48482E}" destId="{38180158-F766-44BA-88E2-0918D9AB5541}" srcOrd="4" destOrd="0" presId="urn:microsoft.com/office/officeart/2005/8/layout/list1"/>
    <dgm:cxn modelId="{880CA62E-4C1C-458A-8E2A-63548752AB5F}" type="presParOf" srcId="{38180158-F766-44BA-88E2-0918D9AB5541}" destId="{120ECDA5-BE0D-4352-B008-BC47A28EA111}" srcOrd="0" destOrd="0" presId="urn:microsoft.com/office/officeart/2005/8/layout/list1"/>
    <dgm:cxn modelId="{C2CC79D3-C77E-4F24-B7D6-D3038BFCCDC9}" type="presParOf" srcId="{38180158-F766-44BA-88E2-0918D9AB5541}" destId="{CEF8BADB-5B3E-4D1A-944B-AF145E3DC26C}" srcOrd="1" destOrd="0" presId="urn:microsoft.com/office/officeart/2005/8/layout/list1"/>
    <dgm:cxn modelId="{2A78C51A-2DD1-409D-8344-571A8FC479E7}" type="presParOf" srcId="{6E13BFAE-06C0-4E67-AC2B-C6C00E48482E}" destId="{53D8716E-6D65-4A05-B1ED-68967D635542}" srcOrd="5" destOrd="0" presId="urn:microsoft.com/office/officeart/2005/8/layout/list1"/>
    <dgm:cxn modelId="{F2E48FBA-6653-4F3B-ABCB-CE178E71810C}" type="presParOf" srcId="{6E13BFAE-06C0-4E67-AC2B-C6C00E48482E}" destId="{50AF2651-70F4-486A-BC77-84EE0B155FF8}" srcOrd="6" destOrd="0" presId="urn:microsoft.com/office/officeart/2005/8/layout/list1"/>
    <dgm:cxn modelId="{D1A717B1-4545-4233-AADF-7E9844E987C9}" type="presParOf" srcId="{6E13BFAE-06C0-4E67-AC2B-C6C00E48482E}" destId="{B7D9CF13-22DA-49DA-BA00-AF17B93F481D}" srcOrd="7" destOrd="0" presId="urn:microsoft.com/office/officeart/2005/8/layout/list1"/>
    <dgm:cxn modelId="{3FCFA769-E1A4-444B-9128-5CFA4B2EC624}" type="presParOf" srcId="{6E13BFAE-06C0-4E67-AC2B-C6C00E48482E}" destId="{A75C435E-9C09-4763-9A6D-DE45C8679BE4}" srcOrd="8" destOrd="0" presId="urn:microsoft.com/office/officeart/2005/8/layout/list1"/>
    <dgm:cxn modelId="{A262CCFE-C48F-4048-B49D-F663FB8DCABD}" type="presParOf" srcId="{A75C435E-9C09-4763-9A6D-DE45C8679BE4}" destId="{DA037719-341C-4226-A590-B5BB5D975728}" srcOrd="0" destOrd="0" presId="urn:microsoft.com/office/officeart/2005/8/layout/list1"/>
    <dgm:cxn modelId="{A9AF3F90-807E-4F58-836B-4940F674341C}" type="presParOf" srcId="{A75C435E-9C09-4763-9A6D-DE45C8679BE4}" destId="{8D525A9F-AFC5-4875-ADF8-E6FD86EC3C17}" srcOrd="1" destOrd="0" presId="urn:microsoft.com/office/officeart/2005/8/layout/list1"/>
    <dgm:cxn modelId="{EAA56382-DB5A-4AA2-84B9-650046373B9F}" type="presParOf" srcId="{6E13BFAE-06C0-4E67-AC2B-C6C00E48482E}" destId="{D8E5818F-BCF0-4EED-92B9-BE060333014D}" srcOrd="9" destOrd="0" presId="urn:microsoft.com/office/officeart/2005/8/layout/list1"/>
    <dgm:cxn modelId="{7E3C7DEB-085E-4061-8DED-20E33F05417D}" type="presParOf" srcId="{6E13BFAE-06C0-4E67-AC2B-C6C00E48482E}" destId="{4A32E828-445F-46D4-BF0F-63F39BD8FC02}" srcOrd="10" destOrd="0" presId="urn:microsoft.com/office/officeart/2005/8/layout/list1"/>
    <dgm:cxn modelId="{BCFCB02F-BC93-4C1A-A5FE-EA0D09D6BA65}" type="presParOf" srcId="{6E13BFAE-06C0-4E67-AC2B-C6C00E48482E}" destId="{41B4F548-5648-4537-842B-7D0E25AFDBFF}" srcOrd="11" destOrd="0" presId="urn:microsoft.com/office/officeart/2005/8/layout/list1"/>
    <dgm:cxn modelId="{382F5B3C-75CC-4644-902C-F64EB3522B26}" type="presParOf" srcId="{6E13BFAE-06C0-4E67-AC2B-C6C00E48482E}" destId="{A3E7BA2C-7998-4260-A43B-0A83A616DF6A}" srcOrd="12" destOrd="0" presId="urn:microsoft.com/office/officeart/2005/8/layout/list1"/>
    <dgm:cxn modelId="{FE63586C-BAB9-4E02-A3A5-6F3FFD27E37A}" type="presParOf" srcId="{A3E7BA2C-7998-4260-A43B-0A83A616DF6A}" destId="{BC82CC3F-2A85-4A6F-A0B9-BC8FC1B8EFF7}" srcOrd="0" destOrd="0" presId="urn:microsoft.com/office/officeart/2005/8/layout/list1"/>
    <dgm:cxn modelId="{C975F55B-0047-4016-AFC4-F96980B195D5}" type="presParOf" srcId="{A3E7BA2C-7998-4260-A43B-0A83A616DF6A}" destId="{D7D57042-8C75-4D0E-9D4B-8AB08F93381B}" srcOrd="1" destOrd="0" presId="urn:microsoft.com/office/officeart/2005/8/layout/list1"/>
    <dgm:cxn modelId="{9233D637-AA56-4310-AA68-BDB3631D85C2}" type="presParOf" srcId="{6E13BFAE-06C0-4E67-AC2B-C6C00E48482E}" destId="{55A3D1C9-39F1-4224-BC6A-491C35D39540}" srcOrd="13" destOrd="0" presId="urn:microsoft.com/office/officeart/2005/8/layout/list1"/>
    <dgm:cxn modelId="{D996B2DE-1C99-4C6F-A678-B6DE2F7021EE}" type="presParOf" srcId="{6E13BFAE-06C0-4E67-AC2B-C6C00E48482E}" destId="{6D3287C7-474E-42D6-B283-3E0F698D5B8A}" srcOrd="14" destOrd="0" presId="urn:microsoft.com/office/officeart/2005/8/layout/list1"/>
    <dgm:cxn modelId="{3146313C-BFA1-465E-B698-BD837A928FE6}" type="presParOf" srcId="{6E13BFAE-06C0-4E67-AC2B-C6C00E48482E}" destId="{8ECC0701-944B-4C57-88E9-89EF58FB6ED4}" srcOrd="15" destOrd="0" presId="urn:microsoft.com/office/officeart/2005/8/layout/list1"/>
    <dgm:cxn modelId="{BB2918B3-CBC0-4091-B1E6-514E0087657B}" type="presParOf" srcId="{6E13BFAE-06C0-4E67-AC2B-C6C00E48482E}" destId="{C025AFCA-CDD1-49AE-A138-3BACE175DCAE}" srcOrd="16" destOrd="0" presId="urn:microsoft.com/office/officeart/2005/8/layout/list1"/>
    <dgm:cxn modelId="{7C13E085-4F86-42F2-901B-2025EBF6D898}" type="presParOf" srcId="{C025AFCA-CDD1-49AE-A138-3BACE175DCAE}" destId="{D40A460B-B4B4-4638-AEF8-68CFEB998AF9}" srcOrd="0" destOrd="0" presId="urn:microsoft.com/office/officeart/2005/8/layout/list1"/>
    <dgm:cxn modelId="{D8B29D52-FE94-4EFB-A350-7E910BA4F728}" type="presParOf" srcId="{C025AFCA-CDD1-49AE-A138-3BACE175DCAE}" destId="{BADF9C26-9B88-4024-80E6-F1270DA62C52}" srcOrd="1" destOrd="0" presId="urn:microsoft.com/office/officeart/2005/8/layout/list1"/>
    <dgm:cxn modelId="{5766D24F-A148-450D-A4F6-8A7FF98D1596}" type="presParOf" srcId="{6E13BFAE-06C0-4E67-AC2B-C6C00E48482E}" destId="{0B92EF49-A744-44CD-B213-8DD1A72B3EE2}" srcOrd="17" destOrd="0" presId="urn:microsoft.com/office/officeart/2005/8/layout/list1"/>
    <dgm:cxn modelId="{5D54D744-0D57-4EA6-82F9-30AAF82A73D2}" type="presParOf" srcId="{6E13BFAE-06C0-4E67-AC2B-C6C00E48482E}" destId="{2D752C3C-E66F-453D-9A80-EAC37F0C5C7C}" srcOrd="18" destOrd="0" presId="urn:microsoft.com/office/officeart/2005/8/layout/list1"/>
    <dgm:cxn modelId="{B3AC8636-86EB-4D5C-AE74-7D46AAE50157}" type="presParOf" srcId="{6E13BFAE-06C0-4E67-AC2B-C6C00E48482E}" destId="{2BDA772A-D4CC-4F40-90E5-1990518FB6D0}" srcOrd="19" destOrd="0" presId="urn:microsoft.com/office/officeart/2005/8/layout/list1"/>
    <dgm:cxn modelId="{AA934767-0E2C-42F2-84F6-CD8352D73149}" type="presParOf" srcId="{6E13BFAE-06C0-4E67-AC2B-C6C00E48482E}" destId="{6E9AE4E0-E785-40BE-92C3-3B8ECCBCB29C}" srcOrd="20" destOrd="0" presId="urn:microsoft.com/office/officeart/2005/8/layout/list1"/>
    <dgm:cxn modelId="{5DA7F539-5DA2-402C-B67A-99AE7104E2E3}" type="presParOf" srcId="{6E9AE4E0-E785-40BE-92C3-3B8ECCBCB29C}" destId="{910A11CA-E9E1-4240-9327-937FCFBC4BB7}" srcOrd="0" destOrd="0" presId="urn:microsoft.com/office/officeart/2005/8/layout/list1"/>
    <dgm:cxn modelId="{EB93198F-2DF1-42A4-8B45-272E8932925A}" type="presParOf" srcId="{6E9AE4E0-E785-40BE-92C3-3B8ECCBCB29C}" destId="{D7E7D0D8-BB97-4A68-A669-A69DD267684F}" srcOrd="1" destOrd="0" presId="urn:microsoft.com/office/officeart/2005/8/layout/list1"/>
    <dgm:cxn modelId="{5E980F32-70BC-44D6-961B-D5F73F86BD3D}" type="presParOf" srcId="{6E13BFAE-06C0-4E67-AC2B-C6C00E48482E}" destId="{DA72E6E6-D47D-43D2-A8FF-B62A726EAB33}" srcOrd="21" destOrd="0" presId="urn:microsoft.com/office/officeart/2005/8/layout/list1"/>
    <dgm:cxn modelId="{43E87AD0-5E4D-4093-9998-F733B2019CD8}" type="presParOf" srcId="{6E13BFAE-06C0-4E67-AC2B-C6C00E48482E}" destId="{08AE3EFC-82A0-4926-9214-BDC6634493F1}" srcOrd="22" destOrd="0" presId="urn:microsoft.com/office/officeart/2005/8/layout/list1"/>
    <dgm:cxn modelId="{761DA5D7-43C2-452A-9172-271061769B7C}" type="presParOf" srcId="{6E13BFAE-06C0-4E67-AC2B-C6C00E48482E}" destId="{CE0E70AF-33BE-462B-95EB-794C6D3B4D43}" srcOrd="23" destOrd="0" presId="urn:microsoft.com/office/officeart/2005/8/layout/list1"/>
    <dgm:cxn modelId="{92E51F85-47A3-431C-ABF7-F7728D93F6CA}" type="presParOf" srcId="{6E13BFAE-06C0-4E67-AC2B-C6C00E48482E}" destId="{07972BAD-1C44-4576-8A8D-42A908CD338B}" srcOrd="24" destOrd="0" presId="urn:microsoft.com/office/officeart/2005/8/layout/list1"/>
    <dgm:cxn modelId="{6396536F-D366-4894-9EDE-EFBB8796267A}" type="presParOf" srcId="{07972BAD-1C44-4576-8A8D-42A908CD338B}" destId="{62E45E0E-1881-4077-A293-672C8B96C2E3}" srcOrd="0" destOrd="0" presId="urn:microsoft.com/office/officeart/2005/8/layout/list1"/>
    <dgm:cxn modelId="{CD5C8DA5-BE9A-40D0-B812-A758F99EBBE0}" type="presParOf" srcId="{07972BAD-1C44-4576-8A8D-42A908CD338B}" destId="{65EF2F98-09BA-4DF1-86A6-8C3B6FD82AD0}" srcOrd="1" destOrd="0" presId="urn:microsoft.com/office/officeart/2005/8/layout/list1"/>
    <dgm:cxn modelId="{35DD1CC8-CED3-4196-B7B2-70DD9AB62C48}" type="presParOf" srcId="{6E13BFAE-06C0-4E67-AC2B-C6C00E48482E}" destId="{0814A4B8-EEFE-47F6-9EAA-D290214E44B6}" srcOrd="25" destOrd="0" presId="urn:microsoft.com/office/officeart/2005/8/layout/list1"/>
    <dgm:cxn modelId="{73031D79-7120-4999-8D45-91282E26CDA8}" type="presParOf" srcId="{6E13BFAE-06C0-4E67-AC2B-C6C00E48482E}" destId="{A4BC902F-B2C1-4504-B89D-242B30E9477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8EA536-33A7-4DBE-9C50-2D2DAA1FCCC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76167B-5DA9-4862-A3BF-BBF5789FC73E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tx2">
                  <a:lumMod val="95000"/>
                  <a:lumOff val="5000"/>
                </a:schemeClr>
              </a:solidFill>
            </a:rPr>
            <a:t>Содержание и обеспечение деятельности муниципальных учреждений </a:t>
          </a:r>
          <a:endParaRPr lang="ru-RU" sz="160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E801ADA2-4525-4CBF-A330-5A6E89B61424}" type="parTrans" cxnId="{36FED893-94DC-4735-B87A-57985C92B38A}">
      <dgm:prSet/>
      <dgm:spPr/>
      <dgm:t>
        <a:bodyPr/>
        <a:lstStyle/>
        <a:p>
          <a:endParaRPr lang="ru-RU" sz="1800"/>
        </a:p>
      </dgm:t>
    </dgm:pt>
    <dgm:pt modelId="{10A2A2A9-9CD5-4484-AD46-C621830EDEE9}" type="sibTrans" cxnId="{36FED893-94DC-4735-B87A-57985C92B38A}">
      <dgm:prSet/>
      <dgm:spPr/>
      <dgm:t>
        <a:bodyPr/>
        <a:lstStyle/>
        <a:p>
          <a:endParaRPr lang="ru-RU" sz="1800"/>
        </a:p>
      </dgm:t>
    </dgm:pt>
    <dgm:pt modelId="{BD0607F5-B2CC-4CC8-9593-B73688D57B1D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tx2">
                  <a:lumMod val="95000"/>
                  <a:lumOff val="5000"/>
                </a:schemeClr>
              </a:solidFill>
            </a:rPr>
            <a:t>Проведение общегородских и общероссийских праздников, фестивалей, конкурсов, выставок. Участие творческих коллективов в региональных, всероссийских и международных конкурсах</a:t>
          </a:r>
          <a:endParaRPr lang="ru-RU" sz="140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10FB4BE1-F6EC-47ED-89AA-E89674682137}" type="parTrans" cxnId="{D829492B-7DB6-487A-8C81-3FA89246E4E9}">
      <dgm:prSet/>
      <dgm:spPr/>
      <dgm:t>
        <a:bodyPr/>
        <a:lstStyle/>
        <a:p>
          <a:endParaRPr lang="ru-RU" sz="1800"/>
        </a:p>
      </dgm:t>
    </dgm:pt>
    <dgm:pt modelId="{10997406-54D7-45D2-8099-141000D6DDB1}" type="sibTrans" cxnId="{D829492B-7DB6-487A-8C81-3FA89246E4E9}">
      <dgm:prSet/>
      <dgm:spPr/>
      <dgm:t>
        <a:bodyPr/>
        <a:lstStyle/>
        <a:p>
          <a:endParaRPr lang="ru-RU" sz="1800"/>
        </a:p>
      </dgm:t>
    </dgm:pt>
    <dgm:pt modelId="{D3B56A06-BB42-4439-8391-CF5C087E1239}">
      <dgm:prSet custT="1"/>
      <dgm:spPr>
        <a:solidFill>
          <a:srgbClr val="0070C0"/>
        </a:solidFill>
      </dgm:spPr>
      <dgm:t>
        <a:bodyPr/>
        <a:lstStyle/>
        <a:p>
          <a:pPr rtl="0"/>
          <a:endParaRPr lang="ru-RU" sz="1600" dirty="0" smtClean="0"/>
        </a:p>
        <a:p>
          <a:pPr rtl="0"/>
          <a:r>
            <a:rPr lang="ru-RU" sz="1100" dirty="0" smtClean="0"/>
            <a:t>Проведение ремонтных работ в зданиях и помещениях, в которых размещаются муниципальные учреждения культуры, приведение в соответствие с требованиями норм пожарной безопасности и санитарного законодательства и оснащение таких учреждений специальным оборудованием и инвентарем </a:t>
          </a:r>
        </a:p>
        <a:p>
          <a:pPr rtl="0"/>
          <a:endParaRPr lang="ru-RU" sz="1600" dirty="0"/>
        </a:p>
      </dgm:t>
    </dgm:pt>
    <dgm:pt modelId="{1BDAAB04-7C0C-4DFD-83B2-17FB7069326A}" type="parTrans" cxnId="{BC9A8E68-1847-497E-BD13-53A3DBFC5080}">
      <dgm:prSet/>
      <dgm:spPr/>
      <dgm:t>
        <a:bodyPr/>
        <a:lstStyle/>
        <a:p>
          <a:endParaRPr lang="ru-RU" sz="1800"/>
        </a:p>
      </dgm:t>
    </dgm:pt>
    <dgm:pt modelId="{2864421F-E876-45D5-A67E-ECA4AC471BCA}" type="sibTrans" cxnId="{BC9A8E68-1847-497E-BD13-53A3DBFC5080}">
      <dgm:prSet/>
      <dgm:spPr/>
      <dgm:t>
        <a:bodyPr/>
        <a:lstStyle/>
        <a:p>
          <a:endParaRPr lang="ru-RU" sz="1800"/>
        </a:p>
      </dgm:t>
    </dgm:pt>
    <dgm:pt modelId="{55192AFC-344B-4605-8E65-14622AE92EC1}">
      <dgm:prSet custT="1"/>
      <dgm:spPr>
        <a:solidFill>
          <a:srgbClr val="FF00FF"/>
        </a:solidFill>
      </dgm:spPr>
      <dgm:t>
        <a:bodyPr/>
        <a:lstStyle/>
        <a:p>
          <a:pPr rtl="0"/>
          <a:r>
            <a:rPr lang="ru-RU" sz="1600" dirty="0" smtClean="0"/>
            <a:t>Комплектование книжных фондов библиотек</a:t>
          </a:r>
          <a:endParaRPr lang="ru-RU" sz="1600" dirty="0"/>
        </a:p>
      </dgm:t>
    </dgm:pt>
    <dgm:pt modelId="{FDE7ADA8-9CC6-461A-B5A3-121BF792F745}" type="parTrans" cxnId="{8E88566B-B693-4C0F-9E87-DF6B777D949B}">
      <dgm:prSet/>
      <dgm:spPr/>
      <dgm:t>
        <a:bodyPr/>
        <a:lstStyle/>
        <a:p>
          <a:endParaRPr lang="ru-RU" sz="1800"/>
        </a:p>
      </dgm:t>
    </dgm:pt>
    <dgm:pt modelId="{169C1C34-1B46-4AAB-BD8E-739F8A72E71E}" type="sibTrans" cxnId="{8E88566B-B693-4C0F-9E87-DF6B777D949B}">
      <dgm:prSet/>
      <dgm:spPr/>
      <dgm:t>
        <a:bodyPr/>
        <a:lstStyle/>
        <a:p>
          <a:endParaRPr lang="ru-RU" sz="1800"/>
        </a:p>
      </dgm:t>
    </dgm:pt>
    <dgm:pt modelId="{46B1F967-848A-44EE-B8B4-B85ED22BE5EB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1600" dirty="0" smtClean="0"/>
            <a:t>Сохранение памятников истории и культуры</a:t>
          </a:r>
          <a:endParaRPr lang="ru-RU" sz="1600" dirty="0"/>
        </a:p>
      </dgm:t>
    </dgm:pt>
    <dgm:pt modelId="{BA1CFA00-5ED2-4AC0-88F0-C866238A20B2}" type="parTrans" cxnId="{210D51E7-5055-4DA5-B531-A21C950D252C}">
      <dgm:prSet/>
      <dgm:spPr/>
      <dgm:t>
        <a:bodyPr/>
        <a:lstStyle/>
        <a:p>
          <a:endParaRPr lang="ru-RU" sz="1800"/>
        </a:p>
      </dgm:t>
    </dgm:pt>
    <dgm:pt modelId="{C35EBAC1-ECBF-4A3A-862E-6DCDCBC591AB}" type="sibTrans" cxnId="{210D51E7-5055-4DA5-B531-A21C950D252C}">
      <dgm:prSet/>
      <dgm:spPr/>
      <dgm:t>
        <a:bodyPr/>
        <a:lstStyle/>
        <a:p>
          <a:endParaRPr lang="ru-RU" sz="1800"/>
        </a:p>
      </dgm:t>
    </dgm:pt>
    <dgm:pt modelId="{4ACCEF2A-CEB6-40D2-9D2F-6901005EE4BA}" type="pres">
      <dgm:prSet presAssocID="{9A8EA536-33A7-4DBE-9C50-2D2DAA1FCC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7279A1-D285-4470-B9ED-BFB462DD8A32}" type="pres">
      <dgm:prSet presAssocID="{4676167B-5DA9-4862-A3BF-BBF5789FC73E}" presName="parentLin" presStyleCnt="0"/>
      <dgm:spPr/>
    </dgm:pt>
    <dgm:pt modelId="{8FBCEFB6-AF25-481C-8A6E-C221E5E68682}" type="pres">
      <dgm:prSet presAssocID="{4676167B-5DA9-4862-A3BF-BBF5789FC73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4ED238C-7769-4CC4-83E2-A7FCE82FCDA9}" type="pres">
      <dgm:prSet presAssocID="{4676167B-5DA9-4862-A3BF-BBF5789FC73E}" presName="parentText" presStyleLbl="node1" presStyleIdx="0" presStyleCnt="5" custScaleX="1221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8418E-CADE-46F3-A8AC-E761E2CB7F1F}" type="pres">
      <dgm:prSet presAssocID="{4676167B-5DA9-4862-A3BF-BBF5789FC73E}" presName="negativeSpace" presStyleCnt="0"/>
      <dgm:spPr/>
    </dgm:pt>
    <dgm:pt modelId="{426AEEC8-E223-4859-97AD-2FBB9C22FE93}" type="pres">
      <dgm:prSet presAssocID="{4676167B-5DA9-4862-A3BF-BBF5789FC73E}" presName="childText" presStyleLbl="conFgAcc1" presStyleIdx="0" presStyleCnt="5">
        <dgm:presLayoutVars>
          <dgm:bulletEnabled val="1"/>
        </dgm:presLayoutVars>
      </dgm:prSet>
      <dgm:spPr/>
    </dgm:pt>
    <dgm:pt modelId="{42F6220E-F32A-4F34-86BD-21665AAEE808}" type="pres">
      <dgm:prSet presAssocID="{10A2A2A9-9CD5-4484-AD46-C621830EDEE9}" presName="spaceBetweenRectangles" presStyleCnt="0"/>
      <dgm:spPr/>
    </dgm:pt>
    <dgm:pt modelId="{C69180FE-E1B9-4932-9152-0AE969F3BC4D}" type="pres">
      <dgm:prSet presAssocID="{BD0607F5-B2CC-4CC8-9593-B73688D57B1D}" presName="parentLin" presStyleCnt="0"/>
      <dgm:spPr/>
    </dgm:pt>
    <dgm:pt modelId="{234EE76F-D1D0-4685-AA8B-5A8BECB048AB}" type="pres">
      <dgm:prSet presAssocID="{BD0607F5-B2CC-4CC8-9593-B73688D57B1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98D148E-1CDF-4772-9934-FF3FE5B50A19}" type="pres">
      <dgm:prSet presAssocID="{BD0607F5-B2CC-4CC8-9593-B73688D57B1D}" presName="parentText" presStyleLbl="node1" presStyleIdx="1" presStyleCnt="5" custScaleX="122153" custLinFactNeighborX="-4596" custLinFactNeighborY="-9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72F4F-A7B1-41CB-9FD2-E7CB18C2EC0D}" type="pres">
      <dgm:prSet presAssocID="{BD0607F5-B2CC-4CC8-9593-B73688D57B1D}" presName="negativeSpace" presStyleCnt="0"/>
      <dgm:spPr/>
    </dgm:pt>
    <dgm:pt modelId="{838AF980-ECF9-4B45-AC16-C9D08310337C}" type="pres">
      <dgm:prSet presAssocID="{BD0607F5-B2CC-4CC8-9593-B73688D57B1D}" presName="childText" presStyleLbl="conFgAcc1" presStyleIdx="1" presStyleCnt="5">
        <dgm:presLayoutVars>
          <dgm:bulletEnabled val="1"/>
        </dgm:presLayoutVars>
      </dgm:prSet>
      <dgm:spPr/>
    </dgm:pt>
    <dgm:pt modelId="{066486A0-DA27-4D1B-912C-C450863A0C37}" type="pres">
      <dgm:prSet presAssocID="{10997406-54D7-45D2-8099-141000D6DDB1}" presName="spaceBetweenRectangles" presStyleCnt="0"/>
      <dgm:spPr/>
    </dgm:pt>
    <dgm:pt modelId="{C4700EAB-1577-4B91-96FA-D081A0622058}" type="pres">
      <dgm:prSet presAssocID="{D3B56A06-BB42-4439-8391-CF5C087E1239}" presName="parentLin" presStyleCnt="0"/>
      <dgm:spPr/>
    </dgm:pt>
    <dgm:pt modelId="{EF90D585-5A15-4131-8808-76D69C7C7B0D}" type="pres">
      <dgm:prSet presAssocID="{D3B56A06-BB42-4439-8391-CF5C087E123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5FFE83D-DA2B-47F6-B1E6-DC0A8CF1C83D}" type="pres">
      <dgm:prSet presAssocID="{D3B56A06-BB42-4439-8391-CF5C087E1239}" presName="parentText" presStyleLbl="node1" presStyleIdx="2" presStyleCnt="5" custScaleX="122153" custLinFactNeighborX="-4596" custLinFactNeighborY="-55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EB219-4341-4B5F-BBFA-60B19F7F9130}" type="pres">
      <dgm:prSet presAssocID="{D3B56A06-BB42-4439-8391-CF5C087E1239}" presName="negativeSpace" presStyleCnt="0"/>
      <dgm:spPr/>
    </dgm:pt>
    <dgm:pt modelId="{3587B30D-0E6B-432F-BB6C-A5A1CEDA776B}" type="pres">
      <dgm:prSet presAssocID="{D3B56A06-BB42-4439-8391-CF5C087E1239}" presName="childText" presStyleLbl="conFgAcc1" presStyleIdx="2" presStyleCnt="5">
        <dgm:presLayoutVars>
          <dgm:bulletEnabled val="1"/>
        </dgm:presLayoutVars>
      </dgm:prSet>
      <dgm:spPr/>
    </dgm:pt>
    <dgm:pt modelId="{7A78FD5F-8C38-4164-A9FB-4F45E6DD1AEA}" type="pres">
      <dgm:prSet presAssocID="{2864421F-E876-45D5-A67E-ECA4AC471BCA}" presName="spaceBetweenRectangles" presStyleCnt="0"/>
      <dgm:spPr/>
    </dgm:pt>
    <dgm:pt modelId="{B390E082-B195-4647-8B3C-56D851301725}" type="pres">
      <dgm:prSet presAssocID="{55192AFC-344B-4605-8E65-14622AE92EC1}" presName="parentLin" presStyleCnt="0"/>
      <dgm:spPr/>
    </dgm:pt>
    <dgm:pt modelId="{3B6D1EFA-53F5-4669-841E-74978A2C37E4}" type="pres">
      <dgm:prSet presAssocID="{55192AFC-344B-4605-8E65-14622AE92EC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67951EB-A710-48C5-B625-7FB576EF73E7}" type="pres">
      <dgm:prSet presAssocID="{55192AFC-344B-4605-8E65-14622AE92EC1}" presName="parentText" presStyleLbl="node1" presStyleIdx="3" presStyleCnt="5" custScaleX="1221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A7C28-459F-4848-92A3-8E103DF9F71E}" type="pres">
      <dgm:prSet presAssocID="{55192AFC-344B-4605-8E65-14622AE92EC1}" presName="negativeSpace" presStyleCnt="0"/>
      <dgm:spPr/>
    </dgm:pt>
    <dgm:pt modelId="{1A6BF257-F830-45CD-8766-64324E6A58FA}" type="pres">
      <dgm:prSet presAssocID="{55192AFC-344B-4605-8E65-14622AE92EC1}" presName="childText" presStyleLbl="conFgAcc1" presStyleIdx="3" presStyleCnt="5">
        <dgm:presLayoutVars>
          <dgm:bulletEnabled val="1"/>
        </dgm:presLayoutVars>
      </dgm:prSet>
      <dgm:spPr/>
    </dgm:pt>
    <dgm:pt modelId="{4228FF84-4AC9-46D8-8D16-F3BCD4926C6D}" type="pres">
      <dgm:prSet presAssocID="{169C1C34-1B46-4AAB-BD8E-739F8A72E71E}" presName="spaceBetweenRectangles" presStyleCnt="0"/>
      <dgm:spPr/>
    </dgm:pt>
    <dgm:pt modelId="{28E07F8B-DA1A-47B8-A6CC-0D1985FCB30F}" type="pres">
      <dgm:prSet presAssocID="{46B1F967-848A-44EE-B8B4-B85ED22BE5EB}" presName="parentLin" presStyleCnt="0"/>
      <dgm:spPr/>
    </dgm:pt>
    <dgm:pt modelId="{BC85075C-8CE3-45D2-9DC0-E58A49E8F18C}" type="pres">
      <dgm:prSet presAssocID="{46B1F967-848A-44EE-B8B4-B85ED22BE5E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788EFD52-7DD0-4A29-8B82-E75238531EB5}" type="pres">
      <dgm:prSet presAssocID="{46B1F967-848A-44EE-B8B4-B85ED22BE5EB}" presName="parentText" presStyleLbl="node1" presStyleIdx="4" presStyleCnt="5" custScaleX="1221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2B27D-113A-4590-8622-D188E15F3EA9}" type="pres">
      <dgm:prSet presAssocID="{46B1F967-848A-44EE-B8B4-B85ED22BE5EB}" presName="negativeSpace" presStyleCnt="0"/>
      <dgm:spPr/>
    </dgm:pt>
    <dgm:pt modelId="{3217FB2A-BDF4-4563-B1ED-B346F941BB11}" type="pres">
      <dgm:prSet presAssocID="{46B1F967-848A-44EE-B8B4-B85ED22BE5E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A433A2F-961F-4678-A55B-D09C3A191E54}" type="presOf" srcId="{55192AFC-344B-4605-8E65-14622AE92EC1}" destId="{3B6D1EFA-53F5-4669-841E-74978A2C37E4}" srcOrd="0" destOrd="0" presId="urn:microsoft.com/office/officeart/2005/8/layout/list1"/>
    <dgm:cxn modelId="{505D9732-E6D6-491D-8443-3375AAA1C46C}" type="presOf" srcId="{46B1F967-848A-44EE-B8B4-B85ED22BE5EB}" destId="{788EFD52-7DD0-4A29-8B82-E75238531EB5}" srcOrd="1" destOrd="0" presId="urn:microsoft.com/office/officeart/2005/8/layout/list1"/>
    <dgm:cxn modelId="{D829492B-7DB6-487A-8C81-3FA89246E4E9}" srcId="{9A8EA536-33A7-4DBE-9C50-2D2DAA1FCCCD}" destId="{BD0607F5-B2CC-4CC8-9593-B73688D57B1D}" srcOrd="1" destOrd="0" parTransId="{10FB4BE1-F6EC-47ED-89AA-E89674682137}" sibTransId="{10997406-54D7-45D2-8099-141000D6DDB1}"/>
    <dgm:cxn modelId="{BC9A8E68-1847-497E-BD13-53A3DBFC5080}" srcId="{9A8EA536-33A7-4DBE-9C50-2D2DAA1FCCCD}" destId="{D3B56A06-BB42-4439-8391-CF5C087E1239}" srcOrd="2" destOrd="0" parTransId="{1BDAAB04-7C0C-4DFD-83B2-17FB7069326A}" sibTransId="{2864421F-E876-45D5-A67E-ECA4AC471BCA}"/>
    <dgm:cxn modelId="{F01BD04F-DAED-427B-90D4-30395EA86908}" type="presOf" srcId="{4676167B-5DA9-4862-A3BF-BBF5789FC73E}" destId="{8FBCEFB6-AF25-481C-8A6E-C221E5E68682}" srcOrd="0" destOrd="0" presId="urn:microsoft.com/office/officeart/2005/8/layout/list1"/>
    <dgm:cxn modelId="{FDDD4236-1DF5-4E66-B5D4-AB61DFBE488A}" type="presOf" srcId="{55192AFC-344B-4605-8E65-14622AE92EC1}" destId="{D67951EB-A710-48C5-B625-7FB576EF73E7}" srcOrd="1" destOrd="0" presId="urn:microsoft.com/office/officeart/2005/8/layout/list1"/>
    <dgm:cxn modelId="{371A50F3-4FCA-47A2-A182-EBFDCB85560C}" type="presOf" srcId="{D3B56A06-BB42-4439-8391-CF5C087E1239}" destId="{65FFE83D-DA2B-47F6-B1E6-DC0A8CF1C83D}" srcOrd="1" destOrd="0" presId="urn:microsoft.com/office/officeart/2005/8/layout/list1"/>
    <dgm:cxn modelId="{33E2A621-DBAE-4F7D-AB08-BB255E921219}" type="presOf" srcId="{BD0607F5-B2CC-4CC8-9593-B73688D57B1D}" destId="{234EE76F-D1D0-4685-AA8B-5A8BECB048AB}" srcOrd="0" destOrd="0" presId="urn:microsoft.com/office/officeart/2005/8/layout/list1"/>
    <dgm:cxn modelId="{9AFF87E6-0619-49FA-9CAD-8BC1B684DF8F}" type="presOf" srcId="{D3B56A06-BB42-4439-8391-CF5C087E1239}" destId="{EF90D585-5A15-4131-8808-76D69C7C7B0D}" srcOrd="0" destOrd="0" presId="urn:microsoft.com/office/officeart/2005/8/layout/list1"/>
    <dgm:cxn modelId="{B888DD82-42B8-4D5A-8CC8-67B05CF90E12}" type="presOf" srcId="{9A8EA536-33A7-4DBE-9C50-2D2DAA1FCCCD}" destId="{4ACCEF2A-CEB6-40D2-9D2F-6901005EE4BA}" srcOrd="0" destOrd="0" presId="urn:microsoft.com/office/officeart/2005/8/layout/list1"/>
    <dgm:cxn modelId="{8E88566B-B693-4C0F-9E87-DF6B777D949B}" srcId="{9A8EA536-33A7-4DBE-9C50-2D2DAA1FCCCD}" destId="{55192AFC-344B-4605-8E65-14622AE92EC1}" srcOrd="3" destOrd="0" parTransId="{FDE7ADA8-9CC6-461A-B5A3-121BF792F745}" sibTransId="{169C1C34-1B46-4AAB-BD8E-739F8A72E71E}"/>
    <dgm:cxn modelId="{700C6439-0BB6-4054-90E2-D11A230406C8}" type="presOf" srcId="{BD0607F5-B2CC-4CC8-9593-B73688D57B1D}" destId="{C98D148E-1CDF-4772-9934-FF3FE5B50A19}" srcOrd="1" destOrd="0" presId="urn:microsoft.com/office/officeart/2005/8/layout/list1"/>
    <dgm:cxn modelId="{36FED893-94DC-4735-B87A-57985C92B38A}" srcId="{9A8EA536-33A7-4DBE-9C50-2D2DAA1FCCCD}" destId="{4676167B-5DA9-4862-A3BF-BBF5789FC73E}" srcOrd="0" destOrd="0" parTransId="{E801ADA2-4525-4CBF-A330-5A6E89B61424}" sibTransId="{10A2A2A9-9CD5-4484-AD46-C621830EDEE9}"/>
    <dgm:cxn modelId="{5F0BB388-ECF4-43AA-A164-0A15E120B483}" type="presOf" srcId="{46B1F967-848A-44EE-B8B4-B85ED22BE5EB}" destId="{BC85075C-8CE3-45D2-9DC0-E58A49E8F18C}" srcOrd="0" destOrd="0" presId="urn:microsoft.com/office/officeart/2005/8/layout/list1"/>
    <dgm:cxn modelId="{1D8FFC8B-0354-412A-99B7-E4F850D4CEB3}" type="presOf" srcId="{4676167B-5DA9-4862-A3BF-BBF5789FC73E}" destId="{D4ED238C-7769-4CC4-83E2-A7FCE82FCDA9}" srcOrd="1" destOrd="0" presId="urn:microsoft.com/office/officeart/2005/8/layout/list1"/>
    <dgm:cxn modelId="{210D51E7-5055-4DA5-B531-A21C950D252C}" srcId="{9A8EA536-33A7-4DBE-9C50-2D2DAA1FCCCD}" destId="{46B1F967-848A-44EE-B8B4-B85ED22BE5EB}" srcOrd="4" destOrd="0" parTransId="{BA1CFA00-5ED2-4AC0-88F0-C866238A20B2}" sibTransId="{C35EBAC1-ECBF-4A3A-862E-6DCDCBC591AB}"/>
    <dgm:cxn modelId="{3BFF7A49-06B6-4069-A212-F8BDEF5F7F92}" type="presParOf" srcId="{4ACCEF2A-CEB6-40D2-9D2F-6901005EE4BA}" destId="{E67279A1-D285-4470-B9ED-BFB462DD8A32}" srcOrd="0" destOrd="0" presId="urn:microsoft.com/office/officeart/2005/8/layout/list1"/>
    <dgm:cxn modelId="{65A8B70D-CCB6-4CDE-9C1C-EFC5DB8A487F}" type="presParOf" srcId="{E67279A1-D285-4470-B9ED-BFB462DD8A32}" destId="{8FBCEFB6-AF25-481C-8A6E-C221E5E68682}" srcOrd="0" destOrd="0" presId="urn:microsoft.com/office/officeart/2005/8/layout/list1"/>
    <dgm:cxn modelId="{6C15F13D-9FDE-4681-B6C5-796FCD6D61D2}" type="presParOf" srcId="{E67279A1-D285-4470-B9ED-BFB462DD8A32}" destId="{D4ED238C-7769-4CC4-83E2-A7FCE82FCDA9}" srcOrd="1" destOrd="0" presId="urn:microsoft.com/office/officeart/2005/8/layout/list1"/>
    <dgm:cxn modelId="{DB4BE4A8-B10E-4CD9-B342-DC8B6ADD3CEE}" type="presParOf" srcId="{4ACCEF2A-CEB6-40D2-9D2F-6901005EE4BA}" destId="{3708418E-CADE-46F3-A8AC-E761E2CB7F1F}" srcOrd="1" destOrd="0" presId="urn:microsoft.com/office/officeart/2005/8/layout/list1"/>
    <dgm:cxn modelId="{0A62FBBB-7F65-4B4D-B263-EBB39FF262F7}" type="presParOf" srcId="{4ACCEF2A-CEB6-40D2-9D2F-6901005EE4BA}" destId="{426AEEC8-E223-4859-97AD-2FBB9C22FE93}" srcOrd="2" destOrd="0" presId="urn:microsoft.com/office/officeart/2005/8/layout/list1"/>
    <dgm:cxn modelId="{B48D68AA-D29B-4FF2-96AB-61D842727DB2}" type="presParOf" srcId="{4ACCEF2A-CEB6-40D2-9D2F-6901005EE4BA}" destId="{42F6220E-F32A-4F34-86BD-21665AAEE808}" srcOrd="3" destOrd="0" presId="urn:microsoft.com/office/officeart/2005/8/layout/list1"/>
    <dgm:cxn modelId="{7610928F-6072-4EC7-8604-C54BD30BC387}" type="presParOf" srcId="{4ACCEF2A-CEB6-40D2-9D2F-6901005EE4BA}" destId="{C69180FE-E1B9-4932-9152-0AE969F3BC4D}" srcOrd="4" destOrd="0" presId="urn:microsoft.com/office/officeart/2005/8/layout/list1"/>
    <dgm:cxn modelId="{985B3485-2D31-4FD9-B351-BED4C8DB165B}" type="presParOf" srcId="{C69180FE-E1B9-4932-9152-0AE969F3BC4D}" destId="{234EE76F-D1D0-4685-AA8B-5A8BECB048AB}" srcOrd="0" destOrd="0" presId="urn:microsoft.com/office/officeart/2005/8/layout/list1"/>
    <dgm:cxn modelId="{01717070-488C-4884-9CE0-4747E17D16D4}" type="presParOf" srcId="{C69180FE-E1B9-4932-9152-0AE969F3BC4D}" destId="{C98D148E-1CDF-4772-9934-FF3FE5B50A19}" srcOrd="1" destOrd="0" presId="urn:microsoft.com/office/officeart/2005/8/layout/list1"/>
    <dgm:cxn modelId="{766B8268-0E35-4E56-809C-8BE22D803BBD}" type="presParOf" srcId="{4ACCEF2A-CEB6-40D2-9D2F-6901005EE4BA}" destId="{0C272F4F-A7B1-41CB-9FD2-E7CB18C2EC0D}" srcOrd="5" destOrd="0" presId="urn:microsoft.com/office/officeart/2005/8/layout/list1"/>
    <dgm:cxn modelId="{95E6101B-C4C9-4FC9-88AE-3A1B0B89F24C}" type="presParOf" srcId="{4ACCEF2A-CEB6-40D2-9D2F-6901005EE4BA}" destId="{838AF980-ECF9-4B45-AC16-C9D08310337C}" srcOrd="6" destOrd="0" presId="urn:microsoft.com/office/officeart/2005/8/layout/list1"/>
    <dgm:cxn modelId="{96A388DA-62BD-4A29-BE79-85AEE7842FEA}" type="presParOf" srcId="{4ACCEF2A-CEB6-40D2-9D2F-6901005EE4BA}" destId="{066486A0-DA27-4D1B-912C-C450863A0C37}" srcOrd="7" destOrd="0" presId="urn:microsoft.com/office/officeart/2005/8/layout/list1"/>
    <dgm:cxn modelId="{752B90A4-F15B-46B0-A7AE-24FF4E4A69A6}" type="presParOf" srcId="{4ACCEF2A-CEB6-40D2-9D2F-6901005EE4BA}" destId="{C4700EAB-1577-4B91-96FA-D081A0622058}" srcOrd="8" destOrd="0" presId="urn:microsoft.com/office/officeart/2005/8/layout/list1"/>
    <dgm:cxn modelId="{A062FB98-4678-4BB4-9CD7-D748E9B6FFCF}" type="presParOf" srcId="{C4700EAB-1577-4B91-96FA-D081A0622058}" destId="{EF90D585-5A15-4131-8808-76D69C7C7B0D}" srcOrd="0" destOrd="0" presId="urn:microsoft.com/office/officeart/2005/8/layout/list1"/>
    <dgm:cxn modelId="{40AB15F7-7C37-4E4B-9E14-57ECB1E1CFF5}" type="presParOf" srcId="{C4700EAB-1577-4B91-96FA-D081A0622058}" destId="{65FFE83D-DA2B-47F6-B1E6-DC0A8CF1C83D}" srcOrd="1" destOrd="0" presId="urn:microsoft.com/office/officeart/2005/8/layout/list1"/>
    <dgm:cxn modelId="{896D6A3B-D284-4A18-9105-F288A885F0B3}" type="presParOf" srcId="{4ACCEF2A-CEB6-40D2-9D2F-6901005EE4BA}" destId="{E1FEB219-4341-4B5F-BBFA-60B19F7F9130}" srcOrd="9" destOrd="0" presId="urn:microsoft.com/office/officeart/2005/8/layout/list1"/>
    <dgm:cxn modelId="{402AE0D8-7258-44C7-B838-A7AE94EE170D}" type="presParOf" srcId="{4ACCEF2A-CEB6-40D2-9D2F-6901005EE4BA}" destId="{3587B30D-0E6B-432F-BB6C-A5A1CEDA776B}" srcOrd="10" destOrd="0" presId="urn:microsoft.com/office/officeart/2005/8/layout/list1"/>
    <dgm:cxn modelId="{80358D6D-7306-44C6-9A23-9EEDF61CC070}" type="presParOf" srcId="{4ACCEF2A-CEB6-40D2-9D2F-6901005EE4BA}" destId="{7A78FD5F-8C38-4164-A9FB-4F45E6DD1AEA}" srcOrd="11" destOrd="0" presId="urn:microsoft.com/office/officeart/2005/8/layout/list1"/>
    <dgm:cxn modelId="{D0DD3559-5311-43D6-8D51-E9927A08CAE4}" type="presParOf" srcId="{4ACCEF2A-CEB6-40D2-9D2F-6901005EE4BA}" destId="{B390E082-B195-4647-8B3C-56D851301725}" srcOrd="12" destOrd="0" presId="urn:microsoft.com/office/officeart/2005/8/layout/list1"/>
    <dgm:cxn modelId="{A3589CB1-FB99-4C13-B4DE-8877A847AE9E}" type="presParOf" srcId="{B390E082-B195-4647-8B3C-56D851301725}" destId="{3B6D1EFA-53F5-4669-841E-74978A2C37E4}" srcOrd="0" destOrd="0" presId="urn:microsoft.com/office/officeart/2005/8/layout/list1"/>
    <dgm:cxn modelId="{14F138E9-E5D3-463A-AEA4-745D546CCC18}" type="presParOf" srcId="{B390E082-B195-4647-8B3C-56D851301725}" destId="{D67951EB-A710-48C5-B625-7FB576EF73E7}" srcOrd="1" destOrd="0" presId="urn:microsoft.com/office/officeart/2005/8/layout/list1"/>
    <dgm:cxn modelId="{4807977B-1E23-4A63-87E9-372E86A22866}" type="presParOf" srcId="{4ACCEF2A-CEB6-40D2-9D2F-6901005EE4BA}" destId="{785A7C28-459F-4848-92A3-8E103DF9F71E}" srcOrd="13" destOrd="0" presId="urn:microsoft.com/office/officeart/2005/8/layout/list1"/>
    <dgm:cxn modelId="{DF52D405-33B0-41A8-8AC8-7F5E1470BCD7}" type="presParOf" srcId="{4ACCEF2A-CEB6-40D2-9D2F-6901005EE4BA}" destId="{1A6BF257-F830-45CD-8766-64324E6A58FA}" srcOrd="14" destOrd="0" presId="urn:microsoft.com/office/officeart/2005/8/layout/list1"/>
    <dgm:cxn modelId="{285BFBCA-2F0F-4E0F-9831-8315CEBEEACD}" type="presParOf" srcId="{4ACCEF2A-CEB6-40D2-9D2F-6901005EE4BA}" destId="{4228FF84-4AC9-46D8-8D16-F3BCD4926C6D}" srcOrd="15" destOrd="0" presId="urn:microsoft.com/office/officeart/2005/8/layout/list1"/>
    <dgm:cxn modelId="{CA0E39AD-ED82-4410-A354-1229DF14E23C}" type="presParOf" srcId="{4ACCEF2A-CEB6-40D2-9D2F-6901005EE4BA}" destId="{28E07F8B-DA1A-47B8-A6CC-0D1985FCB30F}" srcOrd="16" destOrd="0" presId="urn:microsoft.com/office/officeart/2005/8/layout/list1"/>
    <dgm:cxn modelId="{1374C957-737D-405D-84E9-373931A49168}" type="presParOf" srcId="{28E07F8B-DA1A-47B8-A6CC-0D1985FCB30F}" destId="{BC85075C-8CE3-45D2-9DC0-E58A49E8F18C}" srcOrd="0" destOrd="0" presId="urn:microsoft.com/office/officeart/2005/8/layout/list1"/>
    <dgm:cxn modelId="{4D0B2F40-43EE-4314-9F54-CEFBA9993A42}" type="presParOf" srcId="{28E07F8B-DA1A-47B8-A6CC-0D1985FCB30F}" destId="{788EFD52-7DD0-4A29-8B82-E75238531EB5}" srcOrd="1" destOrd="0" presId="urn:microsoft.com/office/officeart/2005/8/layout/list1"/>
    <dgm:cxn modelId="{9A4ED229-59EE-4D59-9062-17678591411A}" type="presParOf" srcId="{4ACCEF2A-CEB6-40D2-9D2F-6901005EE4BA}" destId="{DC92B27D-113A-4590-8622-D188E15F3EA9}" srcOrd="17" destOrd="0" presId="urn:microsoft.com/office/officeart/2005/8/layout/list1"/>
    <dgm:cxn modelId="{6CC68C29-1382-4C20-9E70-29A3962A6C8A}" type="presParOf" srcId="{4ACCEF2A-CEB6-40D2-9D2F-6901005EE4BA}" destId="{3217FB2A-BDF4-4563-B1ED-B346F941BB1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A5CC77-60CD-484B-9BD1-78F683C6DBDE}">
      <dsp:nvSpPr>
        <dsp:cNvPr id="0" name=""/>
        <dsp:cNvSpPr/>
      </dsp:nvSpPr>
      <dsp:spPr>
        <a:xfrm rot="10800000">
          <a:off x="253215" y="1463993"/>
          <a:ext cx="4285932" cy="353666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5E30A-01EF-4439-93EB-41060A7CE24D}">
      <dsp:nvSpPr>
        <dsp:cNvPr id="0" name=""/>
        <dsp:cNvSpPr/>
      </dsp:nvSpPr>
      <dsp:spPr>
        <a:xfrm>
          <a:off x="1362062" y="409890"/>
          <a:ext cx="2166952" cy="8887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Уровни бюджетной системы Российской Федерации </a:t>
          </a:r>
          <a:endParaRPr lang="ru-RU" sz="1400" b="1" kern="1200" dirty="0"/>
        </a:p>
      </dsp:txBody>
      <dsp:txXfrm>
        <a:off x="1362062" y="409890"/>
        <a:ext cx="2166952" cy="888789"/>
      </dsp:txXfrm>
    </dsp:sp>
    <dsp:sp modelId="{2971A63C-C21B-46E6-9CF5-3D7221E99091}">
      <dsp:nvSpPr>
        <dsp:cNvPr id="0" name=""/>
        <dsp:cNvSpPr/>
      </dsp:nvSpPr>
      <dsp:spPr>
        <a:xfrm>
          <a:off x="1716727" y="1571636"/>
          <a:ext cx="3526195" cy="8887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Бюджеты Российской Федерации (федеральный бюджет, бюджеты государственных внебюджетных Фондов Российской Федерации) </a:t>
          </a:r>
          <a:endParaRPr lang="ru-RU" sz="1200" kern="1200" dirty="0"/>
        </a:p>
      </dsp:txBody>
      <dsp:txXfrm>
        <a:off x="1716727" y="1571636"/>
        <a:ext cx="3526195" cy="888789"/>
      </dsp:txXfrm>
    </dsp:sp>
    <dsp:sp modelId="{DE47E6CA-C60C-4105-8C60-1CE958040ED8}">
      <dsp:nvSpPr>
        <dsp:cNvPr id="0" name=""/>
        <dsp:cNvSpPr/>
      </dsp:nvSpPr>
      <dsp:spPr>
        <a:xfrm>
          <a:off x="1729685" y="2623293"/>
          <a:ext cx="3508469" cy="8887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Бюджеты субъектов Российской Федерации (региональный бюджет, бюджеты территориальных фондов обязательного медицинского страхования)</a:t>
          </a:r>
          <a:endParaRPr lang="ru-RU" sz="1100" kern="1200" dirty="0"/>
        </a:p>
      </dsp:txBody>
      <dsp:txXfrm>
        <a:off x="1729685" y="2623293"/>
        <a:ext cx="3508469" cy="888789"/>
      </dsp:txXfrm>
    </dsp:sp>
    <dsp:sp modelId="{469458CD-E069-4C1A-8628-862242290302}">
      <dsp:nvSpPr>
        <dsp:cNvPr id="0" name=""/>
        <dsp:cNvSpPr/>
      </dsp:nvSpPr>
      <dsp:spPr>
        <a:xfrm>
          <a:off x="1714517" y="3643339"/>
          <a:ext cx="3535036" cy="8887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Местные бюджеты (бюджеты муниципальных образований)</a:t>
          </a:r>
          <a:endParaRPr lang="ru-RU" sz="1100" kern="1200" dirty="0"/>
        </a:p>
      </dsp:txBody>
      <dsp:txXfrm>
        <a:off x="1714517" y="3643339"/>
        <a:ext cx="3535036" cy="8887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9518E1-12EB-4B3C-8B5F-D974E14EFB87}">
      <dsp:nvSpPr>
        <dsp:cNvPr id="0" name=""/>
        <dsp:cNvSpPr/>
      </dsp:nvSpPr>
      <dsp:spPr>
        <a:xfrm>
          <a:off x="-5536260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4B001-A17A-4B8C-9581-5FC16B84669E}">
      <dsp:nvSpPr>
        <dsp:cNvPr id="0" name=""/>
        <dsp:cNvSpPr/>
      </dsp:nvSpPr>
      <dsp:spPr>
        <a:xfrm>
          <a:off x="552546" y="282040"/>
          <a:ext cx="7155982" cy="942095"/>
        </a:xfrm>
        <a:prstGeom prst="rect">
          <a:avLst/>
        </a:prstGeom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утвержденных бюджетов и отчетов об их исполнении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546" y="282040"/>
        <a:ext cx="7155982" cy="942095"/>
      </dsp:txXfrm>
    </dsp:sp>
    <dsp:sp modelId="{89611791-A850-4B89-89EB-5C21F0941E7C}">
      <dsp:nvSpPr>
        <dsp:cNvPr id="0" name=""/>
        <dsp:cNvSpPr/>
      </dsp:nvSpPr>
      <dsp:spPr>
        <a:xfrm>
          <a:off x="81743" y="282285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B8FCFB-CF53-4F5C-A7F0-C7F64F465CC0}">
      <dsp:nvSpPr>
        <dsp:cNvPr id="0" name=""/>
        <dsp:cNvSpPr/>
      </dsp:nvSpPr>
      <dsp:spPr>
        <a:xfrm>
          <a:off x="984421" y="1506568"/>
          <a:ext cx="6724107" cy="7532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4421" y="1506568"/>
        <a:ext cx="6724107" cy="753284"/>
      </dsp:txXfrm>
    </dsp:sp>
    <dsp:sp modelId="{4D556A40-5431-4055-AE3D-37731D8F9AED}">
      <dsp:nvSpPr>
        <dsp:cNvPr id="0" name=""/>
        <dsp:cNvSpPr/>
      </dsp:nvSpPr>
      <dsp:spPr>
        <a:xfrm>
          <a:off x="513618" y="1412408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85525D-0608-40F3-B875-FCB296F56181}">
      <dsp:nvSpPr>
        <dsp:cNvPr id="0" name=""/>
        <dsp:cNvSpPr/>
      </dsp:nvSpPr>
      <dsp:spPr>
        <a:xfrm>
          <a:off x="984421" y="2498275"/>
          <a:ext cx="6724107" cy="10301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4421" y="2498275"/>
        <a:ext cx="6724107" cy="1030116"/>
      </dsp:txXfrm>
    </dsp:sp>
    <dsp:sp modelId="{0AFC0337-A094-4E6F-ADC3-86192D44916D}">
      <dsp:nvSpPr>
        <dsp:cNvPr id="0" name=""/>
        <dsp:cNvSpPr/>
      </dsp:nvSpPr>
      <dsp:spPr>
        <a:xfrm>
          <a:off x="513618" y="2542530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BFB54C-78EB-4035-AEF4-2CC6CDAEC6BA}">
      <dsp:nvSpPr>
        <dsp:cNvPr id="0" name=""/>
        <dsp:cNvSpPr/>
      </dsp:nvSpPr>
      <dsp:spPr>
        <a:xfrm>
          <a:off x="552546" y="3678400"/>
          <a:ext cx="7155982" cy="930110"/>
        </a:xfrm>
        <a:prstGeom prst="rect">
          <a:avLst/>
        </a:prstGeom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546" y="3678400"/>
        <a:ext cx="7155982" cy="930110"/>
      </dsp:txXfrm>
    </dsp:sp>
    <dsp:sp modelId="{C860734A-428E-4FAA-A848-A86E63673D4E}">
      <dsp:nvSpPr>
        <dsp:cNvPr id="0" name=""/>
        <dsp:cNvSpPr/>
      </dsp:nvSpPr>
      <dsp:spPr>
        <a:xfrm>
          <a:off x="81743" y="3672652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29D98-C249-4B41-9E6E-4ADA28B6A8E5}">
      <dsp:nvSpPr>
        <dsp:cNvPr id="0" name=""/>
        <dsp:cNvSpPr/>
      </dsp:nvSpPr>
      <dsp:spPr>
        <a:xfrm>
          <a:off x="586014" y="1196"/>
          <a:ext cx="4185820" cy="16743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Доходы бюджета </a:t>
          </a:r>
          <a:r>
            <a:rPr lang="ru-RU" sz="2100" kern="1200" dirty="0" smtClean="0"/>
            <a:t>- поступающие в бюджет денежные средства</a:t>
          </a:r>
          <a:endParaRPr lang="ru-RU" sz="2100" kern="1200" dirty="0"/>
        </a:p>
      </dsp:txBody>
      <dsp:txXfrm>
        <a:off x="586014" y="1196"/>
        <a:ext cx="4185820" cy="1674328"/>
      </dsp:txXfrm>
    </dsp:sp>
    <dsp:sp modelId="{2079642C-F60E-404B-91E5-8ED4FEACD4F5}">
      <dsp:nvSpPr>
        <dsp:cNvPr id="0" name=""/>
        <dsp:cNvSpPr/>
      </dsp:nvSpPr>
      <dsp:spPr>
        <a:xfrm>
          <a:off x="586014" y="1909930"/>
          <a:ext cx="4185820" cy="16743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u="sng" kern="1200" dirty="0" smtClean="0"/>
            <a:t>Расходы бюджета </a:t>
          </a:r>
          <a:r>
            <a:rPr lang="ru-RU" sz="2100" kern="1200" dirty="0" smtClean="0"/>
            <a:t>-выплачиваемые из бюджета денежные средства</a:t>
          </a:r>
          <a:endParaRPr lang="ru-RU" sz="2100" kern="1200" dirty="0"/>
        </a:p>
      </dsp:txBody>
      <dsp:txXfrm>
        <a:off x="586014" y="1909930"/>
        <a:ext cx="4185820" cy="16743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CA735D-DB15-4196-94BA-95A674C43713}">
      <dsp:nvSpPr>
        <dsp:cNvPr id="0" name=""/>
        <dsp:cNvSpPr/>
      </dsp:nvSpPr>
      <dsp:spPr>
        <a:xfrm>
          <a:off x="0" y="0"/>
          <a:ext cx="9215502" cy="41184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</a:rPr>
            <a:t>Дефицит бюджета </a:t>
          </a:r>
          <a:r>
            <a:rPr lang="ru-RU" sz="1600" kern="1200" dirty="0" smtClean="0">
              <a:solidFill>
                <a:schemeClr val="tx1"/>
              </a:solidFill>
            </a:rPr>
            <a:t>- превышение расходов бюджета над его доходами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0"/>
        <a:ext cx="9215502" cy="411840"/>
      </dsp:txXfrm>
    </dsp:sp>
    <dsp:sp modelId="{F4800AAF-66B8-402B-A9AB-E45B47FAE6CB}">
      <dsp:nvSpPr>
        <dsp:cNvPr id="0" name=""/>
        <dsp:cNvSpPr/>
      </dsp:nvSpPr>
      <dsp:spPr>
        <a:xfrm>
          <a:off x="0" y="484705"/>
          <a:ext cx="9215502" cy="41184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</a:rPr>
            <a:t>Профицит бюджета </a:t>
          </a:r>
          <a:r>
            <a:rPr lang="ru-RU" sz="1600" kern="1200" dirty="0" smtClean="0">
              <a:solidFill>
                <a:schemeClr val="tx1"/>
              </a:solidFill>
            </a:rPr>
            <a:t>- превышение доходов бюджета над его расходами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484705"/>
        <a:ext cx="9215502" cy="4118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EF1B7E-E24A-444F-9763-1178318D4AA4}">
      <dsp:nvSpPr>
        <dsp:cNvPr id="0" name=""/>
        <dsp:cNvSpPr/>
      </dsp:nvSpPr>
      <dsp:spPr>
        <a:xfrm>
          <a:off x="216024" y="960"/>
          <a:ext cx="2613963" cy="5473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Сентябрь</a:t>
          </a:r>
          <a:endParaRPr lang="ru-RU" sz="1600" kern="1200" dirty="0"/>
        </a:p>
      </dsp:txBody>
      <dsp:txXfrm>
        <a:off x="216024" y="960"/>
        <a:ext cx="2613963" cy="547306"/>
      </dsp:txXfrm>
    </dsp:sp>
    <dsp:sp modelId="{FA0651BA-6CD0-4C73-8D41-B2B694E43D76}">
      <dsp:nvSpPr>
        <dsp:cNvPr id="0" name=""/>
        <dsp:cNvSpPr/>
      </dsp:nvSpPr>
      <dsp:spPr>
        <a:xfrm>
          <a:off x="2652113" y="47481"/>
          <a:ext cx="8581134" cy="45426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Согласование с МФ СО</a:t>
          </a:r>
          <a:endParaRPr lang="ru-RU" sz="1200" kern="1200" dirty="0"/>
        </a:p>
      </dsp:txBody>
      <dsp:txXfrm>
        <a:off x="2652113" y="47481"/>
        <a:ext cx="8581134" cy="454264"/>
      </dsp:txXfrm>
    </dsp:sp>
    <dsp:sp modelId="{67E29278-CBEC-4093-8C54-5FE6E00F2ABD}">
      <dsp:nvSpPr>
        <dsp:cNvPr id="0" name=""/>
        <dsp:cNvSpPr/>
      </dsp:nvSpPr>
      <dsp:spPr>
        <a:xfrm>
          <a:off x="216024" y="624889"/>
          <a:ext cx="2613963" cy="5473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Октябрь</a:t>
          </a:r>
          <a:endParaRPr lang="ru-RU" sz="1600" kern="1200" dirty="0"/>
        </a:p>
      </dsp:txBody>
      <dsp:txXfrm>
        <a:off x="216024" y="624889"/>
        <a:ext cx="2613963" cy="547306"/>
      </dsp:txXfrm>
    </dsp:sp>
    <dsp:sp modelId="{D7E946A7-09F2-404B-8596-9B7CBF7B3DA4}">
      <dsp:nvSpPr>
        <dsp:cNvPr id="0" name=""/>
        <dsp:cNvSpPr/>
      </dsp:nvSpPr>
      <dsp:spPr>
        <a:xfrm>
          <a:off x="2652113" y="671410"/>
          <a:ext cx="8581134" cy="45426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Согласование с главными распорядителями бюджетных средств</a:t>
          </a:r>
          <a:endParaRPr lang="ru-RU" sz="1200" kern="1200" dirty="0"/>
        </a:p>
      </dsp:txBody>
      <dsp:txXfrm>
        <a:off x="2652113" y="671410"/>
        <a:ext cx="8581134" cy="454264"/>
      </dsp:txXfrm>
    </dsp:sp>
    <dsp:sp modelId="{A49936C4-7913-4883-8B9F-DDC478E1E408}">
      <dsp:nvSpPr>
        <dsp:cNvPr id="0" name=""/>
        <dsp:cNvSpPr/>
      </dsp:nvSpPr>
      <dsp:spPr>
        <a:xfrm>
          <a:off x="216024" y="1248819"/>
          <a:ext cx="2613963" cy="5473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Октябрь</a:t>
          </a:r>
          <a:endParaRPr lang="ru-RU" sz="1600" kern="1200" dirty="0"/>
        </a:p>
      </dsp:txBody>
      <dsp:txXfrm>
        <a:off x="216024" y="1248819"/>
        <a:ext cx="2613963" cy="547306"/>
      </dsp:txXfrm>
    </dsp:sp>
    <dsp:sp modelId="{E4FD6700-7C6F-43C0-8BFC-8D33C7D87986}">
      <dsp:nvSpPr>
        <dsp:cNvPr id="0" name=""/>
        <dsp:cNvSpPr/>
      </dsp:nvSpPr>
      <dsp:spPr>
        <a:xfrm>
          <a:off x="2652113" y="1295340"/>
          <a:ext cx="8581134" cy="45426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Балансировка бюджета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Подготовка проекта решения о бюджете</a:t>
          </a:r>
        </a:p>
      </dsp:txBody>
      <dsp:txXfrm>
        <a:off x="2652113" y="1295340"/>
        <a:ext cx="8581134" cy="454264"/>
      </dsp:txXfrm>
    </dsp:sp>
    <dsp:sp modelId="{E3CE1CD9-3A06-49BE-B2A1-90F2F76C6693}">
      <dsp:nvSpPr>
        <dsp:cNvPr id="0" name=""/>
        <dsp:cNvSpPr/>
      </dsp:nvSpPr>
      <dsp:spPr>
        <a:xfrm>
          <a:off x="216024" y="1872748"/>
          <a:ext cx="2613963" cy="5473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Ноябрь</a:t>
          </a:r>
        </a:p>
      </dsp:txBody>
      <dsp:txXfrm>
        <a:off x="216024" y="1872748"/>
        <a:ext cx="2613963" cy="547306"/>
      </dsp:txXfrm>
    </dsp:sp>
    <dsp:sp modelId="{5624C528-3BF7-4354-8470-29BDB30A67F0}">
      <dsp:nvSpPr>
        <dsp:cNvPr id="0" name=""/>
        <dsp:cNvSpPr/>
      </dsp:nvSpPr>
      <dsp:spPr>
        <a:xfrm>
          <a:off x="2759103" y="1941365"/>
          <a:ext cx="8581134" cy="45426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Представление проекта решения о бюджете Главе Североуральского городского округа</a:t>
          </a:r>
        </a:p>
      </dsp:txBody>
      <dsp:txXfrm>
        <a:off x="2759103" y="1941365"/>
        <a:ext cx="8581134" cy="454264"/>
      </dsp:txXfrm>
    </dsp:sp>
    <dsp:sp modelId="{4F810C1D-B76A-4C4D-8886-EA16AE1F44CD}">
      <dsp:nvSpPr>
        <dsp:cNvPr id="0" name=""/>
        <dsp:cNvSpPr/>
      </dsp:nvSpPr>
      <dsp:spPr>
        <a:xfrm>
          <a:off x="216024" y="2496678"/>
          <a:ext cx="2613963" cy="5473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Ноябрь</a:t>
          </a:r>
        </a:p>
      </dsp:txBody>
      <dsp:txXfrm>
        <a:off x="216024" y="2496678"/>
        <a:ext cx="2613963" cy="547306"/>
      </dsp:txXfrm>
    </dsp:sp>
    <dsp:sp modelId="{3E2E2F83-2ABA-4C60-B3C6-A99BFE214437}">
      <dsp:nvSpPr>
        <dsp:cNvPr id="0" name=""/>
        <dsp:cNvSpPr/>
      </dsp:nvSpPr>
      <dsp:spPr>
        <a:xfrm>
          <a:off x="2652113" y="2543199"/>
          <a:ext cx="8581134" cy="45426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Направление проекта решения о бюджете в Думу Североуральского городского округа</a:t>
          </a:r>
        </a:p>
      </dsp:txBody>
      <dsp:txXfrm>
        <a:off x="2652113" y="2543199"/>
        <a:ext cx="8581134" cy="454264"/>
      </dsp:txXfrm>
    </dsp:sp>
    <dsp:sp modelId="{CED691EB-D270-40FB-A233-DAF7B4340D9B}">
      <dsp:nvSpPr>
        <dsp:cNvPr id="0" name=""/>
        <dsp:cNvSpPr/>
      </dsp:nvSpPr>
      <dsp:spPr>
        <a:xfrm>
          <a:off x="216024" y="3120607"/>
          <a:ext cx="2613963" cy="5473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Декабрь</a:t>
          </a:r>
        </a:p>
      </dsp:txBody>
      <dsp:txXfrm>
        <a:off x="216024" y="3120607"/>
        <a:ext cx="2613963" cy="547306"/>
      </dsp:txXfrm>
    </dsp:sp>
    <dsp:sp modelId="{DBF045EC-ED9D-4627-861A-FB389476D506}">
      <dsp:nvSpPr>
        <dsp:cNvPr id="0" name=""/>
        <dsp:cNvSpPr/>
      </dsp:nvSpPr>
      <dsp:spPr>
        <a:xfrm>
          <a:off x="2652113" y="3167128"/>
          <a:ext cx="8581134" cy="45426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Принятие решения о бюджете</a:t>
          </a:r>
        </a:p>
      </dsp:txBody>
      <dsp:txXfrm>
        <a:off x="2652113" y="3167128"/>
        <a:ext cx="8581134" cy="454264"/>
      </dsp:txXfrm>
    </dsp:sp>
    <dsp:sp modelId="{BF67F4CA-33AE-49F6-ADEA-E742A8FCF693}">
      <dsp:nvSpPr>
        <dsp:cNvPr id="0" name=""/>
        <dsp:cNvSpPr/>
      </dsp:nvSpPr>
      <dsp:spPr>
        <a:xfrm>
          <a:off x="216024" y="3744537"/>
          <a:ext cx="2613963" cy="5473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 1нваря следующего года</a:t>
          </a:r>
        </a:p>
      </dsp:txBody>
      <dsp:txXfrm>
        <a:off x="216024" y="3744537"/>
        <a:ext cx="2613963" cy="547306"/>
      </dsp:txXfrm>
    </dsp:sp>
    <dsp:sp modelId="{BD07670E-1D6A-4663-A2CE-F724A3DCAFA1}">
      <dsp:nvSpPr>
        <dsp:cNvPr id="0" name=""/>
        <dsp:cNvSpPr/>
      </dsp:nvSpPr>
      <dsp:spPr>
        <a:xfrm>
          <a:off x="2652113" y="3791058"/>
          <a:ext cx="8581134" cy="45426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Исполнение местного бюджета</a:t>
          </a:r>
        </a:p>
      </dsp:txBody>
      <dsp:txXfrm>
        <a:off x="2652113" y="3791058"/>
        <a:ext cx="8581134" cy="45426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AEB18F-B0E4-4A4C-A6A4-00E1242FD927}" type="datetimeFigureOut">
              <a:rPr lang="ru-RU"/>
              <a:pPr>
                <a:defRPr/>
              </a:pPr>
              <a:t>26.12.2018</a:t>
            </a:fld>
            <a:endParaRPr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99934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399934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917782-B5C5-4B61-8054-4E095CDA0AA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760844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20F5A2-B03B-41DD-A068-47634E43397D}" type="datetimeFigureOut">
              <a:rPr lang="ru-RU"/>
              <a:pPr>
                <a:defRPr/>
              </a:pPr>
              <a:t>26.12.2018</a:t>
            </a:fld>
            <a:endParaRPr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" y="742950"/>
            <a:ext cx="6592888" cy="3709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00826"/>
            <a:ext cx="5335270" cy="44534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Образец текста</a:t>
            </a:r>
          </a:p>
          <a:p>
            <a:pPr lvl="1"/>
            <a:r>
              <a:rPr noProof="0"/>
              <a:t>Второй уровень</a:t>
            </a:r>
          </a:p>
          <a:p>
            <a:pPr lvl="2"/>
            <a:r>
              <a:rPr noProof="0"/>
              <a:t>Третий уровень</a:t>
            </a:r>
          </a:p>
          <a:p>
            <a:pPr lvl="3"/>
            <a:r>
              <a:rPr noProof="0"/>
              <a:t>Четвертый уровень</a:t>
            </a:r>
          </a:p>
          <a:p>
            <a:pPr lvl="4"/>
            <a:r>
              <a:rPr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99934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399934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C6DF08-DB0F-423E-9EF4-217017F70D7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081403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39EE0E-940D-4EB0-920D-9085966B8E8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808132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8E90E-45A3-4192-BEB9-01CD86E09C0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300347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EF702-E572-44EE-B484-DD4B84A3E1F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426474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C24552-809E-46FA-9B23-A77CE7BE15C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03859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C938F3-B99A-4098-BEFA-BE5542CEFCF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642068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6BE89-FA5B-4A29-925A-F35463C13F7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44108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5FF74A-EA7D-4220-BF76-524C25C9DB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907647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EBC01-FB47-43AE-9356-F9CAAC3680A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228435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52F8B5-6A0B-47DF-A5DC-EA9870612C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577021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E42D6-BEE0-4772-BF05-49B9AF9319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557241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E42D6-BEE0-4772-BF05-49B9AF9319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43624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81BF0-6523-4784-AD1D-6A7CFF8E8D1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861492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BDFF48-7F43-405E-AA15-92B6952F7FB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347311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B4330-D5CE-4616-B2A7-EA93BBA1B2C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39150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04ABC-7832-46F2-9A56-F2FF484656A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665509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1759E2-C735-478A-B252-E57056AD72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863937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3D50DB-E0B4-4BC8-9F49-D255500A8B3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976569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E42D6-BEE0-4772-BF05-49B9AF9319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476065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E42D6-BEE0-4772-BF05-49B9AF9319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562239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1E11B0-BA1C-4846-9A30-1E6A23BFD1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1730420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1E11B0-BA1C-4846-9A30-1E6A23BFD1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169220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F97C78-EE54-43D1-AA44-AB7C9484B2D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824940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D746FA-7F28-4A04-8C30-EF5CEB5FAFB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855435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5E9286-C41D-4901-8318-EA14EB0ACBE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496429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6BE524-F5BE-4A97-93AB-44727B1E2E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9718454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39A82-6C96-486A-B36A-E92D58E149A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33957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D513BA-9638-4C66-A382-9FDBB18A37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4265546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9D1CCA-8EAF-4E8F-807F-7A2EDA934F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4643811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F3691E-D3C7-49F9-A79B-DF495DBACB9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8601494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4D8180-7D85-4026-920A-EF98B7152A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1728255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6D8028-2DDC-4CD5-A0F5-AF32AA616B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0976666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3C82C2-2A64-4BF7-8DC1-028757B528A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848989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FC9E8-97A4-4E68-A108-C123574DBE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54451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4A616-E2B9-4889-8FD9-36911DBD2E3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5780777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BBD2D-8BE5-4C2A-9439-4AA9E78C3D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5576124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BBD2D-8BE5-4C2A-9439-4AA9E78C3D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35070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546B35-7AB6-4B4E-9A51-5A2463A884A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3906377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94AE3E-85C5-4FA4-9FA9-658EC382BDA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2264219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BBD2D-8BE5-4C2A-9439-4AA9E78C3D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9361402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903A29-B1E5-4BED-93EB-F0AE017974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7588985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F8790-7B30-4953-B000-D41619E0CA7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0061450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C50FB7-2FF0-4A94-B3A4-C4EC6B46BFC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923746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8A77EA-19CB-447A-89F9-3B20B5B4E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6835481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9FEEA-34A9-4913-AB53-F217D594565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868190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C54550-6725-4F91-8E02-27589CD5F38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9633412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88562-5BB6-4AA9-986A-A5C2636270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1247266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88562-5BB6-4AA9-986A-A5C2636270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6100190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88562-5BB6-4AA9-986A-A5C2636270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1266885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8F6D1-0685-482A-BBD2-8972413BCD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9845959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B8C6C-6613-41FE-B47B-FCE53D09D7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659999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C020A-DBD7-48B1-81A1-AA20435470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274679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EB9FB-4DB9-4765-8C97-606B68A0AD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887141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EB9FB-4DB9-4765-8C97-606B68A0AD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917495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E39057-8447-4482-9B5C-A1C9A923FF3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10338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80504-A372-4BCC-8307-407BD4EB53C9}" type="datetimeFigureOut">
              <a:rPr lang="ru-RU"/>
              <a:pPr>
                <a:defRPr/>
              </a:pPr>
              <a:t>26.12.2018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32289-BAF4-456C-BE4C-38C027708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8E7E1-3472-4676-86C3-66314C819A31}" type="datetimeFigureOut">
              <a:rPr lang="ru-RU"/>
              <a:pPr>
                <a:defRPr/>
              </a:pPr>
              <a:t>26.12.2018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24C9-D283-4715-9C9C-C04F005EB0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297F-65AE-45ED-9BEA-C48BC9B81FA6}" type="datetimeFigureOut">
              <a:rPr lang="ru-RU"/>
              <a:pPr>
                <a:defRPr/>
              </a:pPr>
              <a:t>26.12.2018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B14A4-5658-4A60-BFEF-3989B8004A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604A-0689-4FD0-AA2C-D6137B07F5A8}" type="datetimeFigureOut">
              <a:rPr lang="ru-RU"/>
              <a:pPr>
                <a:defRPr/>
              </a:pPr>
              <a:t>26.12.2018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A14C-572F-423B-AA60-999479AED6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5022D-0917-45D1-9AF0-37B9819A2C5D}" type="datetimeFigureOut">
              <a:rPr lang="ru-RU"/>
              <a:pPr>
                <a:defRPr/>
              </a:pPr>
              <a:t>26.12.2018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196C-CF67-4578-ABCF-146A8A770B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198A0-FD33-4F76-8A3C-E16EDA12364A}" type="datetimeFigureOut">
              <a:rPr lang="ru-RU"/>
              <a:pPr>
                <a:defRPr/>
              </a:pPr>
              <a:t>26.12.2018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E0D7B-8A30-497C-805E-28BB332327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D919F-36CE-41C5-8D06-A930C3AEF381}" type="datetimeFigureOut">
              <a:rPr lang="ru-RU"/>
              <a:pPr>
                <a:defRPr/>
              </a:pPr>
              <a:t>26.12.2018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180C5-2B5E-45A5-AE94-990B435FDF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122D-52E3-4EF8-9086-929D85FA86E8}" type="datetimeFigureOut">
              <a:rPr lang="ru-RU"/>
              <a:pPr>
                <a:defRPr/>
              </a:pPr>
              <a:t>26.12.2018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28998-EDDF-41CA-9A92-2D5C886A9F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66B3C-C7B3-4723-9BE3-B617280D8F60}" type="datetimeFigureOut">
              <a:rPr lang="ru-RU"/>
              <a:pPr>
                <a:defRPr/>
              </a:pPr>
              <a:t>26.12.2018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27E4-8ECF-496A-BE4F-65E7A3CAE5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7922F-F10C-4128-86B5-CA8AF72750E6}" type="datetimeFigureOut">
              <a:rPr lang="ru-RU"/>
              <a:pPr>
                <a:defRPr/>
              </a:pPr>
              <a:t>26.12.2018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3CC3-B974-4245-B275-DB8EBEEC35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3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293813" y="381000"/>
            <a:ext cx="960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293813" y="1676400"/>
            <a:ext cx="9601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588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9777E3-4F58-418B-8514-07A819A0EFA4}" type="datetimeFigureOut">
              <a:rPr lang="ru-RU"/>
              <a:pPr>
                <a:defRPr/>
              </a:pPr>
              <a:t>26.12.2018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8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C0CF6D-D1CC-43D8-9F15-6AE4712C7E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9" r:id="rId2"/>
    <p:sldLayoutId id="2147483687" r:id="rId3"/>
    <p:sldLayoutId id="2147483680" r:id="rId4"/>
    <p:sldLayoutId id="2147483681" r:id="rId5"/>
    <p:sldLayoutId id="2147483682" r:id="rId6"/>
    <p:sldLayoutId id="2147483688" r:id="rId7"/>
    <p:sldLayoutId id="2147483683" r:id="rId8"/>
    <p:sldLayoutId id="2147483689" r:id="rId9"/>
    <p:sldLayoutId id="2147483684" r:id="rId10"/>
    <p:sldLayoutId id="214748368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9pPr>
    </p:titleStyle>
    <p:bodyStyle>
      <a:lvl1pPr marL="223838" indent="-228600" algn="l" rtl="0" eaLnBrk="0" fontAlgn="base" hangingPunct="0">
        <a:lnSpc>
          <a:spcPct val="90000"/>
        </a:lnSpc>
        <a:spcBef>
          <a:spcPts val="16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6288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0925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6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hart" Target="../charts/chart18.xml"/><Relationship Id="rId18" Type="http://schemas.openxmlformats.org/officeDocument/2006/relationships/chart" Target="../charts/chart23.xml"/><Relationship Id="rId26" Type="http://schemas.openxmlformats.org/officeDocument/2006/relationships/chart" Target="../charts/chart31.xml"/><Relationship Id="rId39" Type="http://schemas.openxmlformats.org/officeDocument/2006/relationships/chart" Target="../charts/chart44.xml"/><Relationship Id="rId3" Type="http://schemas.openxmlformats.org/officeDocument/2006/relationships/image" Target="../media/image6.png"/><Relationship Id="rId21" Type="http://schemas.openxmlformats.org/officeDocument/2006/relationships/chart" Target="../charts/chart26.xml"/><Relationship Id="rId34" Type="http://schemas.openxmlformats.org/officeDocument/2006/relationships/chart" Target="../charts/chart39.xml"/><Relationship Id="rId42" Type="http://schemas.openxmlformats.org/officeDocument/2006/relationships/chart" Target="../charts/chart47.xml"/><Relationship Id="rId47" Type="http://schemas.openxmlformats.org/officeDocument/2006/relationships/chart" Target="../charts/chart52.xml"/><Relationship Id="rId50" Type="http://schemas.openxmlformats.org/officeDocument/2006/relationships/chart" Target="../charts/chart55.xml"/><Relationship Id="rId7" Type="http://schemas.openxmlformats.org/officeDocument/2006/relationships/chart" Target="../charts/chart12.xml"/><Relationship Id="rId12" Type="http://schemas.openxmlformats.org/officeDocument/2006/relationships/chart" Target="../charts/chart17.xml"/><Relationship Id="rId17" Type="http://schemas.openxmlformats.org/officeDocument/2006/relationships/chart" Target="../charts/chart22.xml"/><Relationship Id="rId25" Type="http://schemas.openxmlformats.org/officeDocument/2006/relationships/chart" Target="../charts/chart30.xml"/><Relationship Id="rId33" Type="http://schemas.openxmlformats.org/officeDocument/2006/relationships/chart" Target="../charts/chart38.xml"/><Relationship Id="rId38" Type="http://schemas.openxmlformats.org/officeDocument/2006/relationships/chart" Target="../charts/chart43.xml"/><Relationship Id="rId46" Type="http://schemas.openxmlformats.org/officeDocument/2006/relationships/chart" Target="../charts/chart51.xml"/><Relationship Id="rId2" Type="http://schemas.openxmlformats.org/officeDocument/2006/relationships/notesSlide" Target="../notesSlides/notesSlide16.xml"/><Relationship Id="rId16" Type="http://schemas.openxmlformats.org/officeDocument/2006/relationships/chart" Target="../charts/chart21.xml"/><Relationship Id="rId20" Type="http://schemas.openxmlformats.org/officeDocument/2006/relationships/chart" Target="../charts/chart25.xml"/><Relationship Id="rId29" Type="http://schemas.openxmlformats.org/officeDocument/2006/relationships/chart" Target="../charts/chart34.xml"/><Relationship Id="rId41" Type="http://schemas.openxmlformats.org/officeDocument/2006/relationships/chart" Target="../charts/chart4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11" Type="http://schemas.openxmlformats.org/officeDocument/2006/relationships/chart" Target="../charts/chart16.xml"/><Relationship Id="rId24" Type="http://schemas.openxmlformats.org/officeDocument/2006/relationships/chart" Target="../charts/chart29.xml"/><Relationship Id="rId32" Type="http://schemas.openxmlformats.org/officeDocument/2006/relationships/chart" Target="../charts/chart37.xml"/><Relationship Id="rId37" Type="http://schemas.openxmlformats.org/officeDocument/2006/relationships/chart" Target="../charts/chart42.xml"/><Relationship Id="rId40" Type="http://schemas.openxmlformats.org/officeDocument/2006/relationships/chart" Target="../charts/chart45.xml"/><Relationship Id="rId45" Type="http://schemas.openxmlformats.org/officeDocument/2006/relationships/chart" Target="../charts/chart50.xml"/><Relationship Id="rId5" Type="http://schemas.openxmlformats.org/officeDocument/2006/relationships/chart" Target="../charts/chart10.xml"/><Relationship Id="rId15" Type="http://schemas.openxmlformats.org/officeDocument/2006/relationships/chart" Target="../charts/chart20.xml"/><Relationship Id="rId23" Type="http://schemas.openxmlformats.org/officeDocument/2006/relationships/chart" Target="../charts/chart28.xml"/><Relationship Id="rId28" Type="http://schemas.openxmlformats.org/officeDocument/2006/relationships/chart" Target="../charts/chart33.xml"/><Relationship Id="rId36" Type="http://schemas.openxmlformats.org/officeDocument/2006/relationships/chart" Target="../charts/chart41.xml"/><Relationship Id="rId49" Type="http://schemas.openxmlformats.org/officeDocument/2006/relationships/chart" Target="../charts/chart54.xml"/><Relationship Id="rId10" Type="http://schemas.openxmlformats.org/officeDocument/2006/relationships/chart" Target="../charts/chart15.xml"/><Relationship Id="rId19" Type="http://schemas.openxmlformats.org/officeDocument/2006/relationships/chart" Target="../charts/chart24.xml"/><Relationship Id="rId31" Type="http://schemas.openxmlformats.org/officeDocument/2006/relationships/chart" Target="../charts/chart36.xml"/><Relationship Id="rId44" Type="http://schemas.openxmlformats.org/officeDocument/2006/relationships/chart" Target="../charts/chart49.xml"/><Relationship Id="rId52" Type="http://schemas.openxmlformats.org/officeDocument/2006/relationships/chart" Target="../charts/chart57.xml"/><Relationship Id="rId4" Type="http://schemas.openxmlformats.org/officeDocument/2006/relationships/chart" Target="../charts/chart9.xml"/><Relationship Id="rId9" Type="http://schemas.openxmlformats.org/officeDocument/2006/relationships/chart" Target="../charts/chart14.xml"/><Relationship Id="rId14" Type="http://schemas.openxmlformats.org/officeDocument/2006/relationships/chart" Target="../charts/chart19.xml"/><Relationship Id="rId22" Type="http://schemas.openxmlformats.org/officeDocument/2006/relationships/chart" Target="../charts/chart27.xml"/><Relationship Id="rId27" Type="http://schemas.openxmlformats.org/officeDocument/2006/relationships/chart" Target="../charts/chart32.xml"/><Relationship Id="rId30" Type="http://schemas.openxmlformats.org/officeDocument/2006/relationships/chart" Target="../charts/chart35.xml"/><Relationship Id="rId35" Type="http://schemas.openxmlformats.org/officeDocument/2006/relationships/chart" Target="../charts/chart40.xml"/><Relationship Id="rId43" Type="http://schemas.openxmlformats.org/officeDocument/2006/relationships/chart" Target="../charts/chart48.xml"/><Relationship Id="rId48" Type="http://schemas.openxmlformats.org/officeDocument/2006/relationships/chart" Target="../charts/chart53.xml"/><Relationship Id="rId8" Type="http://schemas.openxmlformats.org/officeDocument/2006/relationships/chart" Target="../charts/chart13.xml"/><Relationship Id="rId51" Type="http://schemas.openxmlformats.org/officeDocument/2006/relationships/chart" Target="../charts/char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9.xml"/><Relationship Id="rId4" Type="http://schemas.openxmlformats.org/officeDocument/2006/relationships/chart" Target="../charts/char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consultantplus://offline/ref=2CE4A8D6D562E850C4CF6C81AF09F917E8D48D66FC83B30347A8FCC4D2O6w8I" TargetMode="External"/><Relationship Id="rId5" Type="http://schemas.openxmlformats.org/officeDocument/2006/relationships/hyperlink" Target="consultantplus://offline/ref=2CE4A8D6D562E850C4CF6C81AF09F917E8D48B65FF8CB30347A8FCC4D2O6w8I" TargetMode="External"/><Relationship Id="rId4" Type="http://schemas.openxmlformats.org/officeDocument/2006/relationships/hyperlink" Target="consultantplus://offline/ref=2CE4A8D6D562E850C4CF6C81AF09F917E8D58D67FC82B30347A8FCC4D2O6w8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7.xml"/><Relationship Id="rId4" Type="http://schemas.openxmlformats.org/officeDocument/2006/relationships/chart" Target="../charts/chart6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Layout" Target="../diagrams/layout4.xml"/><Relationship Id="rId5" Type="http://schemas.openxmlformats.org/officeDocument/2006/relationships/diagramLayout" Target="../diagrams/layout3.xml"/><Relationship Id="rId10" Type="http://schemas.openxmlformats.org/officeDocument/2006/relationships/diagramData" Target="../diagrams/data4.xml"/><Relationship Id="rId4" Type="http://schemas.openxmlformats.org/officeDocument/2006/relationships/diagramData" Target="../diagrams/data3.xml"/><Relationship Id="rId9" Type="http://schemas.openxmlformats.org/officeDocument/2006/relationships/image" Target="../media/image8.png"/><Relationship Id="rId14" Type="http://schemas.microsoft.com/office/2007/relationships/diagramDrawing" Target="../diagrams/drawing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928688"/>
            <a:ext cx="3500437" cy="5705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879600" y="142875"/>
            <a:ext cx="9858375" cy="998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atin typeface="+mj-lt"/>
                <a:ea typeface="+mj-ea"/>
                <a:cs typeface="+mj-cs"/>
              </a:rPr>
              <a:t>Бюджет для граждан</a:t>
            </a:r>
            <a:endParaRPr lang="ru-RU" sz="6000" b="1" dirty="0">
              <a:solidFill>
                <a:schemeClr val="bg1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21151" y="2832644"/>
            <a:ext cx="7389885" cy="28286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Бюджет 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Североуральского городского округа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2019 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год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плановый период 2020 и 2021 годов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0450" y="485776"/>
            <a:ext cx="9858375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Показатели </a:t>
            </a:r>
            <a:br>
              <a:rPr lang="ru-RU" sz="3600" b="1" dirty="0" smtClean="0"/>
            </a:br>
            <a:r>
              <a:rPr lang="ru-RU" sz="3600" b="1" dirty="0" smtClean="0"/>
              <a:t>социально-экономического развития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9840436"/>
              </p:ext>
            </p:extLst>
          </p:nvPr>
        </p:nvGraphicFramePr>
        <p:xfrm>
          <a:off x="1125860" y="1772816"/>
          <a:ext cx="9921711" cy="460851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767047"/>
                <a:gridCol w="1265216"/>
                <a:gridCol w="1423368"/>
                <a:gridCol w="2010527"/>
                <a:gridCol w="1455553"/>
              </a:tblGrid>
              <a:tr h="810550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/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/>
                        <a:t>Единица измерения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/>
                        <a:t>2017год </a:t>
                      </a:r>
                      <a:r>
                        <a:rPr lang="ru-RU" dirty="0"/>
                        <a:t>отчет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/>
                        <a:t>2018 </a:t>
                      </a:r>
                      <a:r>
                        <a:rPr lang="ru-RU" dirty="0"/>
                        <a:t>год план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/>
                        <a:t>2019 </a:t>
                      </a:r>
                      <a:r>
                        <a:rPr lang="ru-RU" dirty="0"/>
                        <a:t>год 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/>
                        <a:t>Среднегодовая численность населения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u="none" strike="noStrike" dirty="0"/>
                        <a:t>тыс.чел.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+mj-lt"/>
                        </a:rPr>
                        <a:t> </a:t>
                      </a:r>
                      <a:r>
                        <a:rPr lang="ru-RU" sz="1200" b="0" i="0" u="none" strike="noStrike" dirty="0" smtClean="0">
                          <a:latin typeface="+mj-lt"/>
                        </a:rPr>
                        <a:t>41,4 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+mj-lt"/>
                        </a:rPr>
                        <a:t>40,9   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+mj-lt"/>
                        </a:rPr>
                        <a:t>40,5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55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/>
                        <a:t>Среднемесячная начисленная заработная плата на 1 работника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u="none" strike="noStrike" dirty="0"/>
                        <a:t>руб.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+mj-lt"/>
                        </a:rPr>
                        <a:t>33348,6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+mj-lt"/>
                        </a:rPr>
                        <a:t>35253,9  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+mj-lt"/>
                        </a:rPr>
                        <a:t>35952,2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/>
                        <a:t>Средний размер трудовой пенсии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u="none" strike="noStrike" dirty="0"/>
                        <a:t>руб.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+mj-lt"/>
                        </a:rPr>
                        <a:t>13623,1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+mj-lt"/>
                        </a:rPr>
                        <a:t>14168,0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+mj-lt"/>
                        </a:rPr>
                        <a:t>14735,0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/>
                        <a:t>Уровень зарегистрированной безработицы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u="none" strike="noStrike" dirty="0"/>
                        <a:t>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+mj-lt"/>
                        </a:rPr>
                        <a:t>3,28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latin typeface="+mj-lt"/>
                        </a:rPr>
                        <a:t>3,</a:t>
                      </a:r>
                      <a:r>
                        <a:rPr lang="ru-RU" sz="1200" b="0" i="0" u="none" strike="noStrike" dirty="0" smtClean="0">
                          <a:latin typeface="+mj-lt"/>
                        </a:rPr>
                        <a:t>14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+mj-lt"/>
                        </a:rPr>
                        <a:t>3,16   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/>
                        <a:t>Ввод в эксплуатацию жилых домов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u="none" strike="noStrike" dirty="0"/>
                        <a:t>тыс.кв.м. площади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+mj-lt"/>
                        </a:rPr>
                        <a:t>4,67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+mj-lt"/>
                        </a:rPr>
                        <a:t> </a:t>
                      </a:r>
                      <a:r>
                        <a:rPr lang="en-US" sz="1200" b="0" i="0" u="none" strike="noStrike" dirty="0" smtClean="0">
                          <a:latin typeface="+mj-lt"/>
                        </a:rPr>
                        <a:t>3,</a:t>
                      </a:r>
                      <a:r>
                        <a:rPr lang="ru-RU" sz="1200" b="0" i="0" u="none" strike="noStrike" dirty="0" smtClean="0">
                          <a:latin typeface="+mj-lt"/>
                        </a:rPr>
                        <a:t>70  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+mj-lt"/>
                        </a:rPr>
                        <a:t> 2,50   </a:t>
                      </a:r>
                      <a:endParaRPr lang="ru-RU" sz="1200" b="0" i="0" u="none" strike="noStrike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Chart 2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3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4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6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Chart 7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Chart 8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6138" y="485776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Прогноз социально-экономического развития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33772" y="1844824"/>
            <a:ext cx="2592288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Основой экономического потенциала Североуральского городского округа является добыча полезных ископаемых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На 1 января 2018 года на территории Североуральского городского округа зарегистрировано 315 юридических лиц</a:t>
            </a:r>
            <a:endParaRPr lang="ru-RU" dirty="0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15639720"/>
              </p:ext>
            </p:extLst>
          </p:nvPr>
        </p:nvGraphicFramePr>
        <p:xfrm>
          <a:off x="2998068" y="1628800"/>
          <a:ext cx="9073008" cy="446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6138" y="485776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Показатели занятости населения по отраслям экономики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36470147"/>
              </p:ext>
            </p:extLst>
          </p:nvPr>
        </p:nvGraphicFramePr>
        <p:xfrm>
          <a:off x="621804" y="1772815"/>
          <a:ext cx="11017224" cy="475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3415" y="492126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Основные характеристики бюджета, </a:t>
            </a:r>
            <a:br>
              <a:rPr lang="ru-RU" sz="3200" b="1" dirty="0" smtClean="0"/>
            </a:br>
            <a:r>
              <a:rPr lang="ru-RU" sz="3200" b="1" dirty="0" smtClean="0"/>
              <a:t>млн.руб.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28736834"/>
              </p:ext>
            </p:extLst>
          </p:nvPr>
        </p:nvGraphicFramePr>
        <p:xfrm>
          <a:off x="765820" y="2060848"/>
          <a:ext cx="2880319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14700" y="1628800"/>
            <a:ext cx="2200224" cy="4318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на </a:t>
            </a:r>
            <a:r>
              <a:rPr lang="ru-RU" sz="2400" dirty="0" smtClean="0"/>
              <a:t>2019 </a:t>
            </a:r>
            <a:r>
              <a:rPr lang="ru-RU" sz="2400" dirty="0"/>
              <a:t>год</a:t>
            </a:r>
          </a:p>
        </p:txBody>
      </p:sp>
      <p:sp>
        <p:nvSpPr>
          <p:cNvPr id="13" name="Цилиндр 12"/>
          <p:cNvSpPr/>
          <p:nvPr/>
        </p:nvSpPr>
        <p:spPr>
          <a:xfrm>
            <a:off x="3790802" y="2420963"/>
            <a:ext cx="2356145" cy="792162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1388,9</a:t>
            </a:r>
            <a:endParaRPr lang="ru-RU" sz="2400" dirty="0"/>
          </a:p>
        </p:txBody>
      </p:sp>
      <p:sp>
        <p:nvSpPr>
          <p:cNvPr id="16" name="Цилиндр 15"/>
          <p:cNvSpPr/>
          <p:nvPr/>
        </p:nvSpPr>
        <p:spPr>
          <a:xfrm>
            <a:off x="3790802" y="3573488"/>
            <a:ext cx="2356145" cy="792162"/>
          </a:xfrm>
          <a:prstGeom prst="can">
            <a:avLst/>
          </a:prstGeom>
          <a:solidFill>
            <a:srgbClr val="92D05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1391,7</a:t>
            </a:r>
            <a:endParaRPr lang="ru-RU" sz="2400" dirty="0"/>
          </a:p>
        </p:txBody>
      </p:sp>
      <p:sp>
        <p:nvSpPr>
          <p:cNvPr id="19" name="Цилиндр 18"/>
          <p:cNvSpPr/>
          <p:nvPr/>
        </p:nvSpPr>
        <p:spPr>
          <a:xfrm>
            <a:off x="3790156" y="4653161"/>
            <a:ext cx="2356145" cy="504825"/>
          </a:xfrm>
          <a:prstGeom prst="can">
            <a:avLst/>
          </a:prstGeom>
          <a:solidFill>
            <a:srgbClr val="7030A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2,8</a:t>
            </a:r>
            <a:endParaRPr lang="ru-RU" sz="2400" dirty="0"/>
          </a:p>
        </p:txBody>
      </p:sp>
      <p:sp>
        <p:nvSpPr>
          <p:cNvPr id="22" name="Загнутый угол 21"/>
          <p:cNvSpPr/>
          <p:nvPr/>
        </p:nvSpPr>
        <p:spPr>
          <a:xfrm>
            <a:off x="261938" y="5373688"/>
            <a:ext cx="11664950" cy="1295400"/>
          </a:xfrm>
          <a:prstGeom prst="foldedCorne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8452" name="Прямоугольник 22"/>
          <p:cNvSpPr>
            <a:spLocks noChangeArrowheads="1"/>
          </p:cNvSpPr>
          <p:nvPr/>
        </p:nvSpPr>
        <p:spPr bwMode="auto">
          <a:xfrm>
            <a:off x="261938" y="5380038"/>
            <a:ext cx="11593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Euphemia" pitchFamily="34" charset="0"/>
              </a:rPr>
              <a:t>Приоритетом бюджетной политики при формировании расходной части бюджета остается ее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Euphemia" pitchFamily="34" charset="0"/>
              </a:rPr>
              <a:t>социальная направленность </a:t>
            </a:r>
            <a:r>
              <a:rPr lang="ru-RU" sz="1600" dirty="0" smtClean="0">
                <a:solidFill>
                  <a:schemeClr val="bg1"/>
                </a:solidFill>
                <a:latin typeface="Euphemia" pitchFamily="34" charset="0"/>
              </a:rPr>
              <a:t>–  81,4%</a:t>
            </a:r>
            <a:r>
              <a:rPr lang="ru-RU" sz="1600" dirty="0" smtClean="0">
                <a:solidFill>
                  <a:srgbClr val="FF0000"/>
                </a:solidFill>
                <a:latin typeface="Euphemia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Euphemia" pitchFamily="34" charset="0"/>
              </a:rPr>
              <a:t>расходов </a:t>
            </a:r>
            <a:r>
              <a:rPr lang="ru-RU" sz="1600" dirty="0">
                <a:solidFill>
                  <a:schemeClr val="bg1"/>
                </a:solidFill>
                <a:latin typeface="Euphemia" pitchFamily="34" charset="0"/>
              </a:rPr>
              <a:t>планируется направлять   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Euphemia" pitchFamily="34" charset="0"/>
              </a:rPr>
              <a:t>на социально-культурную сферу.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Euphemia" pitchFamily="34" charset="0"/>
              </a:rPr>
              <a:t>Объем </a:t>
            </a:r>
            <a:r>
              <a:rPr lang="ru-RU" sz="1600" dirty="0">
                <a:solidFill>
                  <a:schemeClr val="bg1"/>
                </a:solidFill>
                <a:latin typeface="Euphemia" pitchFamily="34" charset="0"/>
              </a:rPr>
              <a:t>расходов в расчете на 1 жителя </a:t>
            </a:r>
            <a:r>
              <a:rPr lang="ru-RU" sz="1600" dirty="0" smtClean="0">
                <a:solidFill>
                  <a:schemeClr val="bg1"/>
                </a:solidFill>
                <a:latin typeface="Euphemia" pitchFamily="34" charset="0"/>
              </a:rPr>
              <a:t>Североуральского городского округа составит</a:t>
            </a:r>
            <a:r>
              <a:rPr lang="ru-RU" sz="1600" dirty="0">
                <a:solidFill>
                  <a:schemeClr val="bg1"/>
                </a:solidFill>
                <a:latin typeface="Euphemia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Euphemia" pitchFamily="34" charset="0"/>
              </a:rPr>
              <a:t>28,0 тыс.руб</a:t>
            </a:r>
            <a:r>
              <a:rPr lang="ru-RU" sz="1600" dirty="0">
                <a:solidFill>
                  <a:schemeClr val="bg1"/>
                </a:solidFill>
                <a:latin typeface="Euphemia" pitchFamily="34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58877" y="1628725"/>
            <a:ext cx="2200224" cy="4318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на </a:t>
            </a:r>
            <a:r>
              <a:rPr lang="ru-RU" sz="2400" dirty="0" smtClean="0"/>
              <a:t>2020 </a:t>
            </a:r>
            <a:r>
              <a:rPr lang="ru-RU" sz="2400" dirty="0"/>
              <a:t>год</a:t>
            </a:r>
          </a:p>
        </p:txBody>
      </p:sp>
      <p:sp>
        <p:nvSpPr>
          <p:cNvPr id="15" name="Цилиндр 14"/>
          <p:cNvSpPr/>
          <p:nvPr/>
        </p:nvSpPr>
        <p:spPr>
          <a:xfrm>
            <a:off x="6434979" y="2420888"/>
            <a:ext cx="2356145" cy="792162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1325,2</a:t>
            </a:r>
            <a:endParaRPr lang="ru-RU" sz="2400" dirty="0"/>
          </a:p>
        </p:txBody>
      </p:sp>
      <p:sp>
        <p:nvSpPr>
          <p:cNvPr id="17" name="Цилиндр 16"/>
          <p:cNvSpPr/>
          <p:nvPr/>
        </p:nvSpPr>
        <p:spPr>
          <a:xfrm>
            <a:off x="6434979" y="3573413"/>
            <a:ext cx="2356145" cy="792162"/>
          </a:xfrm>
          <a:prstGeom prst="can">
            <a:avLst/>
          </a:prstGeom>
          <a:solidFill>
            <a:srgbClr val="92D05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1338,3</a:t>
            </a:r>
            <a:endParaRPr lang="ru-RU" sz="2400" dirty="0"/>
          </a:p>
        </p:txBody>
      </p:sp>
      <p:sp>
        <p:nvSpPr>
          <p:cNvPr id="18" name="Цилиндр 17"/>
          <p:cNvSpPr/>
          <p:nvPr/>
        </p:nvSpPr>
        <p:spPr>
          <a:xfrm>
            <a:off x="6434333" y="4653086"/>
            <a:ext cx="2356145" cy="504825"/>
          </a:xfrm>
          <a:prstGeom prst="can">
            <a:avLst/>
          </a:prstGeom>
          <a:solidFill>
            <a:srgbClr val="7030A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13,1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223173" y="1628725"/>
            <a:ext cx="2200224" cy="4318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на </a:t>
            </a:r>
            <a:r>
              <a:rPr lang="ru-RU" sz="2400" dirty="0" smtClean="0"/>
              <a:t>2021год</a:t>
            </a:r>
            <a:endParaRPr lang="ru-RU" sz="2400" dirty="0"/>
          </a:p>
        </p:txBody>
      </p:sp>
      <p:sp>
        <p:nvSpPr>
          <p:cNvPr id="26" name="Цилиндр 25"/>
          <p:cNvSpPr/>
          <p:nvPr/>
        </p:nvSpPr>
        <p:spPr>
          <a:xfrm>
            <a:off x="9099275" y="2420888"/>
            <a:ext cx="2356145" cy="792162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1377,5</a:t>
            </a:r>
            <a:endParaRPr lang="ru-RU" sz="2400" dirty="0"/>
          </a:p>
        </p:txBody>
      </p:sp>
      <p:sp>
        <p:nvSpPr>
          <p:cNvPr id="27" name="Цилиндр 26"/>
          <p:cNvSpPr/>
          <p:nvPr/>
        </p:nvSpPr>
        <p:spPr>
          <a:xfrm>
            <a:off x="9099275" y="3573413"/>
            <a:ext cx="2356145" cy="792162"/>
          </a:xfrm>
          <a:prstGeom prst="can">
            <a:avLst/>
          </a:prstGeom>
          <a:solidFill>
            <a:srgbClr val="92D05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1381,5</a:t>
            </a:r>
            <a:endParaRPr lang="ru-RU" sz="2400" dirty="0"/>
          </a:p>
        </p:txBody>
      </p:sp>
      <p:sp>
        <p:nvSpPr>
          <p:cNvPr id="28" name="Цилиндр 27"/>
          <p:cNvSpPr/>
          <p:nvPr/>
        </p:nvSpPr>
        <p:spPr>
          <a:xfrm>
            <a:off x="9098629" y="4653086"/>
            <a:ext cx="2356145" cy="504825"/>
          </a:xfrm>
          <a:prstGeom prst="can">
            <a:avLst/>
          </a:prstGeom>
          <a:solidFill>
            <a:srgbClr val="7030A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4,0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Доходы бюджета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 flipH="1">
            <a:off x="333375" y="2997200"/>
            <a:ext cx="3627438" cy="3646488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Налоговые доходы </a:t>
            </a:r>
            <a:r>
              <a:rPr lang="ru-RU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Поступление от уплаты федеральных, региональных и местных налогов и сборов, предусмотренных Налоговым Кодексом Российской Федерации, законодательством Свердловской области и решениями Думы Североуральского городского округа</a:t>
            </a:r>
          </a:p>
        </p:txBody>
      </p:sp>
      <p:sp>
        <p:nvSpPr>
          <p:cNvPr id="12" name="Вертикальный свиток 11"/>
          <p:cNvSpPr/>
          <p:nvPr/>
        </p:nvSpPr>
        <p:spPr>
          <a:xfrm flipH="1">
            <a:off x="4176713" y="2997200"/>
            <a:ext cx="3627437" cy="3646488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Неналоговые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Платежи, которые включают в себя: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•доходы от использования и продажи имущества;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•платные услуги казенных учреждений;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•штрафы за нарушение законодательства;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•иные неналоговые доходы</a:t>
            </a:r>
          </a:p>
        </p:txBody>
      </p:sp>
      <p:sp>
        <p:nvSpPr>
          <p:cNvPr id="13" name="Вертикальный свиток 12"/>
          <p:cNvSpPr/>
          <p:nvPr/>
        </p:nvSpPr>
        <p:spPr>
          <a:xfrm flipH="1">
            <a:off x="8066088" y="2997200"/>
            <a:ext cx="3627437" cy="3646488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Безвозмездные поступления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Поступления в местный бюджет из областного бюджета межбюджетных трансфертов в виде дотаций, субсидий, субвенций и иных межбюджетных трансфертов, а также поступления от физических и юридических лиц (кроме налоговых и неналоговых доходов)</a:t>
            </a:r>
          </a:p>
        </p:txBody>
      </p:sp>
      <p:sp>
        <p:nvSpPr>
          <p:cNvPr id="14" name="Лента лицом вниз 13"/>
          <p:cNvSpPr/>
          <p:nvPr/>
        </p:nvSpPr>
        <p:spPr>
          <a:xfrm>
            <a:off x="406400" y="1700213"/>
            <a:ext cx="11160125" cy="792162"/>
          </a:xfrm>
          <a:prstGeom prst="ribbon">
            <a:avLst>
              <a:gd name="adj1" fmla="val 16667"/>
              <a:gd name="adj2" fmla="val 69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Доходы бюджета </a:t>
            </a:r>
            <a:r>
              <a:rPr lang="ru-RU" sz="2000" dirty="0"/>
              <a:t>- поступающие в 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денежные средства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917700" y="2565400"/>
            <a:ext cx="431800" cy="3587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5734050" y="2565400"/>
            <a:ext cx="431800" cy="3587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9694863" y="2565400"/>
            <a:ext cx="431800" cy="3587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3932" y="260648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Нормативы отчислений в бюджет Североуральского городского округа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1764" y="1772817"/>
          <a:ext cx="11521282" cy="4992507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4591187"/>
                <a:gridCol w="1386019"/>
                <a:gridCol w="1386019"/>
                <a:gridCol w="1386019"/>
                <a:gridCol w="1386019"/>
                <a:gridCol w="1386019"/>
              </a:tblGrid>
              <a:tr h="35895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Налоги и сборы, установленные законодательством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2017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2018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2019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2020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2021 </a:t>
                      </a:r>
                      <a:r>
                        <a:rPr lang="ru-RU" sz="1200" u="none" strike="noStrike" dirty="0"/>
                        <a:t>год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49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I. </a:t>
                      </a:r>
                      <a:r>
                        <a:rPr lang="ru-RU" sz="1200" u="none" strike="noStrike" dirty="0"/>
                        <a:t>Федеральные налоги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 </a:t>
                      </a:r>
                      <a:endParaRPr lang="ru-RU" sz="12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 </a:t>
                      </a:r>
                      <a:endParaRPr lang="ru-RU" sz="12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 </a:t>
                      </a:r>
                      <a:endParaRPr lang="ru-RU" sz="12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 </a:t>
                      </a:r>
                      <a:endParaRPr lang="ru-RU" sz="12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 </a:t>
                      </a:r>
                      <a:endParaRPr lang="ru-RU" sz="12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22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1. Налог на доходы физических лиц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42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43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44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Arial"/>
                        </a:rPr>
                        <a:t>47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47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9452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2. Акцизы на нефтепродукты (от 10%, направляемых из областного бюджета в местные бюджеты)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0,05625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0,05544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0,10856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0,10856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0,10856</a:t>
                      </a:r>
                    </a:p>
                    <a:p>
                      <a:pPr algn="ctr" fontAlgn="t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latin typeface="Arial"/>
                        </a:rPr>
                        <a:t>3. Акцизы на пиво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Arial"/>
                        </a:rPr>
                        <a:t>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Arial"/>
                        </a:rPr>
                        <a:t>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Arial"/>
                        </a:rPr>
                        <a:t>50,0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Arial"/>
                        </a:rPr>
                        <a:t>50,0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Arial"/>
                        </a:rPr>
                        <a:t>50,0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834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/>
                        <a:t>4. </a:t>
                      </a:r>
                      <a:r>
                        <a:rPr lang="ru-RU" sz="1200" u="none" strike="noStrike" dirty="0"/>
                        <a:t>Государственная пошлина (в зависимости от установленных полномочий)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895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II. Налоги со специальными налоговыми режимами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834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1. Налог, взимаемый в связи с применением упрощенной системы налогообложения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15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15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30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+mn-lt"/>
                        </a:rPr>
                        <a:t>30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30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22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2. Единый налог на вмененный доход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834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/>
                        <a:t>3</a:t>
                      </a:r>
                      <a:r>
                        <a:rPr lang="ru-RU" sz="1200" u="none" strike="noStrike" baseline="0" dirty="0" smtClean="0"/>
                        <a:t> </a:t>
                      </a:r>
                      <a:r>
                        <a:rPr lang="ru-RU" sz="1200" u="none" strike="noStrike" dirty="0" smtClean="0"/>
                        <a:t>. </a:t>
                      </a:r>
                      <a:r>
                        <a:rPr lang="ru-RU" sz="1200" u="none" strike="noStrike" dirty="0"/>
                        <a:t>Налог, взимаемый в связи с применением патентной системы налогообложения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100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541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/>
                        <a:t>III. </a:t>
                      </a:r>
                      <a:r>
                        <a:rPr lang="ru-RU" sz="1200" u="none" strike="noStrike" dirty="0"/>
                        <a:t>Региональные налоги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r>
                        <a:rPr lang="ru-RU" sz="1200" u="none" strike="noStrike" dirty="0" smtClean="0"/>
                        <a:t>0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r>
                        <a:rPr lang="ru-RU" sz="1200" u="none" strike="noStrike" dirty="0" smtClean="0"/>
                        <a:t>0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0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0</a:t>
                      </a:r>
                      <a:r>
                        <a:rPr lang="ru-RU" sz="1200" u="none" strike="noStrike" dirty="0"/>
                        <a:t> 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0</a:t>
                      </a:r>
                      <a:r>
                        <a:rPr lang="ru-RU" sz="1200" u="none" strike="noStrike" dirty="0"/>
                        <a:t> 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49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)-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49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/>
                        <a:t>IV. </a:t>
                      </a:r>
                      <a:r>
                        <a:rPr lang="ru-RU" sz="1200" u="none" strike="noStrike"/>
                        <a:t>Местные налоги</a:t>
                      </a:r>
                      <a:endParaRPr lang="ru-RU" sz="12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22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1. Налог на имущество физических лиц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49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2. Земельный налог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/>
                        <a:t>100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Динамика поступления доходов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Chart 2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3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4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6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7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Chart 8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Chart 2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" name="Chart 3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8" name="Chart 4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9" name="Chart 6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0" name="Chart 7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1" name="Chart 8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4" name="Chart 2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5" name="Chart 3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6" name="Chart 4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7" name="Chart 6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8" name="Chart 7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29" name="Chart 8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30" name="Chart 2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31" name="Chart 3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32" name="Chart 4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33" name="Chart 6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34" name="Chart 7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graphicFrame>
        <p:nvGraphicFramePr>
          <p:cNvPr id="35" name="Chart 8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graphicFrame>
        <p:nvGraphicFramePr>
          <p:cNvPr id="38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39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graphicFrame>
        <p:nvGraphicFramePr>
          <p:cNvPr id="40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graphicFrame>
        <p:nvGraphicFramePr>
          <p:cNvPr id="41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graphicFrame>
        <p:nvGraphicFramePr>
          <p:cNvPr id="42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graphicFrame>
        <p:nvGraphicFramePr>
          <p:cNvPr id="43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graphicFrame>
        <p:nvGraphicFramePr>
          <p:cNvPr id="44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graphicFrame>
        <p:nvGraphicFramePr>
          <p:cNvPr id="45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graphicFrame>
        <p:nvGraphicFramePr>
          <p:cNvPr id="46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graphicFrame>
        <p:nvGraphicFramePr>
          <p:cNvPr id="47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graphicFrame>
        <p:nvGraphicFramePr>
          <p:cNvPr id="48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graphicFrame>
        <p:nvGraphicFramePr>
          <p:cNvPr id="49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graphicFrame>
        <p:nvGraphicFramePr>
          <p:cNvPr id="50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graphicFrame>
        <p:nvGraphicFramePr>
          <p:cNvPr id="51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graphicFrame>
        <p:nvGraphicFramePr>
          <p:cNvPr id="52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graphicFrame>
        <p:nvGraphicFramePr>
          <p:cNvPr id="53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graphicFrame>
        <p:nvGraphicFramePr>
          <p:cNvPr id="54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graphicFrame>
        <p:nvGraphicFramePr>
          <p:cNvPr id="55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graphicFrame>
        <p:nvGraphicFramePr>
          <p:cNvPr id="56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graphicFrame>
        <p:nvGraphicFramePr>
          <p:cNvPr id="57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7"/>
          </a:graphicData>
        </a:graphic>
      </p:graphicFrame>
      <p:graphicFrame>
        <p:nvGraphicFramePr>
          <p:cNvPr id="58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graphicFrame>
        <p:nvGraphicFramePr>
          <p:cNvPr id="59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9"/>
          </a:graphicData>
        </a:graphic>
      </p:graphicFrame>
      <p:graphicFrame>
        <p:nvGraphicFramePr>
          <p:cNvPr id="60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graphicFrame>
        <p:nvGraphicFramePr>
          <p:cNvPr id="61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1"/>
          </a:graphicData>
        </a:graphic>
      </p:graphicFrame>
      <p:graphicFrame>
        <p:nvGraphicFramePr>
          <p:cNvPr id="6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29665231"/>
              </p:ext>
            </p:extLst>
          </p:nvPr>
        </p:nvGraphicFramePr>
        <p:xfrm>
          <a:off x="909836" y="1700808"/>
          <a:ext cx="10513168" cy="469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908" y="188640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Структура доходов бюджета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4934728"/>
              </p:ext>
            </p:extLst>
          </p:nvPr>
        </p:nvGraphicFramePr>
        <p:xfrm>
          <a:off x="836241" y="4509121"/>
          <a:ext cx="5546204" cy="153961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464948"/>
                <a:gridCol w="1086370"/>
                <a:gridCol w="994886"/>
              </a:tblGrid>
              <a:tr h="6480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Безвозмездные поступления 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925155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100%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Дотации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18901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r>
                        <a:rPr lang="ru-RU" sz="1400" u="none" strike="noStrike" dirty="0" smtClean="0">
                          <a:effectLst/>
                        </a:rPr>
                        <a:t>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Субсидии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361077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39%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Субвенции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545177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59%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Иные межбюджетные трансферты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0  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5248719"/>
              </p:ext>
            </p:extLst>
          </p:nvPr>
        </p:nvGraphicFramePr>
        <p:xfrm>
          <a:off x="765820" y="2025134"/>
          <a:ext cx="5616624" cy="225442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508943"/>
                <a:gridCol w="1100164"/>
                <a:gridCol w="1007517"/>
              </a:tblGrid>
              <a:tr h="10608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Доходы бюджета Североуральского городского округа 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Сумма </a:t>
                      </a:r>
                      <a:endParaRPr lang="en-US" sz="1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(</a:t>
                      </a:r>
                      <a:r>
                        <a:rPr lang="ru-RU" sz="1400" b="1" u="none" strike="noStrike" dirty="0">
                          <a:effectLst/>
                        </a:rPr>
                        <a:t>в </a:t>
                      </a:r>
                      <a:r>
                        <a:rPr lang="ru-RU" sz="1400" b="1" u="none" strike="noStrike" dirty="0" err="1">
                          <a:effectLst/>
                        </a:rPr>
                        <a:t>тыс.руб</a:t>
                      </a:r>
                      <a:r>
                        <a:rPr lang="ru-RU" sz="1400" b="1" u="none" strike="noStrike" dirty="0">
                          <a:effectLst/>
                        </a:rPr>
                        <a:t>.)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Удельный вес </a:t>
                      </a:r>
                      <a:r>
                        <a:rPr lang="ru-RU" sz="1400" b="1" u="none" strike="noStrike" dirty="0" smtClean="0">
                          <a:effectLst/>
                        </a:rPr>
                        <a:t>(</a:t>
                      </a:r>
                      <a:r>
                        <a:rPr lang="ru-RU" sz="1400" b="1" u="none" strike="noStrike" dirty="0">
                          <a:effectLst/>
                        </a:rPr>
                        <a:t>в процентах)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99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Налоговые доходы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397107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29%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7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Неналоговые доходы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66676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r>
                        <a:rPr lang="ru-RU" sz="1400" u="none" strike="noStrike" dirty="0" smtClean="0">
                          <a:effectLst/>
                        </a:rPr>
                        <a:t>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399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Безвозмездные поступлений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925155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67%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5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Итого доходов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1388938 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100%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71618111"/>
              </p:ext>
            </p:extLst>
          </p:nvPr>
        </p:nvGraphicFramePr>
        <p:xfrm>
          <a:off x="6526460" y="1781450"/>
          <a:ext cx="5184576" cy="2481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07612437"/>
              </p:ext>
            </p:extLst>
          </p:nvPr>
        </p:nvGraphicFramePr>
        <p:xfrm>
          <a:off x="6506841" y="4560542"/>
          <a:ext cx="5904656" cy="208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Структура налоговых доходов бюджета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6997272"/>
              </p:ext>
            </p:extLst>
          </p:nvPr>
        </p:nvGraphicFramePr>
        <p:xfrm>
          <a:off x="883348" y="2204864"/>
          <a:ext cx="5787128" cy="417646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615464"/>
                <a:gridCol w="1133561"/>
                <a:gridCol w="1038103"/>
              </a:tblGrid>
              <a:tr h="8492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Налоговые доходы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397107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100%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96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328041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83%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3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Акцизы по подакцизным </a:t>
                      </a:r>
                      <a:r>
                        <a:rPr lang="ru-RU" sz="1400" u="none" strike="noStrike" dirty="0" smtClean="0">
                          <a:effectLst/>
                        </a:rPr>
                        <a:t>товарам (продукции), производимым на территории Российской Федерации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16952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1581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Налоги на </a:t>
                      </a:r>
                      <a:r>
                        <a:rPr lang="ru-RU" sz="1400" u="none" strike="noStrike" dirty="0" smtClean="0">
                          <a:effectLst/>
                        </a:rPr>
                        <a:t>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28282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7%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96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Земельный налог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11 334 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96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Налог на имущество физических лиц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7061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96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Государственная пошлина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5437 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29217479"/>
              </p:ext>
            </p:extLst>
          </p:nvPr>
        </p:nvGraphicFramePr>
        <p:xfrm>
          <a:off x="6886500" y="1755776"/>
          <a:ext cx="4851475" cy="4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Структура неналоговых доходов бюджета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0430710"/>
              </p:ext>
            </p:extLst>
          </p:nvPr>
        </p:nvGraphicFramePr>
        <p:xfrm>
          <a:off x="621804" y="1988840"/>
          <a:ext cx="5539258" cy="302433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460609"/>
                <a:gridCol w="1147903"/>
                <a:gridCol w="930746"/>
              </a:tblGrid>
              <a:tr h="3047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Неналоговые доходы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66676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100%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7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Доходы от использования имущества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49719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75%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965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Плата за негативное воздействие на окружающую среду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11098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17%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965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Доходы от оказания платных услуг и компенсации затрат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388 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965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3192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5%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25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Штрафы, санкции, возмещение ущерба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2279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r>
                        <a:rPr lang="ru-RU" sz="1400" u="none" strike="noStrike" dirty="0" smtClean="0">
                          <a:effectLst/>
                        </a:rPr>
                        <a:t>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25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Прочие неналоговые доходы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0  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0%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70167207"/>
              </p:ext>
            </p:extLst>
          </p:nvPr>
        </p:nvGraphicFramePr>
        <p:xfrm>
          <a:off x="6701631" y="1544638"/>
          <a:ext cx="4829175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3933825" y="1773238"/>
            <a:ext cx="54514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sz="2400" dirty="0">
              <a:latin typeface="Euphemia" pitchFamily="34" charset="0"/>
            </a:endParaRPr>
          </a:p>
          <a:p>
            <a:pPr>
              <a:lnSpc>
                <a:spcPct val="90000"/>
              </a:lnSpc>
            </a:pPr>
            <a:endParaRPr lang="ru-RU" sz="2400" dirty="0">
              <a:latin typeface="Euphemia" pitchFamily="34" charset="0"/>
            </a:endParaRPr>
          </a:p>
        </p:txBody>
      </p:sp>
      <p:pic>
        <p:nvPicPr>
          <p:cNvPr id="1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330450" y="485776"/>
            <a:ext cx="9858375" cy="998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atin typeface="+mj-lt"/>
                <a:ea typeface="+mj-ea"/>
                <a:cs typeface="+mj-cs"/>
              </a:rPr>
              <a:t>Бюджет для граждан</a:t>
            </a:r>
            <a:endParaRPr lang="ru-RU" sz="6000" b="1" dirty="0">
              <a:solidFill>
                <a:schemeClr val="bg1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 flipH="1">
            <a:off x="3594081" y="1700957"/>
            <a:ext cx="8286808" cy="2871051"/>
          </a:xfrm>
          <a:prstGeom prst="verticalScroll">
            <a:avLst>
              <a:gd name="adj" fmla="val 363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100" b="1" dirty="0"/>
          </a:p>
          <a:p>
            <a:pPr algn="ctr">
              <a:defRPr/>
            </a:pPr>
            <a:r>
              <a:rPr lang="ru-RU" sz="1600" b="1" dirty="0"/>
              <a:t>Уважаемые жители Североуральского городского округа!</a:t>
            </a:r>
            <a:endParaRPr lang="ru-RU" sz="1600" dirty="0"/>
          </a:p>
          <a:p>
            <a:pPr>
              <a:defRPr/>
            </a:pPr>
            <a:r>
              <a:rPr lang="ru-RU" sz="1100" b="1" dirty="0"/>
              <a:t> </a:t>
            </a:r>
            <a:endParaRPr lang="ru-RU" sz="1100" dirty="0"/>
          </a:p>
          <a:p>
            <a:pPr algn="ctr">
              <a:defRPr/>
            </a:pPr>
            <a:r>
              <a:rPr lang="ru-RU" sz="1100" dirty="0"/>
              <a:t>В Бюджетном послании Президента Российской Федерации говорится о необходимости обеспечения прозрачности и открытости бюджетного процесса.</a:t>
            </a:r>
          </a:p>
          <a:p>
            <a:pPr algn="ctr">
              <a:defRPr/>
            </a:pPr>
            <a:r>
              <a:rPr lang="ru-RU" sz="1100" dirty="0"/>
              <a:t> </a:t>
            </a:r>
          </a:p>
          <a:p>
            <a:pPr algn="ctr">
              <a:defRPr/>
            </a:pPr>
            <a:r>
              <a:rPr lang="ru-RU" sz="1100" dirty="0"/>
              <a:t>Одним из инструментов обеспечения прозрачности и публичности бюджета и бюджетного процесса для населения </a:t>
            </a:r>
            <a:r>
              <a:rPr lang="ru-RU" sz="1100" dirty="0" smtClean="0"/>
              <a:t>является  реализация </a:t>
            </a:r>
            <a:r>
              <a:rPr lang="ru-RU" sz="1100" dirty="0"/>
              <a:t>"открытого бюджета" – "Бюджет для граждан".</a:t>
            </a:r>
          </a:p>
          <a:p>
            <a:pPr algn="ctr">
              <a:defRPr/>
            </a:pPr>
            <a:r>
              <a:rPr lang="ru-RU" sz="1100" dirty="0"/>
              <a:t> </a:t>
            </a:r>
          </a:p>
          <a:p>
            <a:pPr algn="ctr">
              <a:defRPr/>
            </a:pPr>
            <a:r>
              <a:rPr lang="ru-RU" sz="1100" dirty="0"/>
              <a:t>Сегодня обеспечение открытости и прозрачности бюджетного процесса является одним из ключевых направлений деятельности Администрации Североуральского городского округа.</a:t>
            </a:r>
          </a:p>
          <a:p>
            <a:pPr algn="ctr">
              <a:defRPr/>
            </a:pPr>
            <a:r>
              <a:rPr lang="ru-RU" sz="1100" dirty="0"/>
              <a:t>Администрация Североуральского городского округа предлагает версию бюджета на </a:t>
            </a:r>
            <a:r>
              <a:rPr lang="ru-RU" sz="1100" dirty="0" smtClean="0"/>
              <a:t>2019 год и плановый период 2020 и 2021 годов в </a:t>
            </a:r>
            <a:r>
              <a:rPr lang="ru-RU" sz="1100" dirty="0"/>
              <a:t>форме презентационного материала.</a:t>
            </a:r>
          </a:p>
          <a:p>
            <a:pPr algn="ctr">
              <a:defRPr/>
            </a:pPr>
            <a:r>
              <a:rPr lang="ru-RU" sz="1100" dirty="0"/>
              <a:t>В «Бюджете для граждан» отражены основные </a:t>
            </a:r>
            <a:r>
              <a:rPr lang="ru-RU" sz="1100" dirty="0" smtClean="0"/>
              <a:t>направления </a:t>
            </a:r>
            <a:r>
              <a:rPr lang="ru-RU" sz="1100" dirty="0"/>
              <a:t>бюджета города: доходы бюджета; объемы бюджетных ассигнований по наиболее значимым расходным обязательствам; плановые значения отдельных показателей, характеризующих результаты использования бюджетных средств.</a:t>
            </a:r>
            <a:endParaRPr lang="ru-RU" sz="1200" dirty="0"/>
          </a:p>
        </p:txBody>
      </p:sp>
      <p:sp>
        <p:nvSpPr>
          <p:cNvPr id="12" name="Вертикальный свиток 11"/>
          <p:cNvSpPr/>
          <p:nvPr/>
        </p:nvSpPr>
        <p:spPr>
          <a:xfrm flipH="1">
            <a:off x="190500" y="4797425"/>
            <a:ext cx="11736388" cy="1916113"/>
          </a:xfrm>
          <a:prstGeom prst="verticalScroll">
            <a:avLst>
              <a:gd name="adj" fmla="val 77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100" b="1" dirty="0"/>
          </a:p>
          <a:p>
            <a:pPr algn="ctr">
              <a:defRPr/>
            </a:pPr>
            <a:endParaRPr lang="ru-RU" sz="1050" dirty="0"/>
          </a:p>
          <a:p>
            <a:pPr algn="ctr">
              <a:defRPr/>
            </a:pPr>
            <a:r>
              <a:rPr lang="ru-RU" sz="1100" dirty="0"/>
              <a:t>Администрация города заинтересована в участии как можно большего числа граждан  в решении вопросов, относящихся к бюджетному процессу. Важно и ценно мнение каждого гражданина, как по совершенствованию бюджетного процесса, так и по формированию доходной и расходной частей бюджета.</a:t>
            </a:r>
          </a:p>
          <a:p>
            <a:pPr algn="ctr">
              <a:defRPr/>
            </a:pPr>
            <a:r>
              <a:rPr lang="ru-RU" sz="1100" dirty="0"/>
              <a:t>Открытая публикация «Бюджета для граждан» </a:t>
            </a:r>
            <a:r>
              <a:rPr lang="ru-RU" sz="1100" dirty="0" smtClean="0"/>
              <a:t>позволяет </a:t>
            </a:r>
            <a:r>
              <a:rPr lang="ru-RU" sz="1100" dirty="0"/>
              <a:t>обеспечить доступ широкого круга граждан округа к всесторонней, своевременной, полной и сопоставимой информации по реализации бюджетной политики нашего города, в том числе в рамках муниципальных программ. Таким образом, каждый житель нашего города </a:t>
            </a:r>
            <a:r>
              <a:rPr lang="ru-RU" sz="1100" dirty="0" smtClean="0"/>
              <a:t>имеет возможность </a:t>
            </a:r>
            <a:r>
              <a:rPr lang="ru-RU" sz="1100" dirty="0"/>
              <a:t>в полном объеме получить информацию о том, сколько город зарабатывает и сколько тратит. Каждый житель нашего города </a:t>
            </a:r>
            <a:r>
              <a:rPr lang="ru-RU" sz="1100" dirty="0" smtClean="0"/>
              <a:t>может </a:t>
            </a:r>
            <a:r>
              <a:rPr lang="ru-RU" sz="1100" dirty="0"/>
              <a:t>самостоятельно ознакомиться с тем, каким образом расходуются бюджетные средства, какие задачи решаются при помощи бюджетных средств и какие программы являются для нас приоритетными; </a:t>
            </a:r>
            <a:r>
              <a:rPr lang="ru-RU" sz="1100" dirty="0" smtClean="0"/>
              <a:t>может </a:t>
            </a:r>
            <a:r>
              <a:rPr lang="ru-RU" sz="1100" dirty="0"/>
              <a:t>разобраться в том, как бюджетная политика влияет на развитие нашего города, на улучшение качества жизни населения и каких результатов мы хотим добиться.</a:t>
            </a:r>
          </a:p>
          <a:p>
            <a:pPr algn="r">
              <a:defRPr/>
            </a:pPr>
            <a:r>
              <a:rPr lang="ru-RU" sz="1100" b="1" dirty="0"/>
              <a:t>С Уважением,</a:t>
            </a:r>
          </a:p>
          <a:p>
            <a:pPr algn="r">
              <a:defRPr/>
            </a:pPr>
            <a:r>
              <a:rPr lang="ru-RU" sz="1100" b="1" dirty="0" smtClean="0"/>
              <a:t>Глава Североуральского </a:t>
            </a:r>
            <a:r>
              <a:rPr lang="ru-RU" sz="1100" b="1" dirty="0"/>
              <a:t>городского округа </a:t>
            </a:r>
            <a:r>
              <a:rPr lang="ru-RU" sz="1100" b="1" dirty="0" smtClean="0"/>
              <a:t>В.П.Матюшенко</a:t>
            </a:r>
            <a:endParaRPr lang="ru-RU" sz="1100" b="1" dirty="0"/>
          </a:p>
          <a:p>
            <a:pPr algn="ctr">
              <a:defRPr/>
            </a:pPr>
            <a:endParaRPr lang="ru-RU" sz="1200" dirty="0"/>
          </a:p>
        </p:txBody>
      </p:sp>
      <p:pic>
        <p:nvPicPr>
          <p:cNvPr id="66561" name="Picture 1" descr="C:\Users\P251\Downloads\МВП_в_БДГ.jpg"/>
          <p:cNvPicPr>
            <a:picLocks noChangeAspect="1" noChangeArrowheads="1"/>
          </p:cNvPicPr>
          <p:nvPr/>
        </p:nvPicPr>
        <p:blipFill>
          <a:blip r:embed="rId4" cstate="print"/>
          <a:srcRect l="10031" r="18750"/>
          <a:stretch>
            <a:fillRect/>
          </a:stretch>
        </p:blipFill>
        <p:spPr bwMode="auto">
          <a:xfrm>
            <a:off x="379372" y="1714489"/>
            <a:ext cx="3071834" cy="28575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 sz="1200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800" b="1" dirty="0" smtClean="0">
                <a:solidFill>
                  <a:srgbClr val="000000"/>
                </a:solidFill>
                <a:latin typeface="Arial Cyr"/>
                <a:ea typeface="Arial Cyr"/>
                <a:cs typeface="Arial Cyr"/>
              </a:rPr>
              <a:t>Нормативы зачислений налога на доходы физических лиц в бюджет Североуральского городского округа</a:t>
            </a:r>
            <a:endParaRPr lang="ru-RU" sz="2800" b="1" dirty="0">
              <a:solidFill>
                <a:srgbClr val="000000"/>
              </a:solidFill>
              <a:latin typeface="Arial Cyr"/>
              <a:ea typeface="Arial Cyr"/>
              <a:cs typeface="Arial Cyr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261764" y="2060848"/>
          <a:ext cx="11665296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Особенности исчисления местных налогов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61764" y="1700808"/>
            <a:ext cx="11521280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Земельный налог введен на территории Североуральского городского округа Решением Североуральской муниципальной Думы от 18.11.2005 N 103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36538" y="2500313"/>
          <a:ext cx="11618514" cy="3881348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9453574"/>
                <a:gridCol w="2164940"/>
              </a:tblGrid>
              <a:tr h="1056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Вид разрешенного использования земельного участка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Ставка  </a:t>
                      </a:r>
                      <a:r>
                        <a:rPr lang="ru-RU" sz="1200" dirty="0" smtClean="0"/>
                        <a:t>земельного  </a:t>
                      </a: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налога  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(процентов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от кадастровой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стоимости)  </a:t>
                      </a:r>
                      <a:endParaRPr lang="ru-RU" sz="12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С 01.01.2019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года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</a:tr>
              <a:tr h="264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Земельные участки: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</a:tr>
              <a:tr h="264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отнесенные к землям сельскохозяйственного назначения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 0,3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</a:tr>
              <a:tr h="264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занятые жилищным фондом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 0,3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</a:tr>
              <a:tr h="295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для индивидуального жилищного строительства, личного подсобного хозяйства, дачного хозяйства                       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 0,3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</a:tr>
              <a:tr h="295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ограниченные в обороте, для обеспечения  обороны, безопасности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 0,3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</a:tr>
              <a:tr h="648739">
                <a:tc>
                  <a:txBody>
                    <a:bodyPr/>
                    <a:lstStyle/>
                    <a:p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предназначенные для размещения объектов торговли, общественного питания, бытового обслуживания, гостиниц, а также под автостоянками (для ведения торгово-коммерческой деятельности, предпринимательской деятельности, под магазин, под объект торговли, под объект продовольственного снабжения)</a:t>
                      </a: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 </a:t>
                      </a:r>
                      <a:r>
                        <a:rPr lang="ru-RU" sz="1200" dirty="0" smtClean="0"/>
                        <a:t>1,4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</a:tr>
              <a:tr h="52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принадлежащие </a:t>
                      </a:r>
                      <a:r>
                        <a:rPr lang="ru-RU" sz="1200" dirty="0"/>
                        <a:t>физическим лицам на праве собственности или праве постоянного (бессрочного) пользования под гаражами  или гаражными боксами                           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 </a:t>
                      </a:r>
                      <a:r>
                        <a:rPr lang="ru-RU" sz="1200" dirty="0" smtClean="0"/>
                        <a:t>1,4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</a:tr>
              <a:tr h="264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Прочие земельные участки                        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     1,5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Особенности исчисления местных налогов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61765" y="1557338"/>
            <a:ext cx="11593288" cy="6477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Земельный налог введен на территории Североуральского городского округа Решением Североуральской муниципальной Думы от 18.11.2005 N 103</a:t>
            </a:r>
          </a:p>
        </p:txBody>
      </p:sp>
      <p:sp>
        <p:nvSpPr>
          <p:cNvPr id="11" name="Загнутый угол 10"/>
          <p:cNvSpPr/>
          <p:nvPr/>
        </p:nvSpPr>
        <p:spPr>
          <a:xfrm>
            <a:off x="261938" y="2349500"/>
            <a:ext cx="11664950" cy="4319588"/>
          </a:xfrm>
          <a:prstGeom prst="foldedCorner">
            <a:avLst>
              <a:gd name="adj" fmla="val 3199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Налоговые льготы: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Освобождаются от налогообложения:</a:t>
            </a:r>
            <a:endParaRPr lang="ru-RU" sz="11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1) пенсионеры по старости - женщины старше 55 лет, мужчины старше 60 лет, проживающие на территории Североуральского городского округа, за земли, занятые индивидуальными жилыми домами, личными подсобными хозяйствами (приусадебными участками), садовыми участками в коллективных садах и под гаражами (гаражными боксами).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2) добровольные пожарные, сведения о которых содержатся в сводном реестре добровольных пожарных три и более года, в фиксированной денежной сумме в размере не более 500 рублей в отношении одного земельного участка.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Налоговая база уменьшается на 10000 рублей на одного налогоплательщика в отношении земельного участка, следующих категорий налогоплательщиков: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1) Героев Советского Союза, Героев Российской Федерации, полных кавалеров ордена Славы;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2) инвалидов, имеющих I группу инвалидности, а также лиц, имеющих II группу инвалидности, установленную до 1 января 2004 года;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3) инвалидов с детства;</a:t>
            </a:r>
            <a:endParaRPr lang="ru-RU" sz="11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/>
                </a:solidFill>
              </a:rPr>
              <a:t>4) ветеранов и инвалидов Великой Отечественной войны, а также ветеранов и инвалидов боевых действий;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/>
                </a:solidFill>
              </a:rPr>
              <a:t>5) физических лиц, имеющих право на получение социальной поддержки в соответствии с </a:t>
            </a:r>
            <a:r>
              <a:rPr lang="ru-RU" sz="1100" dirty="0">
                <a:solidFill>
                  <a:schemeClr val="bg1"/>
                </a:solidFill>
                <a:hlinkClick r:id="rId4"/>
              </a:rPr>
              <a:t>Законом</a:t>
            </a:r>
            <a:r>
              <a:rPr lang="ru-RU" sz="1100" dirty="0">
                <a:solidFill>
                  <a:schemeClr val="bg1"/>
                </a:solidFill>
              </a:rPr>
              <a:t> Российской Федерации </a:t>
            </a:r>
            <a:r>
              <a:rPr lang="ru-RU" sz="1100" dirty="0"/>
              <a:t>"О социальной защите граждан, подвергшихся воздействию радиации вследствие катастрофы на Чернобыльской АЭС" (в редакции Закона Российской Федерации от 18 июня 1992 года N 3061-1), в соответствии с Федеральным </a:t>
            </a:r>
            <a:r>
              <a:rPr lang="ru-RU" sz="1100" dirty="0">
                <a:hlinkClick r:id="rId5"/>
              </a:rPr>
              <a:t>законом</a:t>
            </a:r>
            <a:r>
              <a:rPr lang="ru-RU" sz="1100" dirty="0"/>
              <a:t> от 26 ноября 1998 года N 175-ФЗ "О социальной защите граждан Российской Федерации, подвергшихся воздействию радиации вследствие аварии в 1957 году на производственном объединении "Маяк" и сбросов радиоактивных отходов в реку Течу" и в соответствии с Федеральным </a:t>
            </a:r>
            <a:r>
              <a:rPr lang="ru-RU" sz="1100" dirty="0">
                <a:hlinkClick r:id="rId6"/>
              </a:rPr>
              <a:t>законом</a:t>
            </a:r>
            <a:r>
              <a:rPr lang="ru-RU" sz="1100" dirty="0"/>
              <a:t> от 10 января 2002 года N 2-ФЗ "О социальных гарантиях гражданам, подвергшимся радиационному воздействию вследствие ядерных испытаний на Семипалатинском полигоне";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6) физических лиц, принимавших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7) физических лиц, получивших или перенесших лучевую болезнь или ставших инвалидами в результате испытаний, учений и иных работ, связанных с любыми видами ядерных установок, включая ядерное оружие и космическую технику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Особенности исчисления местных налогов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89757" y="1557338"/>
            <a:ext cx="11809312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/>
              <a:t>Налог на имущество физических лиц установлен Решением Думы Североуральского городского округа от 29.10.2014  г. № 116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61764" y="2309202"/>
          <a:ext cx="11737304" cy="4605330"/>
        </p:xfrm>
        <a:graphic>
          <a:graphicData uri="http://schemas.openxmlformats.org/drawingml/2006/table">
            <a:tbl>
              <a:tblPr bandRow="1">
                <a:tableStyleId>{D03447BB-5D67-496B-8E87-E561075AD55C}</a:tableStyleId>
              </a:tblPr>
              <a:tblGrid>
                <a:gridCol w="9781205"/>
                <a:gridCol w="1956099"/>
              </a:tblGrid>
              <a:tr h="362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Суммарная инвентаризационная стоимость объектов налогообложения, умноженная на коэффициент-дефлятор (с учетом доли налогоплательщика в праве общей собственности на каждый из таких объектов)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Ставка налога в процентах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Жилой дом</a:t>
                      </a:r>
                      <a:endParaRPr lang="ru-RU" sz="900" b="1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До 300000 рублей включительно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0,1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От 300001 рубля до 500000 рублей включительно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0,2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От 500001 рубля до 1000000 рублей включительно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0,3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Свыше 1000001 рубля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0,5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Жилое помещение (квартира, комната)</a:t>
                      </a:r>
                      <a:endParaRPr lang="ru-RU" sz="900" b="1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До 300000 рублей включительно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0,1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От 300001 рубля до 500000 рублей включительно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0,2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От 500001 рубля до 1000000 рублей включительно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0,3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Свыше 1000001 рубля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0,5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Гараж, машино-место</a:t>
                      </a:r>
                      <a:endParaRPr lang="ru-RU" sz="900" b="1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До 300000 рублей включительно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0,1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От 300001 рубля до 500000 рублей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0,2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Свыше 500001 рубля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0,3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Единый недвижимый комплекс, объект незавершенного строительства, иные здание, строение, сооружение, помещение</a:t>
                      </a:r>
                      <a:endParaRPr lang="ru-RU" sz="900" b="1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До 300000 рублей включительно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0,1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Свыше 300000 до 500000 рублей включительно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0,2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  <a:tr h="216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Свыше 500001 рубля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0,3</a:t>
                      </a:r>
                      <a:endParaRPr lang="ru-RU" sz="900" dirty="0">
                        <a:solidFill>
                          <a:schemeClr val="tx2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204" marR="23204" marT="38175" marB="38175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Особенности исчисления местных налогов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нутый угол 7"/>
          <p:cNvSpPr/>
          <p:nvPr/>
        </p:nvSpPr>
        <p:spPr>
          <a:xfrm>
            <a:off x="261764" y="2348880"/>
            <a:ext cx="11665296" cy="4032448"/>
          </a:xfrm>
          <a:prstGeom prst="foldedCorner">
            <a:avLst>
              <a:gd name="adj" fmla="val 264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indent="342900" algn="just"/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Право на налоговую льготу имеют следующие категории налогоплательщиков:</a:t>
            </a:r>
          </a:p>
          <a:p>
            <a:pPr lvl="0" indent="342900" algn="just"/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1) Герои Советского Союза и Герои Российской Федерации, а также лица, награжденные орденом Славы трех степеней;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2) инвалиды I и II групп инвалидности, инвалиды с детства;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3) участники гражданской войны и Великой Отечественной войны, других боевых операций по защите СССР из числа военнослужащих, проходивших службу в воинских частях, штабах и учреждениях, входивших в состав действующей армии, и бывших партизан, а также ветераны боевых действий;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4) лица вольнонаемного состава Советской Армии, Военно-Морского Флота, органов внутренних дел и государственной безопасности, занимавшие штатные должности в воинских частях, штабах и учреждениях, входивших в состав действующей армии в период Великой Отечественной войны, либо лица, находившиеся в этот период в городах, участие в обороне которых засчитывается этим лицам в выслугу лет для назначения пенсии на льготных условиях, установленных для военнослужащих частей действующей армии;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5) лица, имеющие право на получение социальной поддержки в соответствии с Законом Российской Федерации от 15 мая 1991 года N 1244-1 "О социальной защите граждан, подвергшихся воздействию радиации вследствие катастрофы на Чернобыльской АЭС", в соответствии с Федеральным Законом от 26 ноября 1998 года N 175-ФЗ "О социальной защите граждан Российской Федерации, подвергшихся воздействию радиации вследствие аварии в 1957 году на производственном объединении "Маяк" и сбросов радиоактивных отходов в реку Теча" и Федеральным Законом от 10 января 2002 года N 2-ФЗ "О социальных гарантиях гражданам, подвергшимся радиационному воздействию вследствие ядерных испытаний на Семипалатинском полигоне";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6) военнослужащие, а также граждане, уволенные с военной службы по достижении предельного возраста пребывания на военной службе, состоянию здоровья или в связи с организационно-штатными мероприятиями, имеющие общую продолжительность военной службы 20 лет и более;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7) лица, принимавшие непосредственное участие в составе подразделений особого риска в испытаниях ядерного и термоядерного оружия, ликвидации аварий ядерных установок на средствах вооружения и военных объектах;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8) члены семей военнослужащих, потерявших кормильца;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9) пенсионеры, получающие пенсии, назначаемые в порядке, установленном пенсионным законодательством, а также лица, достигшие возраста 60 и 55 лет (соответственно мужчины и женщины), которым в соответствии с законодательством Российской Федерации выплачивается ежемесячное пожизненное содержание;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10) граждане, уволенные с военной службы или призывавшиеся на военные сборы, выполнявшие интернациональный долг в Афганистане и других странах, в которых велись боевые действия;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11) 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технику;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12) родители и супруги военнослужащих и государственных служащих, погибших при исполнении служебных обязанностей;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13) физические лица, осуществляющие профессиональную творческую деятельность, - в отношении специально оборудованных помещений, сооружений, используемых ими исключительно в качестве творческих мастерских, ателье, студий, а также жилых помещений, используемых для организации открытых для посещения негосударственных музеев, галерей, библиотек, - на период такого их использования;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342900" algn="just" eaLnBrk="0" hangingPunct="0"/>
            <a:r>
              <a:rPr lang="ru-RU" sz="9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14) физические лица - в отношении хозяйственных строений или сооружений, площадь каждого из которых не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строительства.</a:t>
            </a:r>
            <a:endParaRPr lang="ru-RU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9757" y="1557338"/>
            <a:ext cx="11809312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/>
              <a:t>Налог на имущество физических лиц установлен Решением Думы Североуральского городского округа от 29.10.2014  г. № 116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Сравнительный анализ налоговых и неналоговых доходов и безвозмездных поступлений в бюджете Североуральского городского округа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9326296"/>
              </p:ext>
            </p:extLst>
          </p:nvPr>
        </p:nvGraphicFramePr>
        <p:xfrm>
          <a:off x="522288" y="1755775"/>
          <a:ext cx="11116740" cy="4697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3932" y="260648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Анализ поступлений налога на доходы физических лиц в бюджет Североуральского городского округа и в консолидированный бюджет Свердловской области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69949337"/>
              </p:ext>
            </p:extLst>
          </p:nvPr>
        </p:nvGraphicFramePr>
        <p:xfrm>
          <a:off x="522288" y="1744961"/>
          <a:ext cx="11116740" cy="47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Расходы бюджета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522413" y="1643063"/>
            <a:ext cx="9358312" cy="78581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РАСХОДЫ БЮДЖЕТА -выплачиваемые из бюджета денежные средства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94163" y="2714625"/>
            <a:ext cx="3929062" cy="85725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РАСХОДЫ БЮДЖЕТА распределены по: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1665288" y="4000500"/>
            <a:ext cx="2786062" cy="121443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11</a:t>
            </a:r>
            <a:endParaRPr lang="ru-RU" sz="1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разделам бюджетной классификации</a:t>
            </a:r>
          </a:p>
        </p:txBody>
      </p:sp>
      <p:sp>
        <p:nvSpPr>
          <p:cNvPr id="10" name="Овал 9"/>
          <p:cNvSpPr/>
          <p:nvPr/>
        </p:nvSpPr>
        <p:spPr>
          <a:xfrm>
            <a:off x="4737100" y="4000500"/>
            <a:ext cx="2786063" cy="121443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5</a:t>
            </a:r>
            <a:endParaRPr lang="ru-RU" sz="1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главным распорядителям</a:t>
            </a:r>
          </a:p>
        </p:txBody>
      </p:sp>
      <p:sp>
        <p:nvSpPr>
          <p:cNvPr id="11" name="Овал 10"/>
          <p:cNvSpPr/>
          <p:nvPr/>
        </p:nvSpPr>
        <p:spPr>
          <a:xfrm>
            <a:off x="7880350" y="4000500"/>
            <a:ext cx="2786063" cy="121443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mtClean="0"/>
              <a:t>15</a:t>
            </a:r>
            <a:endParaRPr lang="ru-RU" sz="1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муниципальным программам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85900" y="5445224"/>
            <a:ext cx="9358313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Бюджет на планируемый период – это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программный бюджет.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Программный </a:t>
            </a:r>
            <a:r>
              <a:rPr lang="ru-RU" sz="1400" dirty="0"/>
              <a:t>принцип формирования бюджета направлен на повышение эффективности расходования бюджетных средств.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Распределение расходов бюджета СГО на 2019 год</a:t>
            </a:r>
            <a:br>
              <a:rPr lang="ru-RU" sz="2800" b="1" dirty="0" smtClean="0"/>
            </a:br>
            <a:r>
              <a:rPr lang="ru-RU" sz="2000" b="1" dirty="0" smtClean="0"/>
              <a:t>по муниципальным программам и </a:t>
            </a:r>
            <a:r>
              <a:rPr lang="ru-RU" sz="2000" b="1" dirty="0" err="1" smtClean="0"/>
              <a:t>непрограммным</a:t>
            </a:r>
            <a:r>
              <a:rPr lang="ru-RU" sz="2000" b="1" dirty="0" smtClean="0"/>
              <a:t> направлениям, млн.руб.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3324326405"/>
              </p:ext>
            </p:extLst>
          </p:nvPr>
        </p:nvGraphicFramePr>
        <p:xfrm>
          <a:off x="523529" y="1556792"/>
          <a:ext cx="11665296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7737486" y="4357694"/>
            <a:ext cx="928694" cy="5000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308858" y="4857760"/>
            <a:ext cx="4214842" cy="107157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TextBox 7"/>
          <p:cNvSpPr txBox="1"/>
          <p:nvPr/>
        </p:nvSpPr>
        <p:spPr>
          <a:xfrm>
            <a:off x="7308858" y="4869160"/>
            <a:ext cx="433017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1133,3 млн.руб. будет направлено на финансирование социальной сферы: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образование, культура, социальная политика, физкультура, спорт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smtClean="0"/>
              <a:t>Структура расходов бюджета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26979146"/>
              </p:ext>
            </p:extLst>
          </p:nvPr>
        </p:nvGraphicFramePr>
        <p:xfrm>
          <a:off x="7174532" y="1772816"/>
          <a:ext cx="4278965" cy="2924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333772" y="1700808"/>
          <a:ext cx="6768751" cy="4436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4300" y="485776"/>
            <a:ext cx="8264525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Основные понятия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8" name="Схема 27"/>
          <p:cNvGraphicFramePr/>
          <p:nvPr/>
        </p:nvGraphicFramePr>
        <p:xfrm>
          <a:off x="6165850" y="1285860"/>
          <a:ext cx="550072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Горизонтальный свиток 16"/>
          <p:cNvSpPr/>
          <p:nvPr/>
        </p:nvSpPr>
        <p:spPr>
          <a:xfrm>
            <a:off x="307975" y="1714500"/>
            <a:ext cx="5786438" cy="1214438"/>
          </a:xfrm>
          <a:prstGeom prst="horizontalScroll">
            <a:avLst>
              <a:gd name="adj" fmla="val 1257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Бюджет – это план доходов и расходов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на определенный период</a:t>
            </a: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307975" y="3071813"/>
            <a:ext cx="5786438" cy="3429000"/>
          </a:xfrm>
          <a:prstGeom prst="horizontalScroll">
            <a:avLst>
              <a:gd name="adj" fmla="val 458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Государственные бюджеты появились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средние века. Слово «Бюджет» происходит от латинского «bulga» – «кожаный мешок, ранец». К нам же понятие «бюджет» пришло из Англии. Представляя в английском парламенте содержание доходов и расходов, канцлер казначейства (министр финансов) открывал мешок с деньгами и документами (budget). Эта процедура и называлась «открытие бюджета»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Расходы бюджета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5780" y="1700808"/>
          <a:ext cx="11449271" cy="49069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794312"/>
                <a:gridCol w="1533030"/>
                <a:gridCol w="1533030"/>
                <a:gridCol w="1529633"/>
                <a:gridCol w="1529633"/>
                <a:gridCol w="1529633"/>
              </a:tblGrid>
              <a:tr h="4087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Наименование 	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2017 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2018  год (план)</a:t>
                      </a:r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2019 год  (прогноз)</a:t>
                      </a:r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2020 год  (прогноз)</a:t>
                      </a:r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2021год  (прогноз)</a:t>
                      </a:r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05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2"/>
                          </a:solidFill>
                        </a:rPr>
                        <a:t>РАСХОДЫ БЮДЖЕТА - В С Е Г О, в млн.руб.</a:t>
                      </a:r>
                      <a:endParaRPr lang="ru-RU" sz="1400" b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1361,2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1407,2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1391,7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1338,3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1381,5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Общегосударственные вопросы	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99,8</a:t>
                      </a:r>
                    </a:p>
                  </a:txBody>
                  <a:tcPr/>
                </a:tc>
              </a:tr>
              <a:tr h="445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Национальная безопасность и правоохранительная деятельность	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10,1</a:t>
                      </a:r>
                      <a:endParaRPr lang="ru-RU" sz="1200" dirty="0"/>
                    </a:p>
                  </a:txBody>
                  <a:tcPr/>
                </a:tc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Национальная экономика	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108,9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38,4</a:t>
                      </a:r>
                      <a:endParaRPr lang="ru-RU" sz="1200" dirty="0"/>
                    </a:p>
                  </a:txBody>
                  <a:tcPr/>
                </a:tc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Жилищно-коммунальное хозяйство	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108,7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65,3</a:t>
                      </a:r>
                      <a:endParaRPr lang="ru-RU" sz="1200" dirty="0"/>
                    </a:p>
                  </a:txBody>
                  <a:tcPr/>
                </a:tc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Охрана окружающей среды	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0,1</a:t>
                      </a:r>
                      <a:endParaRPr lang="ru-RU" sz="1200" dirty="0"/>
                    </a:p>
                  </a:txBody>
                  <a:tcPr/>
                </a:tc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Образование	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784,7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801,7</a:t>
                      </a:r>
                      <a:endParaRPr lang="ru-RU" sz="1200" dirty="0"/>
                    </a:p>
                  </a:txBody>
                  <a:tcPr/>
                </a:tc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Культура, кинематография	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87,4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95,4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96,7</a:t>
                      </a:r>
                      <a:endParaRPr lang="ru-RU" sz="1200" dirty="0"/>
                    </a:p>
                  </a:txBody>
                  <a:tcPr/>
                </a:tc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Социальная политика	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161,5</a:t>
                      </a:r>
                      <a:endParaRPr lang="ru-RU" sz="1200" dirty="0"/>
                    </a:p>
                  </a:txBody>
                  <a:tcPr/>
                </a:tc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Физическая культура и спорт	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61,1</a:t>
                      </a:r>
                      <a:endParaRPr lang="ru-RU" sz="1200" dirty="0"/>
                    </a:p>
                  </a:txBody>
                  <a:tcPr/>
                </a:tc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Средства массовой информации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1,6</a:t>
                      </a:r>
                      <a:endParaRPr lang="ru-RU" sz="1200" dirty="0"/>
                    </a:p>
                  </a:txBody>
                  <a:tcPr/>
                </a:tc>
              </a:tr>
              <a:tr h="445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Обслуживание государственного и муниципального долга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6,0</a:t>
                      </a:r>
                      <a:endParaRPr lang="ru-RU" sz="1200" dirty="0"/>
                    </a:p>
                  </a:txBody>
                  <a:tcPr/>
                </a:tc>
              </a:tr>
              <a:tr h="3017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Условно утвержденные расходы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39,2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Расходы бюджета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79663" y="1643063"/>
            <a:ext cx="7643812" cy="857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Среднемесячная </a:t>
            </a:r>
            <a:r>
              <a:rPr lang="ru-RU" sz="1600" b="1" dirty="0"/>
              <a:t>заработная плата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работников муниципальных учреждений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(в рублях)</a:t>
            </a:r>
            <a:endParaRPr lang="ru-RU" sz="1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69876" y="2636912"/>
          <a:ext cx="9793087" cy="383381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168352"/>
                <a:gridCol w="1324947"/>
                <a:gridCol w="1324947"/>
                <a:gridCol w="1324947"/>
                <a:gridCol w="1324947"/>
                <a:gridCol w="1324947"/>
              </a:tblGrid>
              <a:tr h="571504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/>
                        <a:t>2015</a:t>
                      </a:r>
                    </a:p>
                    <a:p>
                      <a:pPr algn="ctr"/>
                      <a:r>
                        <a:rPr lang="ru-RU" sz="1600" kern="1200" baseline="0" dirty="0" smtClean="0"/>
                        <a:t>год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/>
                        <a:t>2016</a:t>
                      </a:r>
                    </a:p>
                    <a:p>
                      <a:pPr algn="ctr"/>
                      <a:r>
                        <a:rPr lang="ru-RU" sz="1600" kern="1200" baseline="0" dirty="0" smtClean="0"/>
                        <a:t>год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/>
                        <a:t>2017</a:t>
                      </a:r>
                    </a:p>
                    <a:p>
                      <a:pPr algn="ctr"/>
                      <a:r>
                        <a:rPr lang="ru-RU" sz="1600" kern="1200" baseline="0" dirty="0" smtClean="0"/>
                        <a:t>год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/>
                        <a:t>2018</a:t>
                      </a:r>
                    </a:p>
                    <a:p>
                      <a:pPr algn="ctr"/>
                      <a:r>
                        <a:rPr lang="ru-RU" sz="1600" kern="1200" baseline="0" dirty="0" smtClean="0"/>
                        <a:t>год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/>
                        <a:t>2019 </a:t>
                      </a:r>
                    </a:p>
                    <a:p>
                      <a:pPr algn="ctr"/>
                      <a:r>
                        <a:rPr lang="ru-RU" sz="1600" kern="1200" baseline="0" dirty="0" smtClean="0"/>
                        <a:t>год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ru-RU" sz="1600" kern="1200" baseline="0" dirty="0" smtClean="0"/>
                        <a:t>Педагогические работники дошкольных</a:t>
                      </a:r>
                    </a:p>
                    <a:p>
                      <a:r>
                        <a:rPr lang="ru-RU" sz="1600" kern="1200" baseline="0" dirty="0" smtClean="0"/>
                        <a:t>образовательных учреждений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29007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29515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28915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29316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30870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/>
                        <a:t>Педагогические работники общеобразовательных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/>
                        <a:t>учреждений	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31541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32223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31784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31145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32702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/>
                        <a:t>Работники учреждений культуры и искусства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23474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24719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30650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33874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35568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/>
                        <a:t>Работники учреждений физической культуры и спорта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13259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15650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15513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17330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19200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36725" y="1714500"/>
            <a:ext cx="8858250" cy="500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Оказание услуг в сфере образования осуществляют:</a:t>
            </a:r>
            <a:endParaRPr lang="ru-RU" sz="2400" dirty="0"/>
          </a:p>
        </p:txBody>
      </p:sp>
      <p:pic>
        <p:nvPicPr>
          <p:cNvPr id="19458" name="Picture 2" descr="http://severouralsk-gorod.ru/uploads/posts/2013-10/1382412997_sad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725" y="2428875"/>
            <a:ext cx="2000250" cy="1500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http://school-11.edusite.ru/images/p49_dsc0246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4288" y="2500313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4" name="Picture 8" descr="http://gyazo.com/27492de2a49a253761aeb0bcc8c33b9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94725" y="2500313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6" name="Picture 10" descr="http://cdn5.img22.ria.ru/images/90298/92/902989246.jpg"/>
          <p:cNvPicPr>
            <a:picLocks noChangeAspect="1" noChangeArrowheads="1"/>
          </p:cNvPicPr>
          <p:nvPr/>
        </p:nvPicPr>
        <p:blipFill>
          <a:blip r:embed="rId7" cstate="print"/>
          <a:srcRect t="5405" b="5405"/>
          <a:stretch>
            <a:fillRect/>
          </a:stretch>
        </p:blipFill>
        <p:spPr bwMode="auto">
          <a:xfrm>
            <a:off x="3308350" y="464343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8" name="Picture 12" descr="http://gyazo.com/db4c33a3cb98a4ff455f1b7434a5193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80225" y="464343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876" name="Прямоугольник 12"/>
          <p:cNvSpPr>
            <a:spLocks noChangeArrowheads="1"/>
          </p:cNvSpPr>
          <p:nvPr/>
        </p:nvSpPr>
        <p:spPr bwMode="auto">
          <a:xfrm>
            <a:off x="1022350" y="4000500"/>
            <a:ext cx="3429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Euphemia" pitchFamily="34" charset="0"/>
              </a:rPr>
              <a:t>9 дошкольных </a:t>
            </a:r>
            <a:r>
              <a:rPr lang="ru-RU" sz="1600" dirty="0">
                <a:latin typeface="Euphemia" pitchFamily="34" charset="0"/>
              </a:rPr>
              <a:t>учреждений</a:t>
            </a:r>
          </a:p>
        </p:txBody>
      </p:sp>
      <p:sp>
        <p:nvSpPr>
          <p:cNvPr id="36877" name="Прямоугольник 13"/>
          <p:cNvSpPr>
            <a:spLocks noChangeArrowheads="1"/>
          </p:cNvSpPr>
          <p:nvPr/>
        </p:nvSpPr>
        <p:spPr bwMode="auto">
          <a:xfrm>
            <a:off x="4379913" y="40005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Euphemia" pitchFamily="34" charset="0"/>
              </a:rPr>
              <a:t>9 </a:t>
            </a:r>
            <a:r>
              <a:rPr lang="ru-RU" sz="1600" dirty="0">
                <a:latin typeface="Euphemia" pitchFamily="34" charset="0"/>
              </a:rPr>
              <a:t>общеобразовательных учреждений</a:t>
            </a:r>
          </a:p>
        </p:txBody>
      </p:sp>
      <p:sp>
        <p:nvSpPr>
          <p:cNvPr id="36878" name="Прямоугольник 14"/>
          <p:cNvSpPr>
            <a:spLocks noChangeArrowheads="1"/>
          </p:cNvSpPr>
          <p:nvPr/>
        </p:nvSpPr>
        <p:spPr bwMode="auto">
          <a:xfrm>
            <a:off x="7880350" y="400050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Euphemia" pitchFamily="34" charset="0"/>
              </a:rPr>
              <a:t>7 учреждений </a:t>
            </a:r>
            <a:r>
              <a:rPr lang="ru-RU" sz="1600" dirty="0" smtClean="0">
                <a:latin typeface="Euphemia" pitchFamily="34" charset="0"/>
              </a:rPr>
              <a:t>дополнительного </a:t>
            </a:r>
            <a:r>
              <a:rPr lang="ru-RU" sz="1600" dirty="0">
                <a:latin typeface="Euphemia" pitchFamily="34" charset="0"/>
              </a:rPr>
              <a:t>образования</a:t>
            </a:r>
          </a:p>
        </p:txBody>
      </p:sp>
      <p:sp>
        <p:nvSpPr>
          <p:cNvPr id="36879" name="Прямоугольник 15"/>
          <p:cNvSpPr>
            <a:spLocks noChangeArrowheads="1"/>
          </p:cNvSpPr>
          <p:nvPr/>
        </p:nvSpPr>
        <p:spPr bwMode="auto">
          <a:xfrm>
            <a:off x="2593975" y="6215063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Euphemia" pitchFamily="34" charset="0"/>
              </a:rPr>
              <a:t>1 учреждение молодежной политики</a:t>
            </a:r>
          </a:p>
        </p:txBody>
      </p:sp>
      <p:sp>
        <p:nvSpPr>
          <p:cNvPr id="36880" name="Прямоугольник 16"/>
          <p:cNvSpPr>
            <a:spLocks noChangeArrowheads="1"/>
          </p:cNvSpPr>
          <p:nvPr/>
        </p:nvSpPr>
        <p:spPr bwMode="auto">
          <a:xfrm>
            <a:off x="6094413" y="6215063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Euphemia" pitchFamily="34" charset="0"/>
              </a:rPr>
              <a:t>4 прочих учреждения</a:t>
            </a:r>
          </a:p>
          <a:p>
            <a:pPr algn="ctr"/>
            <a:endParaRPr lang="ru-RU" sz="1600" dirty="0">
              <a:latin typeface="Euphemi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93788" y="1643063"/>
            <a:ext cx="9786937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Основные направления расходов в области образования </a:t>
            </a:r>
            <a:endParaRPr lang="ru-RU" sz="2400" dirty="0"/>
          </a:p>
        </p:txBody>
      </p:sp>
      <p:graphicFrame>
        <p:nvGraphicFramePr>
          <p:cNvPr id="18" name="Схема 17"/>
          <p:cNvGraphicFramePr/>
          <p:nvPr/>
        </p:nvGraphicFramePr>
        <p:xfrm>
          <a:off x="522248" y="2428869"/>
          <a:ext cx="11215766" cy="414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Структура расходов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93812" y="5733256"/>
            <a:ext cx="10715625" cy="714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Объем расходов в расчете на 1 жителя </a:t>
            </a:r>
            <a:r>
              <a:rPr lang="ru-RU" sz="2000" dirty="0" smtClean="0"/>
              <a:t>СГО в 2019 году составит 20,7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/>
              <a:t>тыс.руб.</a:t>
            </a:r>
            <a:endParaRPr lang="ru-RU" sz="2000" dirty="0"/>
          </a:p>
        </p:txBody>
      </p:sp>
      <p:sp>
        <p:nvSpPr>
          <p:cNvPr id="10" name="Овал 9"/>
          <p:cNvSpPr/>
          <p:nvPr/>
        </p:nvSpPr>
        <p:spPr>
          <a:xfrm>
            <a:off x="1665288" y="2143125"/>
            <a:ext cx="3071812" cy="307181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100%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836,9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млн.руб.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5094288" y="1571625"/>
            <a:ext cx="1500187" cy="1500188"/>
          </a:xfrm>
          <a:prstGeom prst="ellipse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Дошкольное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/>
              <a:t>33,7%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/>
              <a:t>282,1 млн.руб.</a:t>
            </a:r>
            <a:endParaRPr lang="ru-RU" sz="1100" dirty="0"/>
          </a:p>
        </p:txBody>
      </p:sp>
      <p:sp>
        <p:nvSpPr>
          <p:cNvPr id="12" name="Овал 11"/>
          <p:cNvSpPr/>
          <p:nvPr/>
        </p:nvSpPr>
        <p:spPr>
          <a:xfrm>
            <a:off x="5165725" y="4071938"/>
            <a:ext cx="1500188" cy="1500187"/>
          </a:xfrm>
          <a:prstGeom prst="ellipse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Другие вопросы в области образования </a:t>
            </a:r>
            <a:r>
              <a:rPr lang="ru-RU" sz="1100" dirty="0" smtClean="0"/>
              <a:t>5,4 %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/>
              <a:t>44,9 млн.руб.</a:t>
            </a:r>
            <a:endParaRPr lang="ru-RU" sz="1100" dirty="0"/>
          </a:p>
        </p:txBody>
      </p:sp>
      <p:sp>
        <p:nvSpPr>
          <p:cNvPr id="13" name="Овал 12"/>
          <p:cNvSpPr/>
          <p:nvPr/>
        </p:nvSpPr>
        <p:spPr>
          <a:xfrm>
            <a:off x="8023225" y="3714750"/>
            <a:ext cx="1500188" cy="1500188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Молодежная политика и оздоровление детей </a:t>
            </a:r>
            <a:r>
              <a:rPr lang="ru-RU" sz="1000" dirty="0" smtClean="0"/>
              <a:t>5,3 %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/>
              <a:t>44,6 млн.руб.</a:t>
            </a:r>
            <a:endParaRPr lang="ru-RU" sz="1000" dirty="0"/>
          </a:p>
        </p:txBody>
      </p:sp>
      <p:sp>
        <p:nvSpPr>
          <p:cNvPr id="14" name="Овал 13"/>
          <p:cNvSpPr/>
          <p:nvPr/>
        </p:nvSpPr>
        <p:spPr>
          <a:xfrm>
            <a:off x="7951788" y="1785938"/>
            <a:ext cx="1500187" cy="1500187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Общее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45,8 %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383,1 млн.руб.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20826453">
            <a:off x="4395788" y="2354263"/>
            <a:ext cx="642937" cy="21431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7" name="Стрелка вправо 16"/>
          <p:cNvSpPr/>
          <p:nvPr/>
        </p:nvSpPr>
        <p:spPr>
          <a:xfrm rot="882664">
            <a:off x="4467225" y="4792663"/>
            <a:ext cx="642938" cy="21431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0" name="Стрелка вправо 19"/>
          <p:cNvSpPr/>
          <p:nvPr/>
        </p:nvSpPr>
        <p:spPr>
          <a:xfrm rot="21174772">
            <a:off x="4806950" y="3054350"/>
            <a:ext cx="3214688" cy="21431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1" name="Стрелка вправо 20"/>
          <p:cNvSpPr/>
          <p:nvPr/>
        </p:nvSpPr>
        <p:spPr>
          <a:xfrm rot="357451">
            <a:off x="4808538" y="3881438"/>
            <a:ext cx="3214687" cy="21431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870276" y="3501008"/>
            <a:ext cx="496855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" name="Овал 18"/>
          <p:cNvSpPr/>
          <p:nvPr/>
        </p:nvSpPr>
        <p:spPr>
          <a:xfrm>
            <a:off x="9982844" y="2852936"/>
            <a:ext cx="1500187" cy="1500187"/>
          </a:xfrm>
          <a:prstGeom prst="ellipse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Дополнительное образование</a:t>
            </a:r>
            <a:endParaRPr lang="ru-RU" sz="11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9,8 %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82,2 млн.руб.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736725" y="1571625"/>
            <a:ext cx="9072563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Объем средств бюджета СГО на общеобразовательные </a:t>
            </a:r>
            <a:r>
              <a:rPr lang="ru-RU" sz="1600" dirty="0"/>
              <a:t>учреждения в год </a:t>
            </a:r>
            <a:r>
              <a:rPr lang="ru-RU" sz="1600" dirty="0" smtClean="0"/>
              <a:t>(млн. </a:t>
            </a:r>
            <a:r>
              <a:rPr lang="ru-RU" sz="1600" dirty="0"/>
              <a:t>руб.):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66020" y="2276872"/>
          <a:ext cx="7258100" cy="828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51620"/>
                <a:gridCol w="1451620"/>
                <a:gridCol w="1451620"/>
                <a:gridCol w="1451620"/>
                <a:gridCol w="1451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</a:t>
                      </a:r>
                      <a:r>
                        <a:rPr lang="ru-RU" sz="1200" baseline="0" dirty="0" smtClean="0"/>
                        <a:t>год 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2018</a:t>
                      </a:r>
                      <a:r>
                        <a:rPr lang="ru-RU" sz="1200" baseline="0" dirty="0" smtClean="0"/>
                        <a:t>год (оценка)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2019</a:t>
                      </a:r>
                      <a:r>
                        <a:rPr lang="ru-RU" sz="1200" baseline="0" dirty="0" smtClean="0"/>
                        <a:t>год (прогноз)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2020 </a:t>
                      </a:r>
                      <a:r>
                        <a:rPr lang="ru-RU" sz="1200" baseline="0" dirty="0" smtClean="0"/>
                        <a:t>год (прогноз)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(прогноз)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308,7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345,0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320,1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Загнутый угол 10"/>
          <p:cNvSpPr/>
          <p:nvPr/>
        </p:nvSpPr>
        <p:spPr>
          <a:xfrm>
            <a:off x="621804" y="3212976"/>
            <a:ext cx="11116742" cy="1008112"/>
          </a:xfrm>
          <a:prstGeom prst="foldedCorner">
            <a:avLst>
              <a:gd name="adj" fmla="val 7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общеобразовательных учреждений, сдававших единый государственный экзамен по данным предметам возрастет </a:t>
            </a:r>
            <a:r>
              <a:rPr lang="ru-RU" sz="1400" b="1" dirty="0" smtClean="0"/>
              <a:t>с 89%  до 99,8%</a:t>
            </a:r>
            <a:endParaRPr lang="ru-RU" sz="1400" dirty="0"/>
          </a:p>
        </p:txBody>
      </p:sp>
      <p:sp>
        <p:nvSpPr>
          <p:cNvPr id="12" name="Загнутый угол 11"/>
          <p:cNvSpPr/>
          <p:nvPr/>
        </p:nvSpPr>
        <p:spPr>
          <a:xfrm>
            <a:off x="549797" y="4357688"/>
            <a:ext cx="11116742" cy="1000125"/>
          </a:xfrm>
          <a:prstGeom prst="foldedCorner">
            <a:avLst>
              <a:gd name="adj" fmla="val 7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 снизится </a:t>
            </a:r>
            <a:r>
              <a:rPr lang="ru-RU" sz="1400" dirty="0" smtClean="0"/>
              <a:t>с 10</a:t>
            </a:r>
            <a:r>
              <a:rPr lang="ru-RU" sz="1400" b="1" dirty="0" smtClean="0"/>
              <a:t>% </a:t>
            </a:r>
            <a:r>
              <a:rPr lang="ru-RU" sz="1400" b="1" dirty="0"/>
              <a:t>до </a:t>
            </a:r>
            <a:r>
              <a:rPr lang="ru-RU" sz="1400" b="1" dirty="0" smtClean="0"/>
              <a:t>0,2%</a:t>
            </a:r>
            <a:endParaRPr lang="ru-RU" sz="14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710036" y="5949280"/>
          <a:ext cx="7258100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51620"/>
                <a:gridCol w="1451620"/>
                <a:gridCol w="1451620"/>
                <a:gridCol w="1451620"/>
                <a:gridCol w="1451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2015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2016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2017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2018  </a:t>
                      </a:r>
                      <a:r>
                        <a:rPr lang="ru-RU" sz="1200" baseline="0" dirty="0" smtClean="0"/>
                        <a:t>год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2019год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9985" name="Прямоугольник 13"/>
          <p:cNvSpPr>
            <a:spLocks noChangeArrowheads="1"/>
          </p:cNvSpPr>
          <p:nvPr/>
        </p:nvSpPr>
        <p:spPr bwMode="auto">
          <a:xfrm>
            <a:off x="450850" y="5357813"/>
            <a:ext cx="11144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Доля детей в возрасте 5 -18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этой возрастной группы (%)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288" y="1643063"/>
            <a:ext cx="11144250" cy="500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Объем средств бюджета СГО на дошкольное образование в </a:t>
            </a:r>
            <a:r>
              <a:rPr lang="ru-RU" sz="2000" dirty="0" smtClean="0"/>
              <a:t>год (млн.руб.)</a:t>
            </a:r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4998668"/>
              </p:ext>
            </p:extLst>
          </p:nvPr>
        </p:nvGraphicFramePr>
        <p:xfrm>
          <a:off x="693813" y="2450466"/>
          <a:ext cx="10945214" cy="74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2155702"/>
                <a:gridCol w="2155702"/>
                <a:gridCol w="2251821"/>
                <a:gridCol w="2315013"/>
                <a:gridCol w="206697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2017год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2018год (оценка)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2019</a:t>
                      </a:r>
                      <a:r>
                        <a:rPr lang="ru-RU" sz="1400" b="1" baseline="0" dirty="0" smtClean="0"/>
                        <a:t>год (прогноз)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2020</a:t>
                      </a:r>
                      <a:r>
                        <a:rPr lang="ru-RU" sz="1400" b="1" baseline="0" dirty="0" smtClean="0"/>
                        <a:t> год (прогноз)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2021</a:t>
                      </a:r>
                      <a:r>
                        <a:rPr lang="ru-RU" sz="1400" b="1" baseline="0" dirty="0" smtClean="0"/>
                        <a:t> год (прогноз)</a:t>
                      </a:r>
                      <a:endParaRPr lang="ru-RU" sz="1400" b="1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238,6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267,5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282,1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308,7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нутый угол 2"/>
          <p:cNvSpPr/>
          <p:nvPr/>
        </p:nvSpPr>
        <p:spPr>
          <a:xfrm>
            <a:off x="692245" y="4169910"/>
            <a:ext cx="10972726" cy="2232248"/>
          </a:xfrm>
          <a:prstGeom prst="foldedCorner">
            <a:avLst>
              <a:gd name="adj" fmla="val 749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50" dirty="0" smtClean="0"/>
              <a:t>Содержание дошкольных образовательных организаций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50" dirty="0" smtClean="0"/>
              <a:t>Замена ограждений на соответствующие требованиям антитеррористической защищенности объектов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50" dirty="0" smtClean="0"/>
              <a:t>Капитальный ремонт, приведение в соответствие с требованиями пожарной безопасности и санитарного законодательства зданий и помещений, в которых размещаются дошкольные образовательные организации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750" dirty="0" smtClean="0"/>
              <a:t>Создание условий для получения детьми-инвалидами </a:t>
            </a:r>
            <a:r>
              <a:rPr lang="ru-RU" sz="1750" smtClean="0"/>
              <a:t>качественного образования</a:t>
            </a:r>
            <a:endParaRPr lang="ru-RU" sz="1750" dirty="0"/>
          </a:p>
        </p:txBody>
      </p:sp>
      <p:sp>
        <p:nvSpPr>
          <p:cNvPr id="10" name="Загнутый угол 9"/>
          <p:cNvSpPr/>
          <p:nvPr/>
        </p:nvSpPr>
        <p:spPr>
          <a:xfrm>
            <a:off x="693812" y="3356992"/>
            <a:ext cx="10972726" cy="648072"/>
          </a:xfrm>
          <a:prstGeom prst="foldedCorner">
            <a:avLst>
              <a:gd name="adj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750" i="1" dirty="0" smtClean="0">
                <a:solidFill>
                  <a:srgbClr val="FFFF00"/>
                </a:solidFill>
              </a:rPr>
              <a:t>В Составе расходов бюджета на дошкольное образование предусмотрены следующие направления</a:t>
            </a:r>
            <a:endParaRPr lang="ru-RU" sz="175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культуру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950913" y="1643063"/>
            <a:ext cx="10572750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Оказание услуг в сфере культуры осуществляют следующие учреждения:</a:t>
            </a:r>
            <a:endParaRPr lang="ru-RU" sz="2000" dirty="0"/>
          </a:p>
        </p:txBody>
      </p:sp>
      <p:pic>
        <p:nvPicPr>
          <p:cNvPr id="2050" name="Picture 2" descr="http://severouralsk-gorod.ru/uploads/posts/2013-10/1382231578_sovremenn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5860" y="2132856"/>
            <a:ext cx="2736304" cy="20518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http://severouralsk-gorod.ru/uploads/posts/2013-11/1384570769_1332840525_knig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8268" y="2132856"/>
            <a:ext cx="2786062" cy="20907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993" name="AutoShape 6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994" name="AutoShape 8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058" name="Picture 10" descr="http://severouralsk-gorod.ru/uploads/posts/2013-10/1382781431_muse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42684" y="2132856"/>
            <a:ext cx="2786062" cy="20891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093788" y="2143125"/>
            <a:ext cx="2786062" cy="757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dirty="0">
                <a:solidFill>
                  <a:schemeClr val="bg1"/>
                </a:solidFill>
              </a:rPr>
              <a:t>Центр культуры и искусства и 8 структурных подразделений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0276" y="2132856"/>
            <a:ext cx="278606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ЦБС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42684" y="2204864"/>
            <a:ext cx="2786062" cy="369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bg1"/>
                </a:solidFill>
              </a:rPr>
              <a:t>Музей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81844" y="4293096"/>
            <a:ext cx="10572750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Объем расходов </a:t>
            </a:r>
            <a:r>
              <a:rPr lang="ru-RU" sz="2000" dirty="0" smtClean="0"/>
              <a:t>на культуру в млн</a:t>
            </a:r>
            <a:r>
              <a:rPr lang="ru-RU" sz="2000" b="1" dirty="0" smtClean="0"/>
              <a:t>.</a:t>
            </a:r>
            <a:r>
              <a:rPr lang="ru-RU" sz="2000" dirty="0" smtClean="0"/>
              <a:t> руб</a:t>
            </a:r>
            <a:r>
              <a:rPr lang="ru-RU" sz="2000" b="1" dirty="0" smtClean="0"/>
              <a:t>. 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81844" y="6309320"/>
            <a:ext cx="10572750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Объем расходов </a:t>
            </a:r>
            <a:r>
              <a:rPr lang="ru-RU" sz="1600" dirty="0" smtClean="0"/>
              <a:t>на культуру в </a:t>
            </a:r>
            <a:r>
              <a:rPr lang="ru-RU" sz="1600" dirty="0"/>
              <a:t>расчете на 1 жителя СГО </a:t>
            </a:r>
            <a:r>
              <a:rPr lang="ru-RU" sz="1600" dirty="0" smtClean="0"/>
              <a:t>на 2019 год составит составляет 2,2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тыс</a:t>
            </a:r>
            <a:r>
              <a:rPr lang="ru-RU" sz="1600" dirty="0"/>
              <a:t>. руб. 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269876" y="4797152"/>
          <a:ext cx="9361043" cy="1407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52328"/>
                <a:gridCol w="1281743"/>
                <a:gridCol w="1281743"/>
                <a:gridCol w="1281743"/>
                <a:gridCol w="1281743"/>
                <a:gridCol w="128174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Подраздел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2017год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2018год (оценка)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2019</a:t>
                      </a:r>
                      <a:r>
                        <a:rPr lang="ru-RU" sz="1400" baseline="0" dirty="0" smtClean="0"/>
                        <a:t>год (прогноз)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2020</a:t>
                      </a:r>
                      <a:r>
                        <a:rPr lang="ru-RU" sz="1400" baseline="0" dirty="0" smtClean="0"/>
                        <a:t> год (прогноз)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2021</a:t>
                      </a:r>
                      <a:r>
                        <a:rPr lang="ru-RU" sz="1400" baseline="0" dirty="0" smtClean="0"/>
                        <a:t>год (прогноз)</a:t>
                      </a:r>
                      <a:endParaRPr lang="ru-RU" sz="14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Культура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75,2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72,3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78,7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79,9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Другие вопросы</a:t>
                      </a:r>
                      <a:r>
                        <a:rPr lang="ru-RU" sz="1400" baseline="0" dirty="0" smtClean="0"/>
                        <a:t> в области культуры, кинематографии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16,8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культуру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014" name="AutoShape 6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3015" name="AutoShape 8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2288" y="1643063"/>
            <a:ext cx="111442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Основные направления расходов в области культуры:</a:t>
            </a:r>
            <a:endParaRPr lang="ru-RU" sz="2400" dirty="0"/>
          </a:p>
        </p:txBody>
      </p:sp>
      <p:graphicFrame>
        <p:nvGraphicFramePr>
          <p:cNvPr id="22" name="Схема 21"/>
          <p:cNvGraphicFramePr/>
          <p:nvPr/>
        </p:nvGraphicFramePr>
        <p:xfrm>
          <a:off x="522248" y="2285992"/>
          <a:ext cx="11144328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физическую культуру и спорт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288" y="1628800"/>
            <a:ext cx="11144250" cy="357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Основные направления расходов в области физической культуры и спорта:</a:t>
            </a:r>
            <a:endParaRPr lang="ru-RU" sz="2000" dirty="0"/>
          </a:p>
        </p:txBody>
      </p:sp>
      <p:pic>
        <p:nvPicPr>
          <p:cNvPr id="19458" name="Picture 2" descr="http://nslovo.info/wp-content/uploads/2013/12/2013-12-18_04-47-32.jpg"/>
          <p:cNvPicPr>
            <a:picLocks noChangeAspect="1" noChangeArrowheads="1"/>
          </p:cNvPicPr>
          <p:nvPr/>
        </p:nvPicPr>
        <p:blipFill>
          <a:blip r:embed="rId4" cstate="print"/>
          <a:srcRect b="1587"/>
          <a:stretch>
            <a:fillRect/>
          </a:stretch>
        </p:blipFill>
        <p:spPr bwMode="auto">
          <a:xfrm>
            <a:off x="693812" y="2132856"/>
            <a:ext cx="3384376" cy="2497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http://66.mvd.ru/upload/site67/document_images/rOZit00RP4-800x600.jpg"/>
          <p:cNvPicPr>
            <a:picLocks noChangeAspect="1" noChangeArrowheads="1"/>
          </p:cNvPicPr>
          <p:nvPr/>
        </p:nvPicPr>
        <p:blipFill>
          <a:blip r:embed="rId5" cstate="print"/>
          <a:srcRect r="26008" b="3125"/>
          <a:stretch>
            <a:fillRect/>
          </a:stretch>
        </p:blipFill>
        <p:spPr bwMode="auto">
          <a:xfrm>
            <a:off x="4438228" y="2132855"/>
            <a:ext cx="3384376" cy="2497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2" name="Picture 6" descr="http://photos.wikimapia.org/p/00/03/69/02/75_full.jpg"/>
          <p:cNvPicPr>
            <a:picLocks noChangeAspect="1" noChangeArrowheads="1"/>
          </p:cNvPicPr>
          <p:nvPr/>
        </p:nvPicPr>
        <p:blipFill>
          <a:blip r:embed="rId6" cstate="print"/>
          <a:srcRect r="14444" b="6061"/>
          <a:stretch>
            <a:fillRect/>
          </a:stretch>
        </p:blipFill>
        <p:spPr bwMode="auto">
          <a:xfrm>
            <a:off x="8152448" y="2132856"/>
            <a:ext cx="3414572" cy="2520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49758" y="3429000"/>
            <a:ext cx="3500438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Проведение физкультурно-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оздоровительных и спортивно-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массовых мероприятий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66220" y="3429000"/>
            <a:ext cx="36004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Поддержка спортивных команд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и клубов для участия в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спортивных соревнованиях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022256" y="3657203"/>
            <a:ext cx="3616772" cy="923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Предоставление спортивных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сооружений в пользование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гражданам СГО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1804" y="4800005"/>
            <a:ext cx="11161240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Объем расходов </a:t>
            </a:r>
            <a:r>
              <a:rPr lang="ru-RU" sz="2000" dirty="0" smtClean="0"/>
              <a:t>на физическую культуру и спорт в 2019 году в млн</a:t>
            </a:r>
            <a:r>
              <a:rPr lang="ru-RU" sz="2000" b="1" dirty="0" smtClean="0"/>
              <a:t>.</a:t>
            </a:r>
            <a:r>
              <a:rPr lang="ru-RU" sz="2000" dirty="0" smtClean="0"/>
              <a:t> руб</a:t>
            </a:r>
            <a:r>
              <a:rPr lang="ru-RU" sz="2000" b="1" dirty="0" smtClean="0"/>
              <a:t>. 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65820" y="6309320"/>
            <a:ext cx="11004798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Объем расходов </a:t>
            </a:r>
            <a:r>
              <a:rPr lang="ru-RU" sz="1600" dirty="0" smtClean="0"/>
              <a:t>в </a:t>
            </a:r>
            <a:r>
              <a:rPr lang="ru-RU" sz="1600" dirty="0"/>
              <a:t>расчете на 1 жителя СГО </a:t>
            </a:r>
            <a:r>
              <a:rPr lang="ru-RU" sz="1600" dirty="0" smtClean="0"/>
              <a:t>на 2019 год составит </a:t>
            </a:r>
            <a:r>
              <a:rPr lang="ru-RU" sz="1600" dirty="0" smtClean="0">
                <a:solidFill>
                  <a:schemeClr val="bg1"/>
                </a:solidFill>
              </a:rPr>
              <a:t>1,2 </a:t>
            </a:r>
            <a:r>
              <a:rPr lang="ru-RU" sz="1600" dirty="0" smtClean="0"/>
              <a:t>тыс</a:t>
            </a:r>
            <a:r>
              <a:rPr lang="ru-RU" sz="1600" dirty="0"/>
              <a:t>. руб.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269876" y="5301208"/>
          <a:ext cx="9361043" cy="889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52328"/>
                <a:gridCol w="1281743"/>
                <a:gridCol w="1281743"/>
                <a:gridCol w="1281743"/>
                <a:gridCol w="1281743"/>
                <a:gridCol w="128174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Подраздел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2017год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2018год (оценка)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2019</a:t>
                      </a:r>
                      <a:r>
                        <a:rPr lang="ru-RU" sz="1400" baseline="0" dirty="0" smtClean="0"/>
                        <a:t>год (прогноз)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2020</a:t>
                      </a:r>
                      <a:r>
                        <a:rPr lang="ru-RU" sz="1400" baseline="0" dirty="0" smtClean="0"/>
                        <a:t> год (прогноз)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2021</a:t>
                      </a:r>
                      <a:r>
                        <a:rPr lang="ru-RU" sz="1400" baseline="0" dirty="0" smtClean="0"/>
                        <a:t>год (прогноз)</a:t>
                      </a:r>
                      <a:endParaRPr lang="ru-RU" sz="14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Физическая культура и спорт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61,1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18582" y="485776"/>
            <a:ext cx="7764463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Основные понятия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" name="Заголовок 1"/>
          <p:cNvSpPr txBox="1">
            <a:spLocks/>
          </p:cNvSpPr>
          <p:nvPr/>
        </p:nvSpPr>
        <p:spPr>
          <a:xfrm>
            <a:off x="665163" y="1571625"/>
            <a:ext cx="10715625" cy="97313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Принцип прозрачности (открытости) бюджетной системы Российской Федерации означает: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2" name="Схема 71"/>
          <p:cNvGraphicFramePr/>
          <p:nvPr/>
        </p:nvGraphicFramePr>
        <p:xfrm>
          <a:off x="2165322" y="1857364"/>
          <a:ext cx="77768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национальную экономику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981844" y="1700808"/>
            <a:ext cx="7704856" cy="144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/>
              <a:t>36,5 млн. рублей на финансирование отраслей национальной экономики в 2019 году</a:t>
            </a:r>
            <a:endParaRPr lang="ru-RU" sz="20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909836" y="3468236"/>
          <a:ext cx="10297147" cy="28917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449197"/>
                <a:gridCol w="1169590"/>
                <a:gridCol w="1169590"/>
                <a:gridCol w="1169590"/>
                <a:gridCol w="1169590"/>
                <a:gridCol w="1169590"/>
              </a:tblGrid>
              <a:tr h="5893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Подраздел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2017год (факт,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2018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(оценка,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2019</a:t>
                      </a:r>
                      <a:r>
                        <a:rPr lang="ru-RU" sz="1200" baseline="0" dirty="0" smtClean="0"/>
                        <a:t>год (прогноз</a:t>
                      </a:r>
                      <a:r>
                        <a:rPr lang="ru-RU" sz="1200" dirty="0" smtClean="0"/>
                        <a:t>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 год (прогноз</a:t>
                      </a:r>
                      <a:r>
                        <a:rPr lang="ru-RU" sz="1200" dirty="0" smtClean="0"/>
                        <a:t>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 (прогноз</a:t>
                      </a:r>
                      <a:r>
                        <a:rPr lang="ru-RU" sz="1200" dirty="0" smtClean="0"/>
                        <a:t>, млн.руб.)</a:t>
                      </a:r>
                    </a:p>
                  </a:txBody>
                  <a:tcPr anchor="ctr"/>
                </a:tc>
              </a:tr>
              <a:tr h="346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Сельское хозяйство и рыболовство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0,9</a:t>
                      </a:r>
                    </a:p>
                  </a:txBody>
                  <a:tcPr anchor="ctr"/>
                </a:tc>
              </a:tr>
              <a:tr h="346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Лесное хозяйство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0,5</a:t>
                      </a:r>
                    </a:p>
                  </a:txBody>
                  <a:tcPr anchor="ctr"/>
                </a:tc>
              </a:tr>
              <a:tr h="346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Транспорт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4,1</a:t>
                      </a:r>
                    </a:p>
                  </a:txBody>
                  <a:tcPr anchor="ctr"/>
                </a:tc>
              </a:tr>
              <a:tr h="346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Дорожное хозяйство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94,0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28,0</a:t>
                      </a:r>
                    </a:p>
                  </a:txBody>
                  <a:tcPr anchor="ctr"/>
                </a:tc>
              </a:tr>
              <a:tr h="346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Связь и информатика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0,9</a:t>
                      </a:r>
                    </a:p>
                  </a:txBody>
                  <a:tcPr anchor="ctr"/>
                </a:tc>
              </a:tr>
              <a:tr h="346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Другие вопросы в области национальной экономики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4,0</a:t>
                      </a:r>
                      <a:endParaRPr lang="ru-RU" sz="140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2642" name="Picture 2" descr="Картинки по запросу национальная экономика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4732" y="1752243"/>
            <a:ext cx="2113279" cy="13887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национальную экономику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Багетная рамка 7"/>
          <p:cNvSpPr/>
          <p:nvPr/>
        </p:nvSpPr>
        <p:spPr>
          <a:xfrm>
            <a:off x="3879850" y="4857750"/>
            <a:ext cx="4357688" cy="1643063"/>
          </a:xfrm>
          <a:prstGeom prst="bevel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Национальная экономика</a:t>
            </a:r>
            <a:endParaRPr lang="ru-RU" sz="2400" dirty="0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737100" y="1857375"/>
            <a:ext cx="2643188" cy="228600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Расходы муниципального</a:t>
            </a:r>
          </a:p>
          <a:p>
            <a:pPr algn="ctr">
              <a:defRPr/>
            </a:pPr>
            <a:r>
              <a:rPr lang="ru-RU" b="1" dirty="0"/>
              <a:t>дорожного фонда</a:t>
            </a:r>
          </a:p>
          <a:p>
            <a:pPr algn="ctr">
              <a:defRPr/>
            </a:pPr>
            <a:r>
              <a:rPr lang="ru-RU" sz="2800" b="1" dirty="0" smtClean="0"/>
              <a:t>74,5%</a:t>
            </a:r>
            <a:endParaRPr lang="ru-RU" sz="2800" dirty="0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1165225" y="1844824"/>
            <a:ext cx="2643188" cy="2584301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Организация транспортного обслуживания населения</a:t>
            </a:r>
          </a:p>
          <a:p>
            <a:pPr algn="ctr">
              <a:defRPr/>
            </a:pPr>
            <a:r>
              <a:rPr lang="ru-RU" sz="2800" b="1" dirty="0" smtClean="0"/>
              <a:t>12,3%</a:t>
            </a:r>
            <a:endParaRPr lang="ru-RU" sz="2800" dirty="0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8308975" y="1844824"/>
            <a:ext cx="2643188" cy="2584301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Расходы в </a:t>
            </a:r>
            <a:r>
              <a:rPr lang="ru-RU" sz="1200" b="1" dirty="0" smtClean="0"/>
              <a:t>области с/</a:t>
            </a:r>
            <a:r>
              <a:rPr lang="ru-RU" sz="1200" b="1" dirty="0" err="1" smtClean="0"/>
              <a:t>х</a:t>
            </a:r>
            <a:r>
              <a:rPr lang="ru-RU" sz="1200" b="1" dirty="0" smtClean="0"/>
              <a:t> ,</a:t>
            </a:r>
            <a:endParaRPr lang="ru-RU" sz="1200" b="1" dirty="0"/>
          </a:p>
          <a:p>
            <a:pPr algn="ctr">
              <a:defRPr/>
            </a:pPr>
            <a:r>
              <a:rPr lang="ru-RU" sz="1200" b="1" dirty="0"/>
              <a:t>лесного </a:t>
            </a:r>
            <a:r>
              <a:rPr lang="ru-RU" sz="1200" b="1" dirty="0" smtClean="0"/>
              <a:t>хозяйства, развития </a:t>
            </a:r>
            <a:r>
              <a:rPr lang="ru-RU" sz="1200" b="1" dirty="0"/>
              <a:t>малого</a:t>
            </a:r>
          </a:p>
          <a:p>
            <a:pPr algn="ctr">
              <a:defRPr/>
            </a:pPr>
            <a:r>
              <a:rPr lang="ru-RU" sz="1200" b="1" dirty="0"/>
              <a:t>и среднего предпринимательства, </a:t>
            </a:r>
          </a:p>
          <a:p>
            <a:pPr algn="ctr">
              <a:defRPr/>
            </a:pPr>
            <a:r>
              <a:rPr lang="ru-RU" sz="1200" b="1" dirty="0" smtClean="0"/>
              <a:t>архитектуры </a:t>
            </a:r>
            <a:r>
              <a:rPr lang="ru-RU" sz="1200" b="1" dirty="0"/>
              <a:t>и </a:t>
            </a:r>
          </a:p>
          <a:p>
            <a:pPr algn="ctr">
              <a:defRPr/>
            </a:pPr>
            <a:r>
              <a:rPr lang="ru-RU" sz="1200" b="1" dirty="0" smtClean="0"/>
              <a:t>градостроительства,</a:t>
            </a:r>
            <a:endParaRPr lang="ru-RU" sz="1200" b="1" dirty="0"/>
          </a:p>
          <a:p>
            <a:pPr algn="ctr">
              <a:defRPr/>
            </a:pPr>
            <a:r>
              <a:rPr lang="ru-RU" sz="1200" b="1" dirty="0"/>
              <a:t>развитие туризма, связь и информатику</a:t>
            </a:r>
          </a:p>
          <a:p>
            <a:pPr algn="ctr">
              <a:defRPr/>
            </a:pPr>
            <a:r>
              <a:rPr lang="ru-RU" b="1" dirty="0" smtClean="0"/>
              <a:t>13,2%</a:t>
            </a:r>
            <a:endParaRPr lang="ru-RU" b="1" dirty="0"/>
          </a:p>
        </p:txBody>
      </p:sp>
      <p:sp>
        <p:nvSpPr>
          <p:cNvPr id="14" name="Стрелка углом вверх 13"/>
          <p:cNvSpPr/>
          <p:nvPr/>
        </p:nvSpPr>
        <p:spPr>
          <a:xfrm>
            <a:off x="8523288" y="4572000"/>
            <a:ext cx="1285875" cy="785813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5" name="Стрелка углом вверх 14"/>
          <p:cNvSpPr/>
          <p:nvPr/>
        </p:nvSpPr>
        <p:spPr>
          <a:xfrm flipH="1">
            <a:off x="2308225" y="4572000"/>
            <a:ext cx="1285875" cy="785813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6" name="Стрелка вверх 15"/>
          <p:cNvSpPr/>
          <p:nvPr/>
        </p:nvSpPr>
        <p:spPr>
          <a:xfrm>
            <a:off x="5880100" y="4286250"/>
            <a:ext cx="428625" cy="428625"/>
          </a:xfrm>
          <a:prstGeom prst="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национальную экономику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Багетная рамка 16"/>
          <p:cNvSpPr/>
          <p:nvPr/>
        </p:nvSpPr>
        <p:spPr>
          <a:xfrm>
            <a:off x="621804" y="2132856"/>
            <a:ext cx="3143250" cy="3714750"/>
          </a:xfrm>
          <a:prstGeom prst="bevel">
            <a:avLst>
              <a:gd name="adj" fmla="val 292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Расходы муниципального дорожного </a:t>
            </a:r>
            <a:r>
              <a:rPr lang="ru-RU" sz="2400" dirty="0" smtClean="0"/>
              <a:t>фонда</a:t>
            </a:r>
          </a:p>
          <a:p>
            <a:pPr algn="ctr">
              <a:defRPr/>
            </a:pPr>
            <a:r>
              <a:rPr lang="ru-RU" sz="2400" dirty="0" smtClean="0"/>
              <a:t>(27,2 млн.рублей)</a:t>
            </a:r>
            <a:endParaRPr lang="ru-RU" sz="2400" dirty="0"/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4622304" y="2286992"/>
            <a:ext cx="7038198" cy="100057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Содержание, капитальный ремонт и ремонт автомобильных дорог и инженерных сооружений на них</a:t>
            </a: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4626252" y="4588670"/>
            <a:ext cx="7038198" cy="100057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Обеспечение мероприятий по безопасности дорожного движения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3943648" y="2476426"/>
            <a:ext cx="500062" cy="50006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3943648" y="4838924"/>
            <a:ext cx="500062" cy="50006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1" name="Прямоугольник с двумя вырезанными противолежащими углами 17"/>
          <p:cNvSpPr/>
          <p:nvPr/>
        </p:nvSpPr>
        <p:spPr>
          <a:xfrm>
            <a:off x="4600830" y="3456509"/>
            <a:ext cx="7038198" cy="1000570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Разработка и экспертиза проектно-сметной документации по капитальному ремонту автомобильной дороги по ул. Каржавина (г.Североуральск)</a:t>
            </a:r>
            <a:endParaRPr lang="ru-RU" sz="16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922174" y="3645943"/>
            <a:ext cx="500062" cy="50006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жилищно-коммунальное хозяйство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288" y="1643063"/>
            <a:ext cx="11215687" cy="500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Три основных направления в расходовании средств:</a:t>
            </a:r>
            <a:endParaRPr lang="ru-RU" sz="2400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 r="19149" b="3930"/>
          <a:stretch>
            <a:fillRect/>
          </a:stretch>
        </p:blipFill>
        <p:spPr bwMode="auto">
          <a:xfrm>
            <a:off x="808038" y="2500313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 b="1735"/>
          <a:stretch>
            <a:fillRect/>
          </a:stretch>
        </p:blipFill>
        <p:spPr bwMode="auto">
          <a:xfrm>
            <a:off x="4808538" y="4071938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4" name="Picture 4" descr="http://nslovo.info/wp-content/uploads/2013/06/%D1%80%D0%B5%D0%BA%D0%BB%D0%B0%D0%BC%D0%B0.jpg"/>
          <p:cNvPicPr>
            <a:picLocks noChangeAspect="1" noChangeArrowheads="1"/>
          </p:cNvPicPr>
          <p:nvPr/>
        </p:nvPicPr>
        <p:blipFill>
          <a:blip r:embed="rId6" cstate="print"/>
          <a:srcRect r="13603"/>
          <a:stretch>
            <a:fillRect/>
          </a:stretch>
        </p:blipFill>
        <p:spPr bwMode="auto">
          <a:xfrm>
            <a:off x="8666163" y="2500313"/>
            <a:ext cx="2714625" cy="2357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08038" y="4929188"/>
            <a:ext cx="6092825" cy="1200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Финансирование</a:t>
            </a:r>
          </a:p>
          <a:p>
            <a:pPr>
              <a:defRPr/>
            </a:pPr>
            <a:r>
              <a:rPr lang="ru-RU" b="1" dirty="0"/>
              <a:t>мероприятий в</a:t>
            </a:r>
          </a:p>
          <a:p>
            <a:pPr>
              <a:defRPr/>
            </a:pPr>
            <a:r>
              <a:rPr lang="ru-RU" b="1" dirty="0"/>
              <a:t>области жилищного</a:t>
            </a:r>
          </a:p>
          <a:p>
            <a:pPr>
              <a:defRPr/>
            </a:pPr>
            <a:r>
              <a:rPr lang="ru-RU" b="1" dirty="0" smtClean="0"/>
              <a:t>хозяйства ( 11,2 млн.рублей)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4038" y="2714625"/>
            <a:ext cx="6092825" cy="1200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Финансирование</a:t>
            </a:r>
          </a:p>
          <a:p>
            <a:pPr algn="ctr">
              <a:defRPr/>
            </a:pPr>
            <a:r>
              <a:rPr lang="ru-RU" b="1" dirty="0"/>
              <a:t>мероприятий в</a:t>
            </a:r>
          </a:p>
          <a:p>
            <a:pPr algn="ctr">
              <a:defRPr/>
            </a:pPr>
            <a:r>
              <a:rPr lang="ru-RU" b="1" dirty="0"/>
              <a:t>области коммунального</a:t>
            </a:r>
          </a:p>
          <a:p>
            <a:pPr algn="ctr">
              <a:defRPr/>
            </a:pPr>
            <a:r>
              <a:rPr lang="ru-RU" b="1" dirty="0" smtClean="0"/>
              <a:t>хозяйства (47,1 млн.рублей)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37163" y="4929188"/>
            <a:ext cx="6092825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/>
              <a:t>Благоустройство</a:t>
            </a:r>
          </a:p>
          <a:p>
            <a:pPr algn="r">
              <a:defRPr/>
            </a:pPr>
            <a:r>
              <a:rPr lang="ru-RU" b="1" dirty="0" smtClean="0"/>
              <a:t>территории</a:t>
            </a:r>
          </a:p>
          <a:p>
            <a:pPr algn="r">
              <a:defRPr/>
            </a:pPr>
            <a:r>
              <a:rPr lang="ru-RU" b="1" dirty="0" smtClean="0"/>
              <a:t>(35,5 млн.рублей)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981844" y="1844824"/>
            <a:ext cx="7704856" cy="144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/>
              <a:t>108,7 млн. рублей на финансирование жилищно-коммунального хозяйства в 2019 году</a:t>
            </a:r>
            <a:endParaRPr lang="ru-RU" sz="20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909836" y="3717032"/>
          <a:ext cx="10297147" cy="219835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449197"/>
                <a:gridCol w="1169590"/>
                <a:gridCol w="1169590"/>
                <a:gridCol w="1169590"/>
                <a:gridCol w="1169590"/>
                <a:gridCol w="1169590"/>
              </a:tblGrid>
              <a:tr h="5893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Подраздел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2017 год (факт,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2018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(оценка,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2019</a:t>
                      </a:r>
                      <a:r>
                        <a:rPr lang="ru-RU" sz="1200" baseline="0" dirty="0" smtClean="0"/>
                        <a:t>год (прогноз</a:t>
                      </a:r>
                      <a:r>
                        <a:rPr lang="ru-RU" sz="1200" dirty="0" smtClean="0"/>
                        <a:t>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год (прогноз</a:t>
                      </a:r>
                      <a:r>
                        <a:rPr lang="ru-RU" sz="1200" dirty="0" smtClean="0"/>
                        <a:t>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год (прогноз</a:t>
                      </a:r>
                      <a:r>
                        <a:rPr lang="ru-RU" sz="1200" dirty="0" smtClean="0"/>
                        <a:t>, млн.руб.)</a:t>
                      </a:r>
                    </a:p>
                  </a:txBody>
                  <a:tcPr anchor="ctr"/>
                </a:tc>
              </a:tr>
              <a:tr h="346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Жилищное хозяйство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13,1</a:t>
                      </a:r>
                    </a:p>
                  </a:txBody>
                  <a:tcPr anchor="ctr"/>
                </a:tc>
              </a:tr>
              <a:tr h="346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Коммунальное хозяйство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47,1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0,8</a:t>
                      </a:r>
                    </a:p>
                  </a:txBody>
                  <a:tcPr anchor="ctr"/>
                </a:tc>
              </a:tr>
              <a:tr h="346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Благоустройство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36,0</a:t>
                      </a:r>
                    </a:p>
                  </a:txBody>
                  <a:tcPr anchor="ctr"/>
                </a:tc>
              </a:tr>
              <a:tr h="3467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Другие</a:t>
                      </a:r>
                      <a:r>
                        <a:rPr lang="ru-RU" sz="1400" baseline="0" dirty="0" smtClean="0"/>
                        <a:t> вопросы в области жилищно-коммунального хозяйства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14,9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15,4</a:t>
                      </a:r>
                      <a:endParaRPr lang="ru-RU" sz="140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2642" name="Picture 2" descr="Картинки по запросу национальная экономика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4732" y="1896258"/>
            <a:ext cx="2113279" cy="1388726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жилищно-коммунальное хозяйство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нутый угол 18"/>
          <p:cNvSpPr/>
          <p:nvPr/>
        </p:nvSpPr>
        <p:spPr>
          <a:xfrm>
            <a:off x="4438228" y="2780928"/>
            <a:ext cx="3071812" cy="3744416"/>
          </a:xfrm>
          <a:prstGeom prst="foldedCorner">
            <a:avLst>
              <a:gd name="adj" fmla="val 545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ru-RU" sz="1400" dirty="0" smtClean="0"/>
              <a:t>Ремонт и модернизация водопроводных сетей, сетей системы водоотведения;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 smtClean="0"/>
              <a:t>Оснащение жилых помещений приборами учета энергетических ресурсов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/>
              <a:t>Разработка </a:t>
            </a:r>
            <a:r>
              <a:rPr lang="ru-RU" sz="1400" dirty="0" smtClean="0"/>
              <a:t>проектно-сметной документации на строительство системы водоснабжения микрорайона Южный города Североуральска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жилищно-коммунальное хозяйство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093788" y="1643062"/>
            <a:ext cx="3071812" cy="1065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Мероприятия в области жилищного хозяйства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38228" y="1643062"/>
            <a:ext cx="3096344" cy="1065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Мероприятия в области коммунального хозяйства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50596" y="1628799"/>
            <a:ext cx="3071812" cy="1065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Благоустройство территории</a:t>
            </a:r>
          </a:p>
        </p:txBody>
      </p:sp>
      <p:sp>
        <p:nvSpPr>
          <p:cNvPr id="18" name="Загнутый угол 17"/>
          <p:cNvSpPr/>
          <p:nvPr/>
        </p:nvSpPr>
        <p:spPr>
          <a:xfrm>
            <a:off x="1125860" y="2780927"/>
            <a:ext cx="3039740" cy="3719885"/>
          </a:xfrm>
          <a:prstGeom prst="foldedCorner">
            <a:avLst>
              <a:gd name="adj" fmla="val 545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ru-RU" sz="1400" dirty="0" smtClean="0"/>
              <a:t>Капитальный ремонт многоквартирных домов;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 smtClean="0"/>
              <a:t>Ремонт общего имущества и квартир муниципального жилищного фонда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 smtClean="0"/>
              <a:t>Осуществление сноса аварийных домов и высвобождение земельных участков под новое жилищное строительство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1600" dirty="0"/>
          </a:p>
        </p:txBody>
      </p:sp>
      <p:sp>
        <p:nvSpPr>
          <p:cNvPr id="20" name="Загнутый угол 19"/>
          <p:cNvSpPr/>
          <p:nvPr/>
        </p:nvSpPr>
        <p:spPr>
          <a:xfrm>
            <a:off x="7750596" y="2780928"/>
            <a:ext cx="3071812" cy="3744416"/>
          </a:xfrm>
          <a:prstGeom prst="foldedCorner">
            <a:avLst>
              <a:gd name="adj" fmla="val 545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ru-RU" sz="1400" dirty="0" smtClean="0"/>
              <a:t>Уличное </a:t>
            </a:r>
            <a:r>
              <a:rPr lang="ru-RU" sz="1400" dirty="0"/>
              <a:t>освещение;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 smtClean="0"/>
              <a:t>Озеленение </a:t>
            </a:r>
            <a:r>
              <a:rPr lang="ru-RU" sz="1400" dirty="0"/>
              <a:t>территории;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 smtClean="0"/>
              <a:t>Содержание </a:t>
            </a:r>
            <a:r>
              <a:rPr lang="ru-RU" sz="1400" dirty="0"/>
              <a:t>мест захоронения;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 smtClean="0"/>
              <a:t>Благоустройство </a:t>
            </a:r>
            <a:r>
              <a:rPr lang="ru-RU" sz="1400" dirty="0"/>
              <a:t>дворовых территорий СГО; </a:t>
            </a:r>
            <a:endParaRPr lang="ru-RU" sz="14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 smtClean="0"/>
              <a:t>Прочие мероприятия в области благоустройства;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 smtClean="0"/>
              <a:t>Ликвидация несанкционированных свалок;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 smtClean="0"/>
              <a:t>Благоустройство общественных территорий СГО;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dirty="0" smtClean="0"/>
              <a:t>Прочие мероприятия направленные на экологическую безопасность территории СГО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жилищно-коммунальное хозяйство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49796" y="1628800"/>
            <a:ext cx="11215687" cy="360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РАСХОДЫ   БЮДЖЕТА  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БЛАГОУСТРОЙСТВО  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982844" y="1124744"/>
            <a:ext cx="2616767" cy="427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млн. </a:t>
            </a:r>
            <a:r>
              <a:rPr lang="ru-RU" sz="1300" b="1" dirty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49796" y="2132856"/>
          <a:ext cx="11233249" cy="4618267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04437"/>
                <a:gridCol w="7429038"/>
                <a:gridCol w="1089285"/>
                <a:gridCol w="1089285"/>
                <a:gridCol w="1021204"/>
              </a:tblGrid>
              <a:tr h="23929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</a:rPr>
                        <a:t>N</a:t>
                      </a:r>
                      <a:r>
                        <a:rPr lang="en-US" sz="1000" baseline="0" dirty="0" smtClean="0">
                          <a:effectLst/>
                        </a:rPr>
                        <a:t> </a:t>
                      </a:r>
                      <a:r>
                        <a:rPr lang="ru-RU" sz="1000" baseline="0" dirty="0" smtClean="0">
                          <a:effectLst/>
                        </a:rPr>
                        <a:t>п/п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</a:rPr>
                        <a:t>Наименование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2017год</a:t>
                      </a:r>
                      <a:r>
                        <a:rPr lang="ru-RU" sz="1000" baseline="0" dirty="0" smtClean="0">
                          <a:effectLst/>
                        </a:rPr>
                        <a:t> (факт)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</a:rPr>
                        <a:t>2018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год (оценка)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</a:rPr>
                        <a:t>2019 год (план)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2197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1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Уличное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освещение (содержание сетей, оплата за потребленную эл.энергию)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15,9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21,4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17,0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197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памятников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0,5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0,5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0,5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157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Озеленение территории города (обрезка кустарников, устройство цветников, уход за газонами, выкашивание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травы, подрезка крон деревьев)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3,2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4,0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197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Обустройство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новогодних городков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3,8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3,1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5716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5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комплекса профилактических работ по уходу за объектами благоустройства (освобождение урн от мусора, очистка общественных мест от снега, очистка фонтана, известковая окраска поребриков)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1,1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1,3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1,4</a:t>
                      </a:r>
                    </a:p>
                  </a:txBody>
                  <a:tcPr/>
                </a:tc>
              </a:tr>
              <a:tr h="2197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6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дворовых территорий СГО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23,4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3,2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197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 общего пользования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9,5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1,1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3680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8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и  содержание мест захоронения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3,2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5962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9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биоямы (скотомогильник)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0,1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0,1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0,1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197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10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Аккарицидная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обработка общественных мест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0,2</a:t>
                      </a:r>
                    </a:p>
                  </a:txBody>
                  <a:tcPr/>
                </a:tc>
              </a:tr>
              <a:tr h="2197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Закупка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установка осветительного оборудования с заменой неэффективного на энергосберегающее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2,1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197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декоративного освещения для улиц г.Североуральска, ремонт светодиодных консолей 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0,2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0,5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197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13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ПСД и проведение ценовой экспертизы скверов, парков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аллей Североуральского городского округа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0,3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197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 по предупреждению негативного воздействия хозяйственной и иной деятельности на окружающую среду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1,4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1,6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1,5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197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15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мероприятия по благоустройству СГО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2,3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1,7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0,1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19793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ВСЕГО</a:t>
                      </a:r>
                      <a:r>
                        <a:rPr lang="ru-RU" sz="1000" dirty="0" smtClean="0"/>
                        <a:t>: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60,0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50,2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smtClean="0"/>
                        <a:t>35,5</a:t>
                      </a:r>
                      <a:endParaRPr lang="ru-RU" sz="1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Межбюджетные отношения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 flipH="1">
            <a:off x="1522413" y="1571625"/>
            <a:ext cx="4572000" cy="2571750"/>
          </a:xfrm>
          <a:prstGeom prst="verticalScroll">
            <a:avLst>
              <a:gd name="adj" fmla="val 349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Межбюджетные отношения –взаимоотношения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  <a:endParaRPr lang="ru-RU" sz="2000" dirty="0"/>
          </a:p>
        </p:txBody>
      </p:sp>
      <p:sp>
        <p:nvSpPr>
          <p:cNvPr id="7" name="Вертикальный свиток 6"/>
          <p:cNvSpPr/>
          <p:nvPr/>
        </p:nvSpPr>
        <p:spPr>
          <a:xfrm flipH="1">
            <a:off x="6380163" y="4000500"/>
            <a:ext cx="4572000" cy="2571750"/>
          </a:xfrm>
          <a:prstGeom prst="verticalScroll">
            <a:avLst>
              <a:gd name="adj" fmla="val 349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Межбюджетные трансферты –средства, предоставляемые одним бюджетом бюджетной системы Российской Федерации другому бюджету</a:t>
            </a:r>
            <a:endParaRPr lang="ru-RU" sz="2000" dirty="0"/>
          </a:p>
        </p:txBody>
      </p:sp>
      <p:pic>
        <p:nvPicPr>
          <p:cNvPr id="11268" name="Picture 4" descr="http://stolica.onego.ru/resources/i199046-contentImage1_1-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5288" y="4286250"/>
            <a:ext cx="4357687" cy="228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70" name="Picture 6" descr="http://slawyanka.info/wp-content/uploads/2013/04/fina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1600" y="1643063"/>
            <a:ext cx="4386263" cy="2219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Межбюджетные трансферты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нутый угол 5"/>
          <p:cNvSpPr/>
          <p:nvPr/>
        </p:nvSpPr>
        <p:spPr>
          <a:xfrm>
            <a:off x="5665788" y="1714500"/>
            <a:ext cx="6072187" cy="4857750"/>
          </a:xfrm>
          <a:prstGeom prst="foldedCorner">
            <a:avLst>
              <a:gd name="adj" fmla="val 3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Из областного бюджета в бюджет города перечисляются межбюджетные трансферты в форме: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/>
              <a:t>• </a:t>
            </a:r>
            <a:r>
              <a:rPr lang="ru-RU" b="1" u="sng" dirty="0"/>
              <a:t>Дотаций</a:t>
            </a:r>
            <a:r>
              <a:rPr lang="ru-RU" b="1" dirty="0"/>
              <a:t> - </a:t>
            </a:r>
            <a:r>
              <a:rPr lang="ru-RU" dirty="0"/>
              <a:t>без определения конкретной цели их использования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/>
              <a:t>• </a:t>
            </a:r>
            <a:r>
              <a:rPr lang="ru-RU" b="1" u="sng" dirty="0"/>
              <a:t>Субсидий</a:t>
            </a:r>
            <a:r>
              <a:rPr lang="ru-RU" b="1" dirty="0"/>
              <a:t> </a:t>
            </a:r>
            <a:r>
              <a:rPr lang="ru-RU" dirty="0"/>
              <a:t>- в целях софинансирования расходных обязательств муниципального образования по вопросам местного значения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/>
              <a:t>• </a:t>
            </a:r>
            <a:r>
              <a:rPr lang="ru-RU" b="1" u="sng" dirty="0"/>
              <a:t>Субвенций</a:t>
            </a:r>
            <a:r>
              <a:rPr lang="ru-RU" b="1" dirty="0"/>
              <a:t> </a:t>
            </a:r>
            <a:r>
              <a:rPr lang="ru-RU" dirty="0"/>
              <a:t>- на выполнение переданных государственных полномочий Российской Федерации и Свердловской области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b="1" dirty="0"/>
              <a:t>• </a:t>
            </a:r>
            <a:r>
              <a:rPr lang="ru-RU" b="1" u="sng" dirty="0"/>
              <a:t>Иных межбюджетных трансфертов</a:t>
            </a:r>
          </a:p>
        </p:txBody>
      </p:sp>
      <p:pic>
        <p:nvPicPr>
          <p:cNvPr id="9220" name="Picture 4" descr="http://gerb.rossel.ru/data/Image/catalog_terrs/78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t="1500" b="2499"/>
          <a:stretch>
            <a:fillRect/>
          </a:stretch>
        </p:blipFill>
        <p:spPr bwMode="auto">
          <a:xfrm>
            <a:off x="1093752" y="1800180"/>
            <a:ext cx="3857652" cy="4629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Выгнутая вправо стрелка 2"/>
          <p:cNvSpPr/>
          <p:nvPr/>
        </p:nvSpPr>
        <p:spPr>
          <a:xfrm rot="10800000" flipH="1">
            <a:off x="2782044" y="2968626"/>
            <a:ext cx="936104" cy="2908646"/>
          </a:xfrm>
          <a:prstGeom prst="curvedLeftArrow">
            <a:avLst>
              <a:gd name="adj1" fmla="val 19805"/>
              <a:gd name="adj2" fmla="val 34611"/>
              <a:gd name="adj3" fmla="val 39507"/>
            </a:avLst>
          </a:prstGeom>
          <a:solidFill>
            <a:schemeClr val="bg1">
              <a:alpha val="5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Межбюджетные трансферты</a:t>
            </a:r>
            <a:r>
              <a:rPr lang="en-US" sz="3200" b="1" dirty="0" smtClean="0"/>
              <a:t>, </a:t>
            </a:r>
            <a:r>
              <a:rPr lang="ru-RU" sz="3200" b="1" dirty="0" smtClean="0"/>
              <a:t>млн.руб.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05780" y="5157192"/>
            <a:ext cx="11429429" cy="1357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	</a:t>
            </a:r>
            <a:r>
              <a:rPr lang="ru-RU" sz="1600" dirty="0" smtClean="0"/>
              <a:t>В 2019 году в </a:t>
            </a:r>
            <a:r>
              <a:rPr lang="ru-RU" sz="1600" dirty="0"/>
              <a:t>бюджет города планируется поступление субвенций по </a:t>
            </a:r>
            <a:r>
              <a:rPr lang="ru-RU" sz="1600" dirty="0" smtClean="0">
                <a:solidFill>
                  <a:schemeClr val="bg1"/>
                </a:solidFill>
              </a:rPr>
              <a:t>9 </a:t>
            </a:r>
            <a:r>
              <a:rPr lang="ru-RU" sz="1600" dirty="0" smtClean="0"/>
              <a:t>видам </a:t>
            </a:r>
            <a:r>
              <a:rPr lang="ru-RU" sz="1600" dirty="0"/>
              <a:t>переданных государственных полномочий.</a:t>
            </a:r>
          </a:p>
          <a:p>
            <a:pPr algn="ctr">
              <a:defRPr/>
            </a:pPr>
            <a:r>
              <a:rPr lang="ru-RU" sz="1600" dirty="0"/>
              <a:t>	Поступления иных межбюджетных </a:t>
            </a:r>
            <a:r>
              <a:rPr lang="ru-RU" sz="1600" dirty="0" smtClean="0"/>
              <a:t>трансфертов </a:t>
            </a:r>
            <a:r>
              <a:rPr lang="ru-RU" sz="1600" dirty="0"/>
              <a:t>не планируется. Объем поступлений будет уточняться в течении </a:t>
            </a:r>
            <a:r>
              <a:rPr lang="ru-RU" sz="1600" dirty="0" smtClean="0"/>
              <a:t>2019 </a:t>
            </a:r>
            <a:r>
              <a:rPr lang="ru-RU" sz="1600" dirty="0"/>
              <a:t>года после распределения Правительством Свердловской области межбюджетных трансфертов между муниципальными образованиями области.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97439759"/>
              </p:ext>
            </p:extLst>
          </p:nvPr>
        </p:nvGraphicFramePr>
        <p:xfrm>
          <a:off x="5662364" y="1916832"/>
          <a:ext cx="6867698" cy="323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89755" y="1988840"/>
          <a:ext cx="5400600" cy="2952327"/>
        </p:xfrm>
        <a:graphic>
          <a:graphicData uri="http://schemas.openxmlformats.org/drawingml/2006/table">
            <a:tbl>
              <a:tblPr/>
              <a:tblGrid>
                <a:gridCol w="1630000"/>
                <a:gridCol w="942650"/>
                <a:gridCol w="942650"/>
                <a:gridCol w="942650"/>
                <a:gridCol w="942650"/>
              </a:tblGrid>
              <a:tr h="13419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"/>
                        </a:rPr>
                        <a:t>2018 год ожидаемое исполнение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"/>
                        </a:rPr>
                        <a:t>2019 год план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"/>
                        </a:rPr>
                        <a:t>2020 год план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Arial"/>
                        </a:rPr>
                        <a:t>2021 год план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latin typeface="Arial"/>
                        </a:rPr>
                        <a:t>Дотации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latin typeface="Arial"/>
                        </a:rPr>
                        <a:t>1,5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latin typeface="Arial"/>
                        </a:rPr>
                        <a:t>18,9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latin typeface="Arial"/>
                        </a:rPr>
                        <a:t>4,1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latin typeface="Arial"/>
                        </a:rPr>
                        <a:t>1,8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latin typeface="Arial"/>
                        </a:rPr>
                        <a:t>Субсидии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Arial"/>
                        </a:rPr>
                        <a:t>354,8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Arial"/>
                        </a:rPr>
                        <a:t>361,1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Arial"/>
                        </a:rPr>
                        <a:t>248,9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Arial"/>
                        </a:rPr>
                        <a:t>267,7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latin typeface="Arial"/>
                        </a:rPr>
                        <a:t>Субвенции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Arial"/>
                        </a:rPr>
                        <a:t>524,8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Arial"/>
                        </a:rPr>
                        <a:t>545,2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Arial"/>
                        </a:rPr>
                        <a:t>564,0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Arial"/>
                        </a:rPr>
                        <a:t>585,8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1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latin typeface="Arial"/>
                        </a:rPr>
                        <a:t>Иные межбюджетные трансферты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Arial"/>
                        </a:rPr>
                        <a:t>62,3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4300" y="485770"/>
            <a:ext cx="8264525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Основные понятия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8" name="Схема 17"/>
          <p:cNvGraphicFramePr/>
          <p:nvPr/>
        </p:nvGraphicFramePr>
        <p:xfrm>
          <a:off x="950876" y="1714488"/>
          <a:ext cx="5357850" cy="3585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7" name="Picture 2" descr="http://1c-dengi.ru/images/bd.png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6165850" y="1714500"/>
            <a:ext cx="4214813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Схема 18"/>
          <p:cNvGraphicFramePr/>
          <p:nvPr/>
        </p:nvGraphicFramePr>
        <p:xfrm>
          <a:off x="1522380" y="5643578"/>
          <a:ext cx="921550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Межбюджетные трансферты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Выноска со стрелкой вправо 9"/>
          <p:cNvSpPr/>
          <p:nvPr/>
        </p:nvSpPr>
        <p:spPr>
          <a:xfrm>
            <a:off x="379413" y="2644329"/>
            <a:ext cx="2928937" cy="3000375"/>
          </a:xfrm>
          <a:prstGeom prst="rightArrowCallout">
            <a:avLst>
              <a:gd name="adj1" fmla="val 25000"/>
              <a:gd name="adj2" fmla="val 25000"/>
              <a:gd name="adj3" fmla="val 16688"/>
              <a:gd name="adj4" fmla="val 7232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СУБВЕНЦИИ </a:t>
            </a:r>
          </a:p>
          <a:p>
            <a:pPr algn="ctr">
              <a:defRPr/>
            </a:pPr>
            <a:r>
              <a:rPr lang="ru-RU" sz="2400" dirty="0"/>
              <a:t>на </a:t>
            </a:r>
            <a:r>
              <a:rPr lang="ru-RU" sz="2400" dirty="0" smtClean="0"/>
              <a:t>2019 год</a:t>
            </a:r>
            <a:endParaRPr lang="ru-RU" sz="2400" dirty="0"/>
          </a:p>
          <a:p>
            <a:pPr algn="ctr">
              <a:defRPr/>
            </a:pPr>
            <a:r>
              <a:rPr lang="ru-RU" sz="2400" b="1" dirty="0" smtClean="0"/>
              <a:t>545,2</a:t>
            </a:r>
            <a:endParaRPr lang="ru-RU" sz="2400" b="1" dirty="0"/>
          </a:p>
          <a:p>
            <a:pPr algn="ctr">
              <a:defRPr/>
            </a:pPr>
            <a:r>
              <a:rPr lang="ru-RU" sz="2400" dirty="0"/>
              <a:t>млн.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913" y="1787079"/>
            <a:ext cx="6286500" cy="1500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Реализация прав граждан в области образования –</a:t>
            </a:r>
            <a:r>
              <a:rPr lang="ru-RU" sz="2400" b="1" dirty="0"/>
              <a:t> </a:t>
            </a:r>
          </a:p>
          <a:p>
            <a:pPr algn="ctr">
              <a:defRPr/>
            </a:pPr>
            <a:r>
              <a:rPr lang="ru-RU" sz="2400" b="1" dirty="0" smtClean="0"/>
              <a:t>393,7млн</a:t>
            </a:r>
            <a:r>
              <a:rPr lang="ru-RU" sz="2400" b="1" dirty="0"/>
              <a:t>. руб.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22913" y="3430141"/>
            <a:ext cx="6286500" cy="1500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Выплаты гражданам на оплату жилых помещений и коммунальных услуг –</a:t>
            </a:r>
            <a:r>
              <a:rPr lang="ru-RU" sz="2400" b="1" dirty="0"/>
              <a:t> </a:t>
            </a:r>
            <a:r>
              <a:rPr lang="ru-RU" sz="2400" b="1" dirty="0" smtClean="0"/>
              <a:t>148,7 млн</a:t>
            </a:r>
            <a:r>
              <a:rPr lang="ru-RU" sz="2400" b="1" dirty="0"/>
              <a:t>. руб.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22913" y="5025157"/>
            <a:ext cx="6286500" cy="1500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Иные переданные полномочия –</a:t>
            </a:r>
            <a:r>
              <a:rPr lang="ru-RU" sz="2400" b="1" dirty="0"/>
              <a:t> </a:t>
            </a:r>
          </a:p>
          <a:p>
            <a:pPr algn="ctr">
              <a:defRPr/>
            </a:pPr>
            <a:r>
              <a:rPr lang="ru-RU" sz="2400" b="1" dirty="0" smtClean="0"/>
              <a:t>2,8 млн</a:t>
            </a:r>
            <a:r>
              <a:rPr lang="ru-RU" sz="2400" b="1" dirty="0"/>
              <a:t>. руб.</a:t>
            </a:r>
            <a:endParaRPr lang="ru-RU" sz="2400" dirty="0"/>
          </a:p>
        </p:txBody>
      </p:sp>
      <p:pic>
        <p:nvPicPr>
          <p:cNvPr id="114690" name="Picture 2" descr="http://gyazo.com/f6ad6d3c6fab039150115a6fe39ece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9788" y="1787079"/>
            <a:ext cx="2000250" cy="1517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692" name="Picture 4" descr="http://nslovo.info/wp-content/uploads/2013/11/2013-11-22_16-13-31.jpg"/>
          <p:cNvPicPr>
            <a:picLocks noChangeAspect="1" noChangeArrowheads="1"/>
          </p:cNvPicPr>
          <p:nvPr/>
        </p:nvPicPr>
        <p:blipFill>
          <a:blip r:embed="rId5" cstate="print"/>
          <a:srcRect r="49091" b="4546"/>
          <a:stretch>
            <a:fillRect/>
          </a:stretch>
        </p:blipFill>
        <p:spPr bwMode="auto">
          <a:xfrm>
            <a:off x="3379788" y="3430141"/>
            <a:ext cx="2000250" cy="1500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694" name="Picture 6" descr="http://deloru.ru/upload/iblock/c25/c25c6613a30071140494e8e5ca0f88c4_thumb_450_300.JPG"/>
          <p:cNvPicPr>
            <a:picLocks noChangeAspect="1" noChangeArrowheads="1"/>
          </p:cNvPicPr>
          <p:nvPr/>
        </p:nvPicPr>
        <p:blipFill>
          <a:blip r:embed="rId6" cstate="print"/>
          <a:srcRect r="11111"/>
          <a:stretch>
            <a:fillRect/>
          </a:stretch>
        </p:blipFill>
        <p:spPr bwMode="auto">
          <a:xfrm>
            <a:off x="3379788" y="5025156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Муниципальный долг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нутый угол 12"/>
          <p:cNvSpPr/>
          <p:nvPr/>
        </p:nvSpPr>
        <p:spPr>
          <a:xfrm>
            <a:off x="909836" y="1755776"/>
            <a:ext cx="10297144" cy="4769568"/>
          </a:xfrm>
          <a:prstGeom prst="foldedCorner">
            <a:avLst>
              <a:gd name="adj" fmla="val 5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50" dirty="0" smtClean="0"/>
              <a:t>1. Муниципальный долг - совокупность долговых обязательств муниципального образования. </a:t>
            </a:r>
          </a:p>
          <a:p>
            <a:r>
              <a:rPr lang="ru-RU" sz="1350" dirty="0" smtClean="0"/>
              <a:t>2. Муниципальный долг полностью и без условий обеспечивается всем муниципальным имуществом, составляющим муниципальную казну. </a:t>
            </a:r>
          </a:p>
          <a:p>
            <a:r>
              <a:rPr lang="ru-RU" sz="1350" dirty="0" smtClean="0"/>
              <a:t>3. Долговые обязательства муниципального образования могут существовать в форме: </a:t>
            </a:r>
          </a:p>
          <a:p>
            <a:r>
              <a:rPr lang="ru-RU" sz="1350" dirty="0" smtClean="0"/>
              <a:t>кредитных соглашений и договоров; </a:t>
            </a:r>
          </a:p>
          <a:p>
            <a:r>
              <a:rPr lang="ru-RU" sz="1350" dirty="0" smtClean="0"/>
              <a:t>займов, осуществляемых путем выпуска муниципальных ценных бумаг; </a:t>
            </a:r>
          </a:p>
          <a:p>
            <a:r>
              <a:rPr lang="ru-RU" sz="1350" dirty="0" smtClean="0"/>
              <a:t>договоров и соглашений о получении муниципальным образованием бюджетных кредитов от бюджетов других уровней бюджетной системы Российской Федерации; </a:t>
            </a:r>
          </a:p>
          <a:p>
            <a:r>
              <a:rPr lang="ru-RU" sz="1350" dirty="0" smtClean="0"/>
              <a:t>договоров о предоставлении муниципальных гарантий. </a:t>
            </a:r>
          </a:p>
          <a:p>
            <a:r>
              <a:rPr lang="ru-RU" sz="1350" dirty="0" smtClean="0"/>
              <a:t>Долговые обязательства муниципального образования не могут существовать в иных формах, за исключением предусмотренных настоящим пунктом. </a:t>
            </a:r>
          </a:p>
          <a:p>
            <a:r>
              <a:rPr lang="ru-RU" sz="1350" dirty="0" smtClean="0"/>
              <a:t>4. В объем муниципального долга включаются: </a:t>
            </a:r>
          </a:p>
          <a:p>
            <a:r>
              <a:rPr lang="ru-RU" sz="1350" dirty="0" smtClean="0"/>
              <a:t>основная номинальная сумма долга по муниципальным ценным бумагам; </a:t>
            </a:r>
          </a:p>
          <a:p>
            <a:r>
              <a:rPr lang="ru-RU" sz="1350" dirty="0" smtClean="0"/>
              <a:t>объем основного долга по кредитам, полученным муниципальным образованием; </a:t>
            </a:r>
          </a:p>
          <a:p>
            <a:r>
              <a:rPr lang="ru-RU" sz="1350" dirty="0" smtClean="0"/>
              <a:t>объем основного долга по бюджетным кредитам, полученным муниципальным образованием от бюджетов других уровней; </a:t>
            </a:r>
          </a:p>
          <a:p>
            <a:r>
              <a:rPr lang="ru-RU" sz="1350" dirty="0" smtClean="0"/>
              <a:t>объем обязательств по муниципальным гарантиям, предоставленным муниципальным образованием. </a:t>
            </a:r>
          </a:p>
          <a:p>
            <a:r>
              <a:rPr lang="ru-RU" sz="1350" dirty="0" smtClean="0"/>
              <a:t>5. Органы местного самоуправления используют все полномочия по формированию доходов местного бюджета для погашения своих долговых обязательств и обслуживания долга. </a:t>
            </a:r>
          </a:p>
          <a:p>
            <a:endParaRPr lang="ru-RU" sz="1350" dirty="0" smtClean="0"/>
          </a:p>
          <a:p>
            <a:r>
              <a:rPr lang="ru-RU" sz="1350" dirty="0" smtClean="0"/>
              <a:t>Управление муниципальным долгом Североуральского городского округа осуществляется Администрацией Североуральского городского округа в соответствии с Уставом Североуральского городского округа</a:t>
            </a:r>
            <a:endParaRPr lang="ru-RU" sz="135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Размер и структура муниципального долга, объем и структура расходов на его обслуживание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3295085"/>
              </p:ext>
            </p:extLst>
          </p:nvPr>
        </p:nvGraphicFramePr>
        <p:xfrm>
          <a:off x="1370374" y="1544638"/>
          <a:ext cx="9836606" cy="5188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9600" y="142875"/>
            <a:ext cx="9858375" cy="9985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О Финансовом управлении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http://e-kyzylorda.gov.kz/sites/default/files/IMG/news/2014/budget.jpg"/>
          <p:cNvPicPr>
            <a:picLocks noChangeAspect="1" noChangeArrowheads="1"/>
          </p:cNvPicPr>
          <p:nvPr/>
        </p:nvPicPr>
        <p:blipFill>
          <a:blip r:embed="rId3" cstate="print"/>
          <a:srcRect b="2085"/>
          <a:stretch>
            <a:fillRect/>
          </a:stretch>
        </p:blipFill>
        <p:spPr bwMode="auto">
          <a:xfrm>
            <a:off x="307975" y="1643063"/>
            <a:ext cx="3736975" cy="2857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Вертикальный свиток 9"/>
          <p:cNvSpPr/>
          <p:nvPr/>
        </p:nvSpPr>
        <p:spPr>
          <a:xfrm>
            <a:off x="4165600" y="1628800"/>
            <a:ext cx="7715250" cy="2871763"/>
          </a:xfrm>
          <a:prstGeom prst="verticalScroll">
            <a:avLst>
              <a:gd name="adj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dirty="0"/>
              <a:t>Разработчиком презентации «Бюджет для граждан» является Финансовое управление Администрации </a:t>
            </a:r>
            <a:r>
              <a:rPr lang="ru-RU" dirty="0" smtClean="0"/>
              <a:t>Североуральского городского округа</a:t>
            </a:r>
            <a:endParaRPr lang="ru-RU" dirty="0"/>
          </a:p>
          <a:p>
            <a:pPr>
              <a:lnSpc>
                <a:spcPct val="90000"/>
              </a:lnSpc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Основные задачи управления:</a:t>
            </a:r>
          </a:p>
          <a:p>
            <a:pPr>
              <a:lnSpc>
                <a:spcPct val="90000"/>
              </a:lnSpc>
              <a:defRPr/>
            </a:pPr>
            <a:endParaRPr lang="ru-RU" dirty="0"/>
          </a:p>
          <a:p>
            <a:pPr>
              <a:lnSpc>
                <a:spcPct val="90000"/>
              </a:lnSpc>
              <a:defRPr/>
            </a:pPr>
            <a:r>
              <a:rPr lang="ru-RU" dirty="0"/>
              <a:t>1. Составление проекта бюджета на очередной финансовый год и плановый период;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2. Организация исполнения бюджета;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3. Осуществление финансового контроля за исполнением </a:t>
            </a:r>
            <a:r>
              <a:rPr lang="ru-RU" dirty="0" smtClean="0"/>
              <a:t>бюджета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7172863"/>
              </p:ext>
            </p:extLst>
          </p:nvPr>
        </p:nvGraphicFramePr>
        <p:xfrm>
          <a:off x="1450942" y="4672988"/>
          <a:ext cx="9215502" cy="20421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928958"/>
                <a:gridCol w="6286544"/>
              </a:tblGrid>
              <a:tr h="28575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Контактная информация</a:t>
                      </a:r>
                      <a:endParaRPr lang="ru-RU" sz="14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/>
                        <a:t>Начальник управления</a:t>
                      </a:r>
                      <a:r>
                        <a:rPr lang="en-US" sz="1400" kern="1200" baseline="0" dirty="0" smtClean="0"/>
                        <a:t>	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Толстова Татьяна Владимировна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/>
                        <a:t>Адрес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Свердловская</a:t>
                      </a:r>
                      <a:r>
                        <a:rPr lang="ru-RU" sz="1400" baseline="0" dirty="0" smtClean="0"/>
                        <a:t> обл., г.Североуральск,  </a:t>
                      </a:r>
                      <a:r>
                        <a:rPr lang="ru-RU" sz="1400" dirty="0" smtClean="0"/>
                        <a:t>ул. Чайковского,</a:t>
                      </a:r>
                      <a:r>
                        <a:rPr lang="ru-RU" sz="1400" baseline="0" dirty="0" smtClean="0"/>
                        <a:t> 15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/>
                        <a:t>Телефон, факс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smtClean="0"/>
                        <a:t>2-64-36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/>
                        <a:t>Адрес электронной почты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mail@fin-severouralsk.ru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449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/>
                        <a:t>Режим работы	</a:t>
                      </a:r>
                    </a:p>
                    <a:p>
                      <a:pPr algn="l"/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/>
                        <a:t>С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ru-RU" sz="1400" kern="1200" baseline="0" dirty="0" smtClean="0"/>
                        <a:t>8:00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ru-RU" sz="1400" kern="1200" baseline="0" dirty="0" smtClean="0"/>
                        <a:t>до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ru-RU" sz="1400" kern="1200" baseline="0" dirty="0" smtClean="0"/>
                        <a:t>17:</a:t>
                      </a:r>
                      <a:r>
                        <a:rPr lang="en-US" sz="1400" kern="1200" baseline="0" dirty="0" smtClean="0"/>
                        <a:t>15  </a:t>
                      </a:r>
                      <a:r>
                        <a:rPr lang="ru-RU" sz="1400" kern="1200" baseline="0" dirty="0" smtClean="0"/>
                        <a:t>(пт.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ru-RU" sz="1400" kern="1200" baseline="0" dirty="0" smtClean="0"/>
                        <a:t>до 16:</a:t>
                      </a:r>
                      <a:r>
                        <a:rPr lang="en-US" sz="1400" kern="1200" baseline="0" dirty="0" smtClean="0"/>
                        <a:t>00</a:t>
                      </a:r>
                      <a:r>
                        <a:rPr lang="ru-RU" sz="1400" kern="1200" baseline="0" dirty="0" smtClean="0"/>
                        <a:t>)</a:t>
                      </a:r>
                    </a:p>
                    <a:p>
                      <a:pPr algn="l"/>
                      <a:r>
                        <a:rPr lang="ru-RU" sz="1400" kern="1200" baseline="0" dirty="0" smtClean="0"/>
                        <a:t>Перерыв на обед с 12:00 до 13:00 Выходные дни - Сб, Вс</a:t>
                      </a:r>
                      <a:endParaRPr lang="ru-RU" sz="1400" b="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Лента лицом вниз 11"/>
          <p:cNvSpPr/>
          <p:nvPr/>
        </p:nvSpPr>
        <p:spPr>
          <a:xfrm>
            <a:off x="307975" y="2214563"/>
            <a:ext cx="11144250" cy="3857625"/>
          </a:xfrm>
          <a:prstGeom prst="ribbon">
            <a:avLst>
              <a:gd name="adj1" fmla="val 7432"/>
              <a:gd name="adj2" fmla="val 6364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dirty="0"/>
              <a:t>СПАСИБО ЗА ВНИМАНИЕ !</a:t>
            </a:r>
            <a:endParaRPr lang="ru-RU" sz="7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4300" y="479426"/>
            <a:ext cx="8264525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Основные понятия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нутый угол 10"/>
          <p:cNvSpPr/>
          <p:nvPr/>
        </p:nvSpPr>
        <p:spPr>
          <a:xfrm>
            <a:off x="1308100" y="1643063"/>
            <a:ext cx="4857750" cy="3071812"/>
          </a:xfrm>
          <a:prstGeom prst="foldedCorner">
            <a:avLst>
              <a:gd name="adj" fmla="val 469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/>
              <a:t>Проект бюджета </a:t>
            </a:r>
            <a:r>
              <a:rPr lang="ru-RU" sz="1600" dirty="0"/>
              <a:t>муниципального образования СГО составляется на три года – очередной финансовый год и плановый </a:t>
            </a:r>
            <a:r>
              <a:rPr lang="ru-RU" sz="1600" dirty="0" smtClean="0"/>
              <a:t>период или на один год ( на очередной финансовый год)</a:t>
            </a: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Очередной финансовый год </a:t>
            </a:r>
            <a:r>
              <a:rPr lang="ru-RU" sz="1600" dirty="0"/>
              <a:t>– год, на который составляется проект бюджет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Плановый период </a:t>
            </a:r>
            <a:r>
              <a:rPr lang="ru-RU" sz="1600" dirty="0"/>
              <a:t>– два финансовых года, следующих за очередным финансовым годом</a:t>
            </a:r>
          </a:p>
        </p:txBody>
      </p:sp>
      <p:pic>
        <p:nvPicPr>
          <p:cNvPr id="74758" name="Picture 6" descr="http://nameofrussia.net/uploads/images/c/7/2/e/1/9d4d346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0163" y="1643063"/>
            <a:ext cx="4357687" cy="30495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Загнутый угол 14"/>
          <p:cNvSpPr/>
          <p:nvPr/>
        </p:nvSpPr>
        <p:spPr>
          <a:xfrm>
            <a:off x="2879725" y="4857750"/>
            <a:ext cx="6786563" cy="1857375"/>
          </a:xfrm>
          <a:prstGeom prst="foldedCorner">
            <a:avLst>
              <a:gd name="adj" fmla="val 85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/>
              <a:t>Составление проекта бюджета основывается на: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 smtClean="0"/>
              <a:t>Бюджетном </a:t>
            </a:r>
            <a:r>
              <a:rPr lang="ru-RU" sz="1500" dirty="0"/>
              <a:t>послании Губернатора Свердловской области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/>
              <a:t>Прогнозе социально-экономического развития СГО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/>
              <a:t>Основных </a:t>
            </a:r>
            <a:r>
              <a:rPr lang="ru-RU" sz="1500" dirty="0" smtClean="0"/>
              <a:t>направлениях бюджетной, </a:t>
            </a:r>
            <a:r>
              <a:rPr lang="ru-RU" sz="1500" dirty="0" smtClean="0">
                <a:solidFill>
                  <a:srgbClr val="FF0000"/>
                </a:solidFill>
              </a:rPr>
              <a:t>налоговой и долговой политики</a:t>
            </a:r>
            <a:endParaRPr lang="ru-RU" sz="1500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bg1"/>
                </a:solidFill>
              </a:rPr>
              <a:t>Муниципальных программах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1022350" y="1571625"/>
            <a:ext cx="10256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Euphemia" pitchFamily="34" charset="0"/>
              </a:rPr>
              <a:t>Составление, рассмотрение и утверждение бюджета</a:t>
            </a:r>
          </a:p>
          <a:p>
            <a:pPr algn="ctr"/>
            <a:r>
              <a:rPr lang="ru-RU" sz="2000" b="1" dirty="0">
                <a:latin typeface="Euphemia" pitchFamily="34" charset="0"/>
              </a:rPr>
              <a:t>на </a:t>
            </a:r>
            <a:r>
              <a:rPr lang="ru-RU" sz="2000" b="1" dirty="0" smtClean="0">
                <a:latin typeface="Euphemia" pitchFamily="34" charset="0"/>
              </a:rPr>
              <a:t>2019 год и плановый период:</a:t>
            </a:r>
            <a:endParaRPr lang="ru-RU" sz="2000" b="1" dirty="0">
              <a:latin typeface="Euphemia" pitchFamily="34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 flipH="1">
            <a:off x="450850" y="2357438"/>
            <a:ext cx="3286125" cy="4286250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/>
              <a:t>Составление проекта бюджета: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Ответственные исполнители, порядок и сроки по составлению проекта бюджета определены постановлением Администрации СГО от </a:t>
            </a:r>
            <a:r>
              <a:rPr lang="ru-RU" dirty="0" smtClean="0"/>
              <a:t>02.07.2018 № 741.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Непосредственное составление проекта бюджета осуществляет Финансовое управление Администрации СГО</a:t>
            </a:r>
          </a:p>
        </p:txBody>
      </p:sp>
      <p:sp>
        <p:nvSpPr>
          <p:cNvPr id="10" name="Вертикальный свиток 9"/>
          <p:cNvSpPr/>
          <p:nvPr/>
        </p:nvSpPr>
        <p:spPr>
          <a:xfrm flipH="1">
            <a:off x="3879850" y="2357438"/>
            <a:ext cx="4429125" cy="4286250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/>
              <a:t>Рассмотрение проекта бюджета: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•Проект бюджета </a:t>
            </a:r>
            <a:r>
              <a:rPr lang="ru-RU" sz="1600" dirty="0" smtClean="0"/>
              <a:t>рассмотрен </a:t>
            </a:r>
            <a:r>
              <a:rPr lang="ru-RU" sz="1600" dirty="0"/>
              <a:t>на заседаниях согласительных комиссий в соответствии с Постановлением Администрации </a:t>
            </a:r>
            <a:r>
              <a:rPr lang="ru-RU" sz="1600" dirty="0" smtClean="0"/>
              <a:t>СГО от 31.08.2018г </a:t>
            </a:r>
            <a:r>
              <a:rPr lang="ru-RU" sz="1600" dirty="0"/>
              <a:t>№ </a:t>
            </a:r>
            <a:r>
              <a:rPr lang="ru-RU" sz="1600" dirty="0" smtClean="0"/>
              <a:t>915;</a:t>
            </a: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•Проект бюджета </a:t>
            </a:r>
            <a:r>
              <a:rPr lang="ru-RU" sz="1600" dirty="0" smtClean="0"/>
              <a:t>будет представлен </a:t>
            </a:r>
            <a:r>
              <a:rPr lang="ru-RU" sz="1600" dirty="0"/>
              <a:t>на рассмотрение в Думу СГО </a:t>
            </a:r>
            <a:r>
              <a:rPr lang="ru-RU" sz="1600" dirty="0" smtClean="0">
                <a:solidFill>
                  <a:schemeClr val="bg1"/>
                </a:solidFill>
              </a:rPr>
              <a:t>12.11.2018;</a:t>
            </a:r>
            <a:endParaRPr lang="ru-RU" sz="16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•В ноябре проект </a:t>
            </a:r>
            <a:r>
              <a:rPr lang="ru-RU" sz="1600" dirty="0" smtClean="0"/>
              <a:t>бюджета будет рассмотрен </a:t>
            </a:r>
            <a:r>
              <a:rPr lang="ru-RU" sz="1600" dirty="0"/>
              <a:t>депутатами </a:t>
            </a:r>
            <a:r>
              <a:rPr lang="ru-RU" sz="1600" dirty="0" smtClean="0"/>
              <a:t>на заседании постоянной депутатской комиссии </a:t>
            </a:r>
            <a:r>
              <a:rPr lang="ru-RU" sz="1600" dirty="0"/>
              <a:t>по бюджету и налогам и </a:t>
            </a:r>
            <a:r>
              <a:rPr lang="ru-RU" sz="1600" dirty="0" smtClean="0"/>
              <a:t>на заседании </a:t>
            </a:r>
            <a:r>
              <a:rPr lang="ru-RU" sz="1600" dirty="0"/>
              <a:t>Думы </a:t>
            </a:r>
            <a:r>
              <a:rPr lang="ru-RU" sz="1600" dirty="0" smtClean="0"/>
              <a:t>СГО;</a:t>
            </a: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•Проект бюджета СГО на </a:t>
            </a:r>
            <a:r>
              <a:rPr lang="ru-RU" sz="1600" dirty="0" smtClean="0"/>
              <a:t>2019 год и плановый период 2020 и 2021 годов будет рассмотрен 26 декабря на </a:t>
            </a:r>
            <a:r>
              <a:rPr lang="ru-RU" sz="1600" dirty="0"/>
              <a:t>публичных </a:t>
            </a:r>
            <a:r>
              <a:rPr lang="ru-RU" sz="1600" dirty="0" smtClean="0"/>
              <a:t>слушаниях</a:t>
            </a:r>
            <a:endParaRPr lang="ru-RU" sz="1600" dirty="0"/>
          </a:p>
        </p:txBody>
      </p:sp>
      <p:sp>
        <p:nvSpPr>
          <p:cNvPr id="11" name="Вертикальный свиток 10"/>
          <p:cNvSpPr/>
          <p:nvPr/>
        </p:nvSpPr>
        <p:spPr>
          <a:xfrm flipH="1">
            <a:off x="8380413" y="2357438"/>
            <a:ext cx="3429000" cy="3087786"/>
          </a:xfrm>
          <a:prstGeom prst="verticalScroll">
            <a:avLst>
              <a:gd name="adj" fmla="val 661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/>
              <a:t>Утверждение бюджета: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 СГО на </a:t>
            </a:r>
            <a:r>
              <a:rPr lang="ru-RU" dirty="0" smtClean="0"/>
              <a:t>2019 </a:t>
            </a:r>
            <a:r>
              <a:rPr lang="ru-RU" dirty="0"/>
              <a:t>год </a:t>
            </a:r>
            <a:r>
              <a:rPr lang="ru-RU" dirty="0" smtClean="0"/>
              <a:t> и плановый период 2020-2021 годов планируется утвердить </a:t>
            </a:r>
            <a:r>
              <a:rPr lang="ru-RU" dirty="0"/>
              <a:t>депутатами на заседании Думы </a:t>
            </a:r>
            <a:r>
              <a:rPr lang="ru-RU" dirty="0" smtClean="0"/>
              <a:t>СГО </a:t>
            </a:r>
            <a:r>
              <a:rPr lang="ru-RU" dirty="0" smtClean="0">
                <a:solidFill>
                  <a:schemeClr val="bg1"/>
                </a:solidFill>
              </a:rPr>
              <a:t>26.12</a:t>
            </a:r>
            <a:r>
              <a:rPr lang="ru-RU" dirty="0" smtClean="0"/>
              <a:t>.2018 года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924300" y="495161"/>
            <a:ext cx="8264525" cy="9985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atin typeface="+mj-lt"/>
                <a:ea typeface="+mj-ea"/>
                <a:cs typeface="+mj-cs"/>
              </a:rPr>
              <a:t>Основные понятия</a:t>
            </a:r>
            <a:endParaRPr lang="ru-RU" sz="6000" b="1" dirty="0">
              <a:solidFill>
                <a:schemeClr val="bg1"/>
              </a:solidFill>
              <a:latin typeface="Euphemia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924300" y="455613"/>
            <a:ext cx="8264525" cy="9985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70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atin typeface="+mj-lt"/>
                <a:ea typeface="+mj-ea"/>
                <a:cs typeface="+mj-cs"/>
              </a:rPr>
              <a:t>График подготовки бюджета</a:t>
            </a:r>
            <a:endParaRPr lang="ru-RU" sz="6000" b="1" dirty="0">
              <a:solidFill>
                <a:schemeClr val="bg1"/>
              </a:solidFill>
              <a:latin typeface="Euphemia"/>
              <a:ea typeface="+mj-ea"/>
              <a:cs typeface="+mj-cs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477789" y="1844824"/>
          <a:ext cx="11449272" cy="4292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30638" y="496224"/>
            <a:ext cx="83581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Публичные слушания 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22" name="Picture 2" descr="http://gyazo.com/82b33b2f19551e91931391c5844d59e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3852" y="1988840"/>
            <a:ext cx="3099224" cy="30963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19" name="Прямоугольник 11"/>
          <p:cNvSpPr>
            <a:spLocks noChangeArrowheads="1"/>
          </p:cNvSpPr>
          <p:nvPr/>
        </p:nvSpPr>
        <p:spPr bwMode="auto">
          <a:xfrm>
            <a:off x="4294212" y="1916832"/>
            <a:ext cx="7586638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700" b="1" dirty="0">
                <a:latin typeface="Euphemia" pitchFamily="34" charset="0"/>
              </a:rPr>
              <a:t>Публичные слушания </a:t>
            </a:r>
            <a:r>
              <a:rPr lang="ru-RU" sz="1700" dirty="0">
                <a:latin typeface="Euphemia" pitchFamily="34" charset="0"/>
              </a:rPr>
              <a:t>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города на очередной финансовый год и плановый период.</a:t>
            </a:r>
          </a:p>
          <a:p>
            <a:r>
              <a:rPr lang="ru-RU" sz="1700" dirty="0">
                <a:latin typeface="Euphemia" pitchFamily="34" charset="0"/>
              </a:rPr>
              <a:t>Каждый житель </a:t>
            </a:r>
            <a:r>
              <a:rPr lang="ru-RU" sz="1700" dirty="0" smtClean="0">
                <a:latin typeface="Euphemia" pitchFamily="34" charset="0"/>
              </a:rPr>
              <a:t>вправе </a:t>
            </a:r>
            <a:r>
              <a:rPr lang="ru-RU" sz="1700" dirty="0">
                <a:latin typeface="Euphemia" pitchFamily="34" charset="0"/>
              </a:rPr>
              <a:t>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  <a:p>
            <a:r>
              <a:rPr lang="ru-RU" sz="1700" dirty="0">
                <a:latin typeface="Euphemia" pitchFamily="34" charset="0"/>
              </a:rPr>
              <a:t>Результат публичных слушаний -  заключение, в котором отражаются выраженные позиции жителей СГО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</a:p>
        </p:txBody>
      </p:sp>
      <p:sp>
        <p:nvSpPr>
          <p:cNvPr id="13320" name="Прямоугольник 12"/>
          <p:cNvSpPr>
            <a:spLocks noChangeArrowheads="1"/>
          </p:cNvSpPr>
          <p:nvPr/>
        </p:nvSpPr>
        <p:spPr bwMode="auto">
          <a:xfrm>
            <a:off x="981844" y="5229200"/>
            <a:ext cx="105013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Euphemia" pitchFamily="34" charset="0"/>
              </a:rPr>
              <a:t>Публичные слушания по проекту решения Думы Североуральского городского округа «О бюджете </a:t>
            </a:r>
            <a:r>
              <a:rPr lang="ru-RU" dirty="0" smtClean="0">
                <a:latin typeface="Euphemia" pitchFamily="34" charset="0"/>
              </a:rPr>
              <a:t>Североуральского городского округа </a:t>
            </a:r>
            <a:r>
              <a:rPr lang="ru-RU" dirty="0">
                <a:latin typeface="Euphemia" pitchFamily="34" charset="0"/>
              </a:rPr>
              <a:t>на </a:t>
            </a:r>
            <a:r>
              <a:rPr lang="ru-RU" dirty="0" smtClean="0">
                <a:latin typeface="Euphemia" pitchFamily="34" charset="0"/>
              </a:rPr>
              <a:t>2019 год и плановый период 2020 и 2021 годов» состоятся 26 декабря 2018 </a:t>
            </a:r>
            <a:r>
              <a:rPr lang="ru-RU" dirty="0">
                <a:latin typeface="Euphemia" pitchFamily="34" charset="0"/>
              </a:rPr>
              <a:t>года в актовом зале администрации СГО по адресу: ул. Чайковского, 15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0110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333743-6C97-419E-BA07-3CBF19F59E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4751</Words>
  <Application>Microsoft Office PowerPoint</Application>
  <PresentationFormat>Произвольный</PresentationFormat>
  <Paragraphs>1075</Paragraphs>
  <Slides>54</Slides>
  <Notes>54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TS102801109</vt:lpstr>
      <vt:lpstr>Слайд 1</vt:lpstr>
      <vt:lpstr>Слайд 2</vt:lpstr>
      <vt:lpstr>Основные понятия</vt:lpstr>
      <vt:lpstr>Основные понятия</vt:lpstr>
      <vt:lpstr>Основные понятия</vt:lpstr>
      <vt:lpstr>Основные понятия</vt:lpstr>
      <vt:lpstr>Слайд 7</vt:lpstr>
      <vt:lpstr>Слайд 8</vt:lpstr>
      <vt:lpstr>Публичные слушания </vt:lpstr>
      <vt:lpstr>Показатели  социально-экономического развития</vt:lpstr>
      <vt:lpstr>Прогноз социально-экономического развития</vt:lpstr>
      <vt:lpstr>Показатели занятости населения по отраслям экономики</vt:lpstr>
      <vt:lpstr>Основные характеристики бюджета,  млн.руб.</vt:lpstr>
      <vt:lpstr>Доходы бюджета</vt:lpstr>
      <vt:lpstr>Нормативы отчислений в бюджет Североуральского городского округа</vt:lpstr>
      <vt:lpstr>Динамика поступления доходов</vt:lpstr>
      <vt:lpstr>Структура доходов бюджета</vt:lpstr>
      <vt:lpstr>Структура налоговых доходов бюджета</vt:lpstr>
      <vt:lpstr>Структура неналоговых доходов бюджета</vt:lpstr>
      <vt:lpstr>Нормативы зачислений налога на доходы физических лиц в бюджет Североуральского городского округа</vt:lpstr>
      <vt:lpstr>Особенности исчисления местных налогов</vt:lpstr>
      <vt:lpstr>Особенности исчисления местных налогов</vt:lpstr>
      <vt:lpstr>Особенности исчисления местных налогов</vt:lpstr>
      <vt:lpstr>Особенности исчисления местных налогов</vt:lpstr>
      <vt:lpstr>Сравнительный анализ налоговых и неналоговых доходов и безвозмездных поступлений в бюджете Североуральского городского округа</vt:lpstr>
      <vt:lpstr>Анализ поступлений налога на доходы физических лиц в бюджет Североуральского городского округа и в консолидированный бюджет Свердловской области</vt:lpstr>
      <vt:lpstr>Расходы бюджета</vt:lpstr>
      <vt:lpstr>Распределение расходов бюджета СГО на 2019 год по муниципальным программам и непрограммным направлениям, млн.руб.</vt:lpstr>
      <vt:lpstr>Структура расходов бюджета</vt:lpstr>
      <vt:lpstr>Расходы бюджета</vt:lpstr>
      <vt:lpstr>Расходы бюджета</vt:lpstr>
      <vt:lpstr>Расходы на образование</vt:lpstr>
      <vt:lpstr>Расходы на образование</vt:lpstr>
      <vt:lpstr>Структура расходов на образование</vt:lpstr>
      <vt:lpstr>Расходы на образование</vt:lpstr>
      <vt:lpstr>Расходы на образование</vt:lpstr>
      <vt:lpstr>Расходы на культуру</vt:lpstr>
      <vt:lpstr>Расходы на культуру</vt:lpstr>
      <vt:lpstr>Расходы на физическую культуру и спорт</vt:lpstr>
      <vt:lpstr>Расходы на национальную экономику</vt:lpstr>
      <vt:lpstr>Расходы на национальную экономику  </vt:lpstr>
      <vt:lpstr>Расходы на национальную экономику</vt:lpstr>
      <vt:lpstr>Расходы на жилищно-коммунальное хозяйство</vt:lpstr>
      <vt:lpstr>Расходы на жилищно-коммунальное хозяйство</vt:lpstr>
      <vt:lpstr>Расходы на жилищно-коммунальное хозяйство</vt:lpstr>
      <vt:lpstr>Расходы на жилищно-коммунальное хозяйство</vt:lpstr>
      <vt:lpstr>Межбюджетные отношения</vt:lpstr>
      <vt:lpstr>Межбюджетные трансферты</vt:lpstr>
      <vt:lpstr>Межбюджетные трансферты, млн.руб.</vt:lpstr>
      <vt:lpstr>Межбюджетные трансферты</vt:lpstr>
      <vt:lpstr>Муниципальный долг</vt:lpstr>
      <vt:lpstr>Размер и структура муниципального долга, объем и структура расходов на его обслуживание</vt:lpstr>
      <vt:lpstr>О Финансовом управлении</vt:lpstr>
      <vt:lpstr>Слайд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2014-02-18T11:56:24Z</dcterms:created>
  <dcterms:modified xsi:type="dcterms:W3CDTF">2018-12-26T11:10:00Z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