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notesSlides/notesSlide29.xml" ContentType="application/vnd.openxmlformats-officedocument.presentationml.notesSlide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2"/>
  </p:notesMasterIdLst>
  <p:handoutMasterIdLst>
    <p:handoutMasterId r:id="rId53"/>
  </p:handoutMasterIdLst>
  <p:sldIdLst>
    <p:sldId id="257" r:id="rId3"/>
    <p:sldId id="341" r:id="rId4"/>
    <p:sldId id="288" r:id="rId5"/>
    <p:sldId id="311" r:id="rId6"/>
    <p:sldId id="286" r:id="rId7"/>
    <p:sldId id="312" r:id="rId8"/>
    <p:sldId id="342" r:id="rId9"/>
    <p:sldId id="320" r:id="rId10"/>
    <p:sldId id="313" r:id="rId11"/>
    <p:sldId id="335" r:id="rId12"/>
    <p:sldId id="336" r:id="rId13"/>
    <p:sldId id="266" r:id="rId14"/>
    <p:sldId id="267" r:id="rId15"/>
    <p:sldId id="343" r:id="rId16"/>
    <p:sldId id="337" r:id="rId17"/>
    <p:sldId id="344" r:id="rId18"/>
    <p:sldId id="345" r:id="rId19"/>
    <p:sldId id="346" r:id="rId20"/>
    <p:sldId id="347" r:id="rId21"/>
    <p:sldId id="348" r:id="rId22"/>
    <p:sldId id="349" r:id="rId23"/>
    <p:sldId id="274" r:id="rId24"/>
    <p:sldId id="319" r:id="rId25"/>
    <p:sldId id="275" r:id="rId26"/>
    <p:sldId id="276" r:id="rId27"/>
    <p:sldId id="297" r:id="rId28"/>
    <p:sldId id="278" r:id="rId29"/>
    <p:sldId id="279" r:id="rId30"/>
    <p:sldId id="298" r:id="rId31"/>
    <p:sldId id="301" r:id="rId32"/>
    <p:sldId id="302" r:id="rId33"/>
    <p:sldId id="281" r:id="rId34"/>
    <p:sldId id="329" r:id="rId35"/>
    <p:sldId id="282" r:id="rId36"/>
    <p:sldId id="330" r:id="rId37"/>
    <p:sldId id="331" r:id="rId38"/>
    <p:sldId id="326" r:id="rId39"/>
    <p:sldId id="333" r:id="rId40"/>
    <p:sldId id="354" r:id="rId41"/>
    <p:sldId id="284" r:id="rId42"/>
    <p:sldId id="285" r:id="rId43"/>
    <p:sldId id="339" r:id="rId44"/>
    <p:sldId id="350" r:id="rId45"/>
    <p:sldId id="340" r:id="rId46"/>
    <p:sldId id="351" r:id="rId47"/>
    <p:sldId id="353" r:id="rId48"/>
    <p:sldId id="352" r:id="rId49"/>
    <p:sldId id="287" r:id="rId50"/>
    <p:sldId id="309" r:id="rId51"/>
  </p:sldIdLst>
  <p:sldSz cx="12188825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FF00FF"/>
    <a:srgbClr val="FF9900"/>
    <a:srgbClr val="4D4D4D"/>
    <a:srgbClr val="BBCF8D"/>
    <a:srgbClr val="99FF66"/>
    <a:srgbClr val="B45208"/>
    <a:srgbClr val="0A92C2"/>
    <a:srgbClr val="B63806"/>
    <a:srgbClr val="08A0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2" autoAdjust="0"/>
    <p:restoredTop sz="95556" autoAdjust="0"/>
  </p:normalViewPr>
  <p:slideViewPr>
    <p:cSldViewPr>
      <p:cViewPr varScale="1">
        <p:scale>
          <a:sx n="85" d="100"/>
          <a:sy n="85" d="100"/>
        </p:scale>
        <p:origin x="-108" y="-60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rver5\disk_o\&#1044;&#1086;&#1082;&#1091;&#1084;&#1077;&#1085;&#1090;&#1099;%20&#1085;&#1072;%20Server4\&#1041;&#1070;&#1044;&#1046;&#1045;&#1058;%20&#1044;&#1051;&#1071;%20&#1043;&#1056;&#1040;&#1046;&#1044;&#1040;&#1053;\&#1055;&#1088;&#1086;&#1077;&#1082;&#1090;%20&#1041;&#1102;&#1076;&#1078;&#1077;&#1090;&#1072;%20&#1076;&#1083;&#1103;%20&#1075;&#1088;&#1072;&#1078;&#1076;&#1072;&#1085;%20&#1085;&#1072;%202024-2026%20&#1075;&#1075;\&#1056;&#1072;&#1079;&#1084;&#1077;&#1088;%20&#1080;%20&#1089;&#1090;&#1088;&#1091;&#1082;&#1090;%20&#1084;&#1091;&#1085;%20&#1076;&#1086;&#1083;&#1075;&#1072;%2024-26.xls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5\disk_o\&#1044;&#1086;&#1082;&#1091;&#1084;&#1077;&#1085;&#1090;&#1099;%20&#1085;&#1072;%20Server4\&#1041;&#1070;&#1044;&#1046;&#1045;&#1058;%20&#1044;&#1051;&#1071;%20&#1043;&#1056;&#1040;&#1046;&#1044;&#1040;&#1053;\&#1055;&#1088;&#1086;&#1077;&#1082;&#1090;%20&#1041;&#1102;&#1076;&#1078;&#1077;&#1090;&#1072;%20&#1076;&#1083;&#1103;%20&#1075;&#1088;&#1072;&#1078;&#1076;&#1072;&#1085;%20&#1085;&#1072;%202024-2026%20&#1075;&#1075;\&#1056;&#1072;&#1079;&#1084;&#1077;&#1088;%20&#1080;%20&#1089;&#1090;&#1088;&#1091;&#1082;&#1090;%20&#1084;&#1091;&#1085;%20&#1076;&#1086;&#1083;&#1075;&#1072;%2024-26.xls" TargetMode="Externa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erver5\disk_o\&#1044;&#1086;&#1082;&#1091;&#1084;&#1077;&#1085;&#1090;&#1099;%20&#1085;&#1072;%20Server4\&#1041;&#1070;&#1044;&#1046;&#1045;&#1058;%20&#1044;&#1051;&#1071;%20&#1043;&#1056;&#1040;&#1046;&#1044;&#1040;&#1053;\&#1055;&#1088;&#1086;&#1077;&#1082;&#1090;%20&#1041;&#1102;&#1076;&#1078;&#1077;&#1090;&#1072;%20&#1076;&#1083;&#1103;%20&#1075;&#1088;&#1072;&#1078;&#1076;&#1072;&#1085;%20&#1085;&#1072;%202024-2026%20&#1075;&#1075;\&#1056;&#1072;&#1079;&#1084;&#1077;&#1088;%20&#1080;%20&#1089;&#1090;&#1088;&#1091;&#1082;&#1090;%20&#1084;&#1091;&#1085;%20&#1076;&#1086;&#1083;&#1075;&#1072;%2024-2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AB9-443E-A19B-D4483766C44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B9-443E-A19B-D4483766C444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B9-443E-A19B-D4483766C444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B9-443E-A19B-D4483766C44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B9-443E-A19B-D4483766C44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B9-443E-A19B-D4483766C444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B9-443E-A19B-D4483766C444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0.87108972233973359</c:v>
                </c:pt>
                <c:pt idx="1">
                  <c:v>2.6549765091848542E-2</c:v>
                </c:pt>
                <c:pt idx="2">
                  <c:v>5.3746527817469934E-2</c:v>
                </c:pt>
                <c:pt idx="3">
                  <c:v>3.8742126861832843E-2</c:v>
                </c:pt>
                <c:pt idx="4">
                  <c:v>9.8718578891422212E-3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B9-443E-A19B-D4483766C44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F5-4C37-A19E-C1B0E0C4C30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F5-4C37-A19E-C1B0E0C4C30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F5-4C37-A19E-C1B0E0C4C30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0.29198210807826191</c:v>
                </c:pt>
                <c:pt idx="2">
                  <c:v>0.69194891817392634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F5-4C37-A19E-C1B0E0C4C30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674-4E42-B716-F41D39A54DF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74-4E42-B716-F41D39A54DFB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674-4E42-B716-F41D39A54DFB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74-4E42-B716-F41D39A54DF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74-4E42-B716-F41D39A54DF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674-4E42-B716-F41D39A54DFB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74-4E42-B716-F41D39A54DFB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0.87108972233973403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674-4E42-B716-F41D39A54DF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853-433C-AFB3-88D3FAC7E01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53-433C-AFB3-88D3FAC7E01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853-433C-AFB3-88D3FAC7E01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53-433C-AFB3-88D3FAC7E01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53-433C-AFB3-88D3FAC7E01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853-433C-AFB3-88D3FAC7E01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53-433C-AFB3-88D3FAC7E01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853-433C-AFB3-88D3FAC7E01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53-433C-AFB3-88D3FAC7E01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5.4855926359032595E-2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853-433C-AFB3-88D3FAC7E01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EC-4C61-AFF0-5D7D61DB725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EC-4C61-AFF0-5D7D61DB725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EC-4C61-AFF0-5D7D61DB725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0.29198210807826191</c:v>
                </c:pt>
                <c:pt idx="2">
                  <c:v>0.69194891817392634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BEC-4C61-AFF0-5D7D61DB725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C9A-4491-9B65-F689CEB217E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9A-4491-9B65-F689CEB217E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C9A-4491-9B65-F689CEB217E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9A-4491-9B65-F689CEB217E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9A-4491-9B65-F689CEB217E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C9A-4491-9B65-F689CEB217E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9A-4491-9B65-F689CEB217E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1.2204800246562352E-2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C9A-4491-9B65-F689CEB217E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45-44ED-9786-6ECBEBE048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45-44ED-9786-6ECBEBE0484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45-44ED-9786-6ECBEBE0484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45-44ED-9786-6ECBEBE04848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45-44ED-9786-6ECBEBE048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945-44ED-9786-6ECBEBE048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45-44ED-9786-6ECBEBE0484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945-44ED-9786-6ECBEBE0484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45-44ED-9786-6ECBEBE04848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5.4714689304093199E-2</c:v>
                </c:pt>
                <c:pt idx="1">
                  <c:v>0.76788906934530765</c:v>
                </c:pt>
                <c:pt idx="2">
                  <c:v>7.2334211352379524E-2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945-44ED-9786-6ECBEBE0484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4DA-4247-A8C0-707A9B973BC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DA-4247-A8C0-707A9B973BC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A-4247-A8C0-707A9B973BC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0.37461481103738675</c:v>
                </c:pt>
                <c:pt idx="2">
                  <c:v>0.61282371601762364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DA-4247-A8C0-707A9B973BC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CD6-4BB9-B5E4-17F7A0E654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D6-4BB9-B5E4-17F7A0E654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CD6-4BB9-B5E4-17F7A0E654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D6-4BB9-B5E4-17F7A0E654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D6-4BB9-B5E4-17F7A0E654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D6-4BB9-B5E4-17F7A0E654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D6-4BB9-B5E4-17F7A0E654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1.2204800246562352E-2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CD6-4BB9-B5E4-17F7A0E654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78-43B3-86FE-E5406243D18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78-43B3-86FE-E5406243D18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78-43B3-86FE-E5406243D18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78-43B3-86FE-E5406243D18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78-43B3-86FE-E5406243D18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78-43B3-86FE-E5406243D18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78-43B3-86FE-E5406243D18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78-43B3-86FE-E5406243D18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78-43B3-86FE-E5406243D18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5.4714689304093199E-2</c:v>
                </c:pt>
                <c:pt idx="1">
                  <c:v>0.76788906934530765</c:v>
                </c:pt>
                <c:pt idx="2">
                  <c:v>7.2334211352379524E-2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678-43B3-86FE-E5406243D18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10-49CF-9CA1-C9DEAA21BCB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0-49CF-9CA1-C9DEAA21BCB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10-49CF-9CA1-C9DEAA21BCB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0.37461481103738675</c:v>
                </c:pt>
                <c:pt idx="2">
                  <c:v>0.61282371601762364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10-49CF-9CA1-C9DEAA21BCB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50-4038-BAF8-6FBD49D550F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50-4038-BAF8-6FBD49D550F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50-4038-BAF8-6FBD49D550F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50-4038-BAF8-6FBD49D550F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50-4038-BAF8-6FBD49D550F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50-4038-BAF8-6FBD49D550F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50-4038-BAF8-6FBD49D550F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50-4038-BAF8-6FBD49D550F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50-4038-BAF8-6FBD49D550F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5.4855926359032546E-2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B50-4038-BAF8-6FBD49D550F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AF-4C53-A4D0-254E564EA0D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AF-4C53-A4D0-254E564EA0D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8AF-4C53-A4D0-254E564EA0D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AF-4C53-A4D0-254E564EA0D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AF-4C53-A4D0-254E564EA0D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8AF-4C53-A4D0-254E564EA0D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AF-4C53-A4D0-254E564EA0D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8AF-4C53-A4D0-254E564EA0D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DA-42F1-8CE4-CE197F3B501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DA-42F1-8CE4-CE197F3B501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5DA-42F1-8CE4-CE197F3B501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DA-42F1-8CE4-CE197F3B501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DA-42F1-8CE4-CE197F3B501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5DA-42F1-8CE4-CE197F3B501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DA-42F1-8CE4-CE197F3B501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DA-42F1-8CE4-CE197F3B501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DA-42F1-8CE4-CE197F3B501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5DA-42F1-8CE4-CE197F3B501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210-4306-8CE5-7E72E02E30B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10-4306-8CE5-7E72E02E30B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10-4306-8CE5-7E72E02E30B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10-4306-8CE5-7E72E02E30B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11-4128-9574-B0F9460DA2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11-4128-9574-B0F9460DA2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311-4128-9574-B0F9460DA2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11-4128-9574-B0F9460DA2FC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11-4128-9574-B0F9460DA2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311-4128-9574-B0F9460DA2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11-4128-9574-B0F9460DA2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311-4128-9574-B0F9460DA2FC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A2-472A-AE44-ADA0154080F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A2-472A-AE44-ADA0154080F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A2-472A-AE44-ADA0154080F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A2-472A-AE44-ADA0154080F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A2-472A-AE44-ADA0154080F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A2-472A-AE44-ADA0154080F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A2-472A-AE44-ADA0154080F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A2-472A-AE44-ADA0154080F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A2-472A-AE44-ADA0154080F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6A2-472A-AE44-ADA0154080F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60-4C58-A0BE-7621116CFDB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60-4C58-A0BE-7621116CFDB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60-4C58-A0BE-7621116CFDB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60-4C58-A0BE-7621116CFDB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836-4A1E-A794-A56987B8F4D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36-4A1E-A794-A56987B8F4D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36-4A1E-A794-A56987B8F4D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36-4A1E-A794-A56987B8F4D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36-4A1E-A794-A56987B8F4D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836-4A1E-A794-A56987B8F4D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36-4A1E-A794-A56987B8F4D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36-4A1E-A794-A56987B8F4DD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C30-4B74-AA00-742CA41701AE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30-4B74-AA00-742CA41701AE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C30-4B74-AA00-742CA41701AE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30-4B74-AA00-742CA41701AE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30-4B74-AA00-742CA41701AE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C30-4B74-AA00-742CA41701AE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30-4B74-AA00-742CA41701AE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C30-4B74-AA00-742CA41701AE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30-4B74-AA00-742CA41701AE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C30-4B74-AA00-742CA41701AE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DC-4E06-963B-EB942F38DE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DC-4E06-963B-EB942F38DE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DC-4E06-963B-EB942F38DE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DC-4E06-963B-EB942F38DE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26E-4AC7-BAAD-E349C589DB9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6E-4AC7-BAAD-E349C589DB9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26E-4AC7-BAAD-E349C589DB9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6E-4AC7-BAAD-E349C589DB9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6E-4AC7-BAAD-E349C589DB9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26E-4AC7-BAAD-E349C589DB9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6E-4AC7-BAAD-E349C589DB9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26E-4AC7-BAAD-E349C589DB9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2A-4069-A396-18A1F8EF818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2A-4069-A396-18A1F8EF818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2A-4069-A396-18A1F8EF818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0.29198210807826164</c:v>
                </c:pt>
                <c:pt idx="2">
                  <c:v>0.69194891817392601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2A-4069-A396-18A1F8EF818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0D-4052-BD85-3DF6C81101E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D-4052-BD85-3DF6C81101E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0D-4052-BD85-3DF6C81101E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D-4052-BD85-3DF6C81101E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0D-4052-BD85-3DF6C81101E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20D-4052-BD85-3DF6C81101E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D-4052-BD85-3DF6C81101E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0D-4052-BD85-3DF6C81101E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D-4052-BD85-3DF6C81101E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20D-4052-BD85-3DF6C81101E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50-41D6-83A5-6B4F65DE179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50-41D6-83A5-6B4F65DE179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50-41D6-83A5-6B4F65DE179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50-41D6-83A5-6B4F65DE179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9F-445F-95B0-89B6CCB3A4A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9F-445F-95B0-89B6CCB3A4A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C9F-445F-95B0-89B6CCB3A4A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9F-445F-95B0-89B6CCB3A4A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9F-445F-95B0-89B6CCB3A4A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C9F-445F-95B0-89B6CCB3A4A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9F-445F-95B0-89B6CCB3A4A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C9F-445F-95B0-89B6CCB3A4A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9DD-40CA-BFBC-1285E6AB05F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DD-40CA-BFBC-1285E6AB05F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9DD-40CA-BFBC-1285E6AB05F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DD-40CA-BFBC-1285E6AB05F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DD-40CA-BFBC-1285E6AB05F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9DD-40CA-BFBC-1285E6AB05F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DD-40CA-BFBC-1285E6AB05F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9DD-40CA-BFBC-1285E6AB05F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DD-40CA-BFBC-1285E6AB05F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9DD-40CA-BFBC-1285E6AB05F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F1C-4478-89F4-D0244E4EB10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1C-4478-89F4-D0244E4EB10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1C-4478-89F4-D0244E4EB10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1C-4478-89F4-D0244E4EB10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D6F-442F-A7D2-EA06129C6E9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6F-442F-A7D2-EA06129C6E9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6F-442F-A7D2-EA06129C6E9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6F-442F-A7D2-EA06129C6E9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6F-442F-A7D2-EA06129C6E9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6F-442F-A7D2-EA06129C6E9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6F-442F-A7D2-EA06129C6E9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6F-442F-A7D2-EA06129C6E9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42D-4448-B524-1492F5B3A89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2D-4448-B524-1492F5B3A89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2D-4448-B524-1492F5B3A89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2D-4448-B524-1492F5B3A896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2D-4448-B524-1492F5B3A89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42D-4448-B524-1492F5B3A89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2D-4448-B524-1492F5B3A89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42D-4448-B524-1492F5B3A89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2D-4448-B524-1492F5B3A896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42D-4448-B524-1492F5B3A89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FE-49A0-9563-1F209B2C6A0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FE-49A0-9563-1F209B2C6A0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FE-49A0-9563-1F209B2C6A0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FE-49A0-9563-1F209B2C6A0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EC-4A32-B369-181EC5F2681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EC-4A32-B369-181EC5F2681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DEC-4A32-B369-181EC5F2681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EC-4A32-B369-181EC5F2681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EC-4A32-B369-181EC5F2681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DEC-4A32-B369-181EC5F2681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EC-4A32-B369-181EC5F2681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DEC-4A32-B369-181EC5F2681D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9D-4819-A9D6-59173B3C484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D-4819-A9D6-59173B3C484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9D-4819-A9D6-59173B3C484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9D-4819-A9D6-59173B3C4849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9D-4819-A9D6-59173B3C484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69D-4819-A9D6-59173B3C484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9D-4819-A9D6-59173B3C484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69D-4819-A9D6-59173B3C484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9D-4819-A9D6-59173B3C4849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69D-4819-A9D6-59173B3C484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E2-4F8A-AAF2-EF4C1B9DC4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E2-4F8A-AAF2-EF4C1B9DC4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EE2-4F8A-AAF2-EF4C1B9DC4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E2-4F8A-AAF2-EF4C1B9DC4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E2-4F8A-AAF2-EF4C1B9DC4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EE2-4F8A-AAF2-EF4C1B9DC4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E2-4F8A-AAF2-EF4C1B9DC4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0.87108972233973359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EE2-4F8A-AAF2-EF4C1B9DC42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53-488B-B7F1-C61096EADA2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53-488B-B7F1-C61096EADA2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53-488B-B7F1-C61096EADA2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53-488B-B7F1-C61096EADA2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D5A-43A7-BF2B-9EB910733EA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5A-43A7-BF2B-9EB910733EA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5A-43A7-BF2B-9EB910733EA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5A-43A7-BF2B-9EB910733EA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5A-43A7-BF2B-9EB910733EA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D5A-43A7-BF2B-9EB910733EA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5A-43A7-BF2B-9EB910733EA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D5A-43A7-BF2B-9EB910733EA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59-4E27-9C38-4D24124728F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59-4E27-9C38-4D24124728F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59-4E27-9C38-4D24124728F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59-4E27-9C38-4D24124728F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59-4E27-9C38-4D24124728F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059-4E27-9C38-4D24124728F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59-4E27-9C38-4D24124728F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059-4E27-9C38-4D24124728F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59-4E27-9C38-4D24124728F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059-4E27-9C38-4D24124728F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21-4AF0-981E-4157AAAD4E4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21-4AF0-981E-4157AAAD4E4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21-4AF0-981E-4157AAAD4E4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21-4AF0-981E-4157AAAD4E4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53-4F36-80FA-A8B9D8848D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53-4F36-80FA-A8B9D8848D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53-4F36-80FA-A8B9D8848D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53-4F36-80FA-A8B9D8848D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53-4F36-80FA-A8B9D8848D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A53-4F36-80FA-A8B9D8848D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53-4F36-80FA-A8B9D8848D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53-4F36-80FA-A8B9D8848D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598-45BF-A0AA-2AF10E8B448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8-45BF-A0AA-2AF10E8B448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98-45BF-A0AA-2AF10E8B448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98-45BF-A0AA-2AF10E8B4482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98-45BF-A0AA-2AF10E8B448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98-45BF-A0AA-2AF10E8B448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98-45BF-A0AA-2AF10E8B448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598-45BF-A0AA-2AF10E8B448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98-45BF-A0AA-2AF10E8B4482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598-45BF-A0AA-2AF10E8B448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AD9-4EA1-95B4-C4E4BB1824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D9-4EA1-95B4-C4E4BB1824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D9-4EA1-95B4-C4E4BB1824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D9-4EA1-95B4-C4E4BB18244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C98-4926-BE8E-4BF5F70523E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98-4926-BE8E-4BF5F70523E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98-4926-BE8E-4BF5F70523E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98-4926-BE8E-4BF5F70523E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98-4926-BE8E-4BF5F70523E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C98-4926-BE8E-4BF5F70523E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98-4926-BE8E-4BF5F70523E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C98-4926-BE8E-4BF5F70523E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70-428E-957A-A5C5B308E18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0-428E-957A-A5C5B308E18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70-428E-957A-A5C5B308E18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70-428E-957A-A5C5B308E18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70-428E-957A-A5C5B308E18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170-428E-957A-A5C5B308E18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70-428E-957A-A5C5B308E18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170-428E-957A-A5C5B308E18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70-428E-957A-A5C5B308E18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70-428E-957A-A5C5B308E18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FEA-41A2-8F5B-1B8CEE94807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EA-41A2-8F5B-1B8CEE94807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EA-41A2-8F5B-1B8CEE94807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EA-41A2-8F5B-1B8CEE94807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6E-4797-A229-67AB380CEB8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6E-4797-A229-67AB380CEB8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D6E-4797-A229-67AB380CEB8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6E-4797-A229-67AB380CEB8A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6E-4797-A229-67AB380CEB8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D6E-4797-A229-67AB380CEB8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6E-4797-A229-67AB380CEB8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D6E-4797-A229-67AB380CEB8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6E-4797-A229-67AB380CEB8A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5.4855926359032546E-2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6E-4797-A229-67AB380CEB8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5AC-48CD-B508-79155249E6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AC-48CD-B508-79155249E6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AC-48CD-B508-79155249E6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AC-48CD-B508-79155249E6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AC-48CD-B508-79155249E6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5AC-48CD-B508-79155249E6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AC-48CD-B508-79155249E6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5AC-48CD-B508-79155249E62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B05-421C-ABE4-60143AB2CDD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05-421C-ABE4-60143AB2CDD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05-421C-ABE4-60143AB2CDD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05-421C-ABE4-60143AB2CDD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05-421C-ABE4-60143AB2CDD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B05-421C-ABE4-60143AB2CDD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05-421C-ABE4-60143AB2CDD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B05-421C-ABE4-60143AB2CDD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05-421C-ABE4-60143AB2CDD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B05-421C-ABE4-60143AB2CDD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378-40C5-A7FA-0AFCA429FC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78-40C5-A7FA-0AFCA429FC2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78-40C5-A7FA-0AFCA429FC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78-40C5-A7FA-0AFCA429FC2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DB-43EA-965A-646A964F50C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DB-43EA-965A-646A964F50C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DB-43EA-965A-646A964F50C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DB-43EA-965A-646A964F50C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DB-43EA-965A-646A964F50C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CDB-43EA-965A-646A964F50C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DB-43EA-965A-646A964F50C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0.89409855701980745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3.0585875248424679E-2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DB-43EA-965A-646A964F50C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91-4970-B589-82F97C9D279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91-4970-B589-82F97C9D279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91-4970-B589-82F97C9D279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91-4970-B589-82F97C9D279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791-4970-B589-82F97C9D279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91-4970-B589-82F97C9D279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91-4970-B589-82F97C9D279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791-4970-B589-82F97C9D279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91-4970-B589-82F97C9D279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791-4970-B589-82F97C9D279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F0-4723-A084-F3E2302D327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F0-4723-A084-F3E2302D327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F0-4723-A084-F3E2302D327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0.18045804237938987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F0-4723-A084-F3E2302D327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4143162175283431"/>
          <c:y val="2.7860236143920011E-2"/>
          <c:w val="0.64528028088203249"/>
          <c:h val="0.68997121241886583"/>
        </c:manualLayout>
      </c:layout>
      <c:lineChart>
        <c:grouping val="standard"/>
        <c:ser>
          <c:idx val="0"/>
          <c:order val="0"/>
          <c:tx>
            <c:strRef>
              <c:f>'Динамика поступления доходов'!$A$3</c:f>
              <c:strCache>
                <c:ptCount val="1"/>
                <c:pt idx="0">
                  <c:v>Налоговые и неналоговые доходы (тыс.руб.)</c:v>
                </c:pt>
              </c:strCache>
            </c:strRef>
          </c:tx>
          <c:spPr>
            <a:ln w="76200">
              <a:solidFill>
                <a:schemeClr val="accent3">
                  <a:lumMod val="75000"/>
                </a:schemeClr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solidFill>
                <a:srgbClr val="000080"/>
              </a:solidFill>
              <a:ln w="38100">
                <a:solidFill>
                  <a:srgbClr val="00008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2023 год факт</c:v>
                </c:pt>
                <c:pt idx="1">
                  <c:v>2024 год прогноз</c:v>
                </c:pt>
                <c:pt idx="2">
                  <c:v>2025 год прогноз</c:v>
                </c:pt>
                <c:pt idx="3">
                  <c:v>2026 год прогноз</c:v>
                </c:pt>
              </c:strCache>
            </c:strRef>
          </c:cat>
          <c:val>
            <c:numRef>
              <c:f>'Динамика поступления доходов'!$B$3:$E$3</c:f>
              <c:numCache>
                <c:formatCode>General</c:formatCode>
                <c:ptCount val="4"/>
                <c:pt idx="0">
                  <c:v>714272</c:v>
                </c:pt>
                <c:pt idx="1">
                  <c:v>641204</c:v>
                </c:pt>
                <c:pt idx="2">
                  <c:v>715702</c:v>
                </c:pt>
                <c:pt idx="3">
                  <c:v>801459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CD-45B0-9991-5F61582C0907}"/>
            </c:ext>
          </c:extLst>
        </c:ser>
        <c:ser>
          <c:idx val="2"/>
          <c:order val="1"/>
          <c:tx>
            <c:strRef>
              <c:f>'Динамика поступления доходов'!$A$4</c:f>
              <c:strCache>
                <c:ptCount val="1"/>
                <c:pt idx="0">
                  <c:v>Безвозмездные поступления (тыс.руб.)</c:v>
                </c:pt>
              </c:strCache>
            </c:strRef>
          </c:tx>
          <c:spPr>
            <a:ln w="76200">
              <a:solidFill>
                <a:srgbClr val="FFFF0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2023 год факт</c:v>
                </c:pt>
                <c:pt idx="1">
                  <c:v>2024 год прогноз</c:v>
                </c:pt>
                <c:pt idx="2">
                  <c:v>2025 год прогноз</c:v>
                </c:pt>
                <c:pt idx="3">
                  <c:v>2026 год прогноз</c:v>
                </c:pt>
              </c:strCache>
            </c:strRef>
          </c:cat>
          <c:val>
            <c:numRef>
              <c:f>'Динамика поступления доходов'!$B$4:$E$4</c:f>
              <c:numCache>
                <c:formatCode>General</c:formatCode>
                <c:ptCount val="4"/>
                <c:pt idx="0">
                  <c:v>1156241</c:v>
                </c:pt>
                <c:pt idx="1">
                  <c:v>1389999</c:v>
                </c:pt>
                <c:pt idx="2">
                  <c:v>1287047</c:v>
                </c:pt>
                <c:pt idx="3">
                  <c:v>1239273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CD-45B0-9991-5F61582C0907}"/>
            </c:ext>
          </c:extLst>
        </c:ser>
        <c:ser>
          <c:idx val="3"/>
          <c:order val="2"/>
          <c:tx>
            <c:strRef>
              <c:f>'Динамика поступления доходов'!$A$5</c:f>
              <c:strCache>
                <c:ptCount val="1"/>
                <c:pt idx="0">
                  <c:v>Итого доходов (тыс.руб.)</c:v>
                </c:pt>
              </c:strCache>
            </c:strRef>
          </c:tx>
          <c:spPr>
            <a:ln w="76200">
              <a:solidFill>
                <a:srgbClr val="00B0F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5"/>
            <c:spPr>
              <a:noFill/>
              <a:ln w="38100">
                <a:solidFill>
                  <a:srgbClr val="00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2023 год факт</c:v>
                </c:pt>
                <c:pt idx="1">
                  <c:v>2024 год прогноз</c:v>
                </c:pt>
                <c:pt idx="2">
                  <c:v>2025 год прогноз</c:v>
                </c:pt>
                <c:pt idx="3">
                  <c:v>2026 год прогноз</c:v>
                </c:pt>
              </c:strCache>
            </c:strRef>
          </c:cat>
          <c:val>
            <c:numRef>
              <c:f>'Динамика поступления доходов'!$B$5:$E$5</c:f>
              <c:numCache>
                <c:formatCode>General</c:formatCode>
                <c:ptCount val="4"/>
                <c:pt idx="0">
                  <c:v>1870513</c:v>
                </c:pt>
                <c:pt idx="1">
                  <c:v>2031203</c:v>
                </c:pt>
                <c:pt idx="2">
                  <c:v>2002749</c:v>
                </c:pt>
                <c:pt idx="3">
                  <c:v>2040732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CD-45B0-9991-5F61582C0907}"/>
            </c:ext>
          </c:extLst>
        </c:ser>
        <c:marker val="1"/>
        <c:axId val="89068288"/>
        <c:axId val="89070208"/>
      </c:lineChart>
      <c:catAx>
        <c:axId val="890682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9070208"/>
        <c:crosses val="autoZero"/>
        <c:auto val="1"/>
        <c:lblAlgn val="ctr"/>
        <c:lblOffset val="100"/>
        <c:tickLblSkip val="1"/>
        <c:tickMarkSkip val="1"/>
      </c:catAx>
      <c:valAx>
        <c:axId val="89070208"/>
        <c:scaling>
          <c:orientation val="minMax"/>
        </c:scaling>
        <c:axPos val="l"/>
        <c:majorGridlines>
          <c:spPr>
            <a:ln w="3175">
              <a:solidFill>
                <a:srgbClr val="000000">
                  <a:alpha val="13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0.26090461029445111"/>
              <c:y val="0.2522880991720750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89068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dTable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>
          <a:noFill/>
          <a:prstDash val="solid"/>
        </a:ln>
        <a:effectLst>
          <a:softEdge rad="88900"/>
        </a:effectLst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35433070866133E-2"/>
          <c:y val="7.2257375013752026E-2"/>
          <c:w val="0.55040277160562356"/>
          <c:h val="0.92774247408092669"/>
        </c:manualLayout>
      </c:layout>
      <c:pie3DChart>
        <c:varyColors val="1"/>
        <c:ser>
          <c:idx val="0"/>
          <c:order val="0"/>
          <c:explosion val="26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73-4FCC-B707-64F19432D64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73-4FCC-B707-64F19432D64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73-4FCC-B707-64F19432D646}"/>
              </c:ext>
            </c:extLst>
          </c:dPt>
          <c:dLbls>
            <c:dLbl>
              <c:idx val="0"/>
              <c:layout>
                <c:manualLayout>
                  <c:x val="-0.10013692537249012"/>
                  <c:y val="2.77841347711243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73-4FCC-B707-64F19432D646}"/>
                </c:ext>
              </c:extLst>
            </c:dLbl>
            <c:dLbl>
              <c:idx val="1"/>
              <c:layout>
                <c:manualLayout>
                  <c:x val="-9.8167622578975267E-2"/>
                  <c:y val="0.267684439208430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73-4FCC-B707-64F19432D6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073-4FCC-B707-64F19432D6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'!$B$3:$B$5</c:f>
              <c:numCache>
                <c:formatCode>#,##0_р_.</c:formatCode>
                <c:ptCount val="3"/>
                <c:pt idx="0">
                  <c:v>484482</c:v>
                </c:pt>
                <c:pt idx="1">
                  <c:v>59187</c:v>
                </c:pt>
                <c:pt idx="2">
                  <c:v>1096925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73-4FCC-B707-64F19432D646}"/>
            </c:ext>
          </c:extLst>
        </c:ser>
        <c:ser>
          <c:idx val="1"/>
          <c:order val="1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073-4FCC-B707-64F19432D64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73-4FCC-B707-64F19432D64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'!$C$3:$C$5</c:f>
              <c:numCache>
                <c:formatCode>0%</c:formatCode>
                <c:ptCount val="3"/>
                <c:pt idx="0">
                  <c:v>0.2953088942175825</c:v>
                </c:pt>
                <c:pt idx="1">
                  <c:v>3.6076567389616218E-2</c:v>
                </c:pt>
                <c:pt idx="2">
                  <c:v>0.66861453839280194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73-4FCC-B707-64F19432D646}"/>
            </c:ext>
          </c:extLst>
        </c:ser>
        <c:ser>
          <c:idx val="2"/>
          <c:order val="2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73-4FCC-B707-64F19432D646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256204557518314"/>
          <c:y val="0.15639479507292145"/>
          <c:w val="0.35878613795998715"/>
          <c:h val="0.7310327016272490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33164833538518E-2"/>
          <c:y val="0.11448953165022201"/>
          <c:w val="0.56425217658742532"/>
          <c:h val="0.76029759159786425"/>
        </c:manualLayout>
      </c:layout>
      <c:pie3DChart>
        <c:varyColors val="1"/>
        <c:ser>
          <c:idx val="1"/>
          <c:order val="0"/>
          <c:explosion val="14"/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4EF-40C0-A677-059D17026CB9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EF-40C0-A677-059D17026CB9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EF-40C0-A677-059D17026CB9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6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6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EF-40C0-A677-059D17026CB9}"/>
              </c:ext>
            </c:extLst>
          </c:dPt>
          <c:dLbls>
            <c:dLbl>
              <c:idx val="0"/>
              <c:layout>
                <c:manualLayout>
                  <c:x val="2.3151112144308376E-2"/>
                  <c:y val="-0.107394320806460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EF-40C0-A677-059D17026CB9}"/>
                </c:ext>
              </c:extLst>
            </c:dLbl>
            <c:dLbl>
              <c:idx val="1"/>
              <c:layout>
                <c:manualLayout>
                  <c:x val="-6.9303105887963803E-2"/>
                  <c:y val="-0.182372544033681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EF-40C0-A677-059D17026CB9}"/>
                </c:ext>
              </c:extLst>
            </c:dLbl>
            <c:dLbl>
              <c:idx val="2"/>
              <c:layout>
                <c:manualLayout>
                  <c:x val="-2.8087875084794531E-2"/>
                  <c:y val="-0.131247637966349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4EF-40C0-A677-059D17026CB9}"/>
                </c:ext>
              </c:extLst>
            </c:dLbl>
            <c:dLbl>
              <c:idx val="3"/>
              <c:layout>
                <c:manualLayout>
                  <c:x val="-6.713061091379767E-2"/>
                  <c:y val="-0.111387376034496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4EF-40C0-A677-059D17026C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'!$A$25:$A$28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доходов бюджета 2018 '!$C$25:$C$28</c:f>
              <c:numCache>
                <c:formatCode>0%</c:formatCode>
                <c:ptCount val="4"/>
                <c:pt idx="0">
                  <c:v>0.34358106038093744</c:v>
                </c:pt>
                <c:pt idx="1">
                  <c:v>7.1226452953976394E-2</c:v>
                </c:pt>
                <c:pt idx="2">
                  <c:v>0.58049431568415411</c:v>
                </c:pt>
                <c:pt idx="3">
                  <c:v>4.6981709809329995E-3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EF-40C0-A677-059D17026CB9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41628090704727"/>
          <c:y val="4.4772642747542932E-2"/>
          <c:w val="0.27639914479657224"/>
          <c:h val="0.920254623000224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177770677989689"/>
          <c:y val="0.22942371300713191"/>
          <c:w val="0.63533363550914168"/>
          <c:h val="0.69026744411992758"/>
        </c:manualLayout>
      </c:layout>
      <c:pie3DChart>
        <c:varyColors val="1"/>
        <c:ser>
          <c:idx val="0"/>
          <c:order val="0"/>
          <c:explosion val="23"/>
          <c:dPt>
            <c:idx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E94-493F-9E3A-AF87749AC412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94-493F-9E3A-AF87749AC412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E94-493F-9E3A-AF87749AC412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94-493F-9E3A-AF87749AC412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E94-493F-9E3A-AF87749AC412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94-493F-9E3A-AF87749AC412}"/>
              </c:ext>
            </c:extLst>
          </c:dPt>
          <c:dLbls>
            <c:dLbl>
              <c:idx val="0"/>
              <c:layout>
                <c:manualLayout>
                  <c:x val="7.4783442149037857E-2"/>
                  <c:y val="-7.636959993022491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 на доходы физических лиц
</a:t>
                    </a:r>
                    <a:r>
                      <a:rPr lang="ru-RU" sz="16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79%</a:t>
                    </a:r>
                    <a:endParaRPr lang="ru-RU" sz="160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E94-493F-9E3A-AF87749AC412}"/>
                </c:ext>
              </c:extLst>
            </c:dLbl>
            <c:dLbl>
              <c:idx val="1"/>
              <c:layout>
                <c:manualLayout>
                  <c:x val="-4.0575288958512624E-2"/>
                  <c:y val="0.1424550399533039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Акцизы по подакцизным товарам
4%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E94-493F-9E3A-AF87749AC412}"/>
                </c:ext>
              </c:extLst>
            </c:dLbl>
            <c:dLbl>
              <c:idx val="2"/>
              <c:layout>
                <c:manualLayout>
                  <c:x val="-0.15706563467811341"/>
                  <c:y val="-0.1850586887533665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Налоги на совокупный доход
13%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93094883514807"/>
                      <c:h val="0.2575111624365141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E94-493F-9E3A-AF87749AC412}"/>
                </c:ext>
              </c:extLst>
            </c:dLbl>
            <c:dLbl>
              <c:idx val="3"/>
              <c:layout>
                <c:manualLayout>
                  <c:x val="4.5810810114449804E-2"/>
                  <c:y val="-0.1597630015967958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
</a:t>
                    </a:r>
                    <a:r>
                      <a:rPr lang="ru-RU" dirty="0" smtClean="0"/>
                      <a:t>2%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826825862237773"/>
                      <c:h val="0.232495060349281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E94-493F-9E3A-AF87749AC412}"/>
                </c:ext>
              </c:extLst>
            </c:dLbl>
            <c:dLbl>
              <c:idx val="4"/>
              <c:layout>
                <c:manualLayout>
                  <c:x val="0.27355598039771661"/>
                  <c:y val="5.325429892183113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
</a:t>
                    </a:r>
                    <a:r>
                      <a:rPr lang="ru-RU" dirty="0" smtClean="0"/>
                      <a:t>0%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064825645808749"/>
                      <c:h val="0.260746465927312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3E94-493F-9E3A-AF87749AC412}"/>
                </c:ext>
              </c:extLst>
            </c:dLbl>
            <c:dLbl>
              <c:idx val="5"/>
              <c:layout>
                <c:manualLayout>
                  <c:x val="0.409679530452079"/>
                  <c:y val="5.991129594965453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2Государственная пошлина
2%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E94-493F-9E3A-AF87749AC412}"/>
                </c:ext>
              </c:extLst>
            </c:dLbl>
            <c:numFmt formatCode="0%" sourceLinked="0"/>
            <c:spPr>
              <a:noFill/>
              <a:ln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'!$B$9:$B$14</c:f>
              <c:numCache>
                <c:formatCode>#,##0_р_.</c:formatCode>
                <c:ptCount val="6"/>
                <c:pt idx="0">
                  <c:v>468312</c:v>
                </c:pt>
                <c:pt idx="1">
                  <c:v>25539</c:v>
                </c:pt>
                <c:pt idx="2">
                  <c:v>75036.800000000003</c:v>
                </c:pt>
                <c:pt idx="3">
                  <c:v>12737</c:v>
                </c:pt>
                <c:pt idx="4">
                  <c:v>2539</c:v>
                </c:pt>
                <c:pt idx="5">
                  <c:v>9559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94-493F-9E3A-AF87749AC412}"/>
            </c:ext>
          </c:extLst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94-493F-9E3A-AF87749AC412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E94-493F-9E3A-AF87749AC412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94-493F-9E3A-AF87749AC412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E94-493F-9E3A-AF87749AC412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94-493F-9E3A-AF87749AC412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E94-493F-9E3A-AF87749AC41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'!$C$9:$C$14</c:f>
              <c:numCache>
                <c:formatCode>0%</c:formatCode>
                <c:ptCount val="6"/>
                <c:pt idx="0">
                  <c:v>0.78877213406660451</c:v>
                </c:pt>
                <c:pt idx="1">
                  <c:v>4.3015023172429959E-2</c:v>
                </c:pt>
                <c:pt idx="2">
                  <c:v>0.12638355811836768</c:v>
                </c:pt>
                <c:pt idx="3">
                  <c:v>2.1452772236471296E-2</c:v>
                </c:pt>
                <c:pt idx="4">
                  <c:v>4.276406430745147E-3</c:v>
                </c:pt>
                <c:pt idx="5">
                  <c:v>1.6100105975381123E-2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E94-493F-9E3A-AF87749AC412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3CE-4EFF-834D-5004E9D18F3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CE-4EFF-834D-5004E9D18F3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CE-4EFF-834D-5004E9D18F3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0.29198210807826164</c:v>
                </c:pt>
                <c:pt idx="2">
                  <c:v>0.69194891817392601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CE-4EFF-834D-5004E9D18F3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floor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35456884457491E-2"/>
          <c:y val="5.1121534000247984E-3"/>
          <c:w val="0.8823153023032001"/>
          <c:h val="0.7991164837122246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307-4043-8224-42DDC97F38FD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07-4043-8224-42DDC97F38FD}"/>
              </c:ext>
            </c:extLst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307-4043-8224-42DDC97F38FD}"/>
              </c:ext>
            </c:extLst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07-4043-8224-42DDC97F38FD}"/>
              </c:ext>
            </c:extLst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07-4043-8224-42DDC97F38FD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07-4043-8224-42DDC97F38FD}"/>
              </c:ext>
            </c:extLst>
          </c:dPt>
          <c:dLbls>
            <c:dLbl>
              <c:idx val="0"/>
              <c:layout>
                <c:manualLayout>
                  <c:x val="-0.20764478404696599"/>
                  <c:y val="-0.134587415364327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07-4043-8224-42DDC97F38FD}"/>
                </c:ext>
              </c:extLst>
            </c:dLbl>
            <c:dLbl>
              <c:idx val="1"/>
              <c:layout>
                <c:manualLayout>
                  <c:x val="0.15907292653507071"/>
                  <c:y val="1.4857654929599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07-4043-8224-42DDC97F38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07-4043-8224-42DDC97F38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07-4043-8224-42DDC97F38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07-4043-8224-42DDC97F38F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7-4043-8224-42DDC97F38FD}"/>
                </c:ext>
              </c:extLst>
            </c:dLbl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'!$B$17:$B$22</c:f>
              <c:numCache>
                <c:formatCode>#,##0_р_.</c:formatCode>
                <c:ptCount val="6"/>
                <c:pt idx="0">
                  <c:v>39242.400000000001</c:v>
                </c:pt>
                <c:pt idx="1">
                  <c:v>3720</c:v>
                </c:pt>
                <c:pt idx="2">
                  <c:v>1416</c:v>
                </c:pt>
                <c:pt idx="3">
                  <c:v>1650.2</c:v>
                </c:pt>
                <c:pt idx="4">
                  <c:v>617.6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07-4043-8224-42DDC97F38FD}"/>
            </c:ext>
          </c:extLst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07-4043-8224-42DDC97F38F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307-4043-8224-42DDC97F38F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07-4043-8224-42DDC97F38F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307-4043-8224-42DDC97F38FD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307-4043-8224-42DDC97F38FD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307-4043-8224-42DDC97F38F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'!$C$17:$C$22</c:f>
              <c:numCache>
                <c:formatCode>0%</c:formatCode>
                <c:ptCount val="6"/>
                <c:pt idx="0">
                  <c:v>0.8412234293406966</c:v>
                </c:pt>
                <c:pt idx="1">
                  <c:v>7.9744132803992424E-2</c:v>
                </c:pt>
                <c:pt idx="2">
                  <c:v>3.0354218293132576E-2</c:v>
                </c:pt>
                <c:pt idx="3">
                  <c:v>3.5374668804609752E-2</c:v>
                </c:pt>
                <c:pt idx="4">
                  <c:v>1.3239240973049817E-2</c:v>
                </c:pt>
                <c:pt idx="5">
                  <c:v>6.430978451934918E-5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307-4043-8224-42DDC97F38FD}"/>
            </c:ext>
          </c:extLst>
        </c:ser>
        <c:dLbls>
          <c:showPercent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6.0840619774599185E-3"/>
          <c:y val="0.61209141013320001"/>
          <c:w val="0.98548861865639581"/>
          <c:h val="0.3879085898668356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по Бюджетному кодексу Российской Федерации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03-45E4-AC3F-57FD166EA1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норматив, в соответствии с областным законом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03-45E4-AC3F-57FD166EA1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Дотация, заменяемая дополнительным нормативом отчислений от налога на доходы физических лиц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03-45E4-AC3F-57FD166EA187}"/>
            </c:ext>
          </c:extLst>
        </c:ser>
        <c:shape val="box"/>
        <c:axId val="1558400"/>
        <c:axId val="1559936"/>
        <c:axId val="0"/>
      </c:bar3DChart>
      <c:catAx>
        <c:axId val="1558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559936"/>
        <c:crosses val="autoZero"/>
        <c:auto val="1"/>
        <c:lblAlgn val="ctr"/>
        <c:lblOffset val="100"/>
      </c:catAx>
      <c:valAx>
        <c:axId val="1559936"/>
        <c:scaling>
          <c:orientation val="minMax"/>
        </c:scaling>
        <c:axPos val="l"/>
        <c:majorGridlines/>
        <c:numFmt formatCode="General" sourceLinked="1"/>
        <c:tickLblPos val="nextTo"/>
        <c:crossAx val="15584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1512689026124862E-2"/>
          <c:y val="9.6136201409188188E-2"/>
          <c:w val="0.36276010484431781"/>
          <c:h val="0.81621023589971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 млн рублей 2024 год 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892-4766-9651-90E58A90558B}"/>
              </c:ext>
            </c:extLst>
          </c:dPt>
          <c:dPt>
            <c:idx val="2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2-4766-9651-90E58A90558B}"/>
              </c:ext>
            </c:extLst>
          </c:dPt>
          <c:dPt>
            <c:idx val="3"/>
            <c:spPr>
              <a:solidFill>
                <a:srgbClr val="99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892-4766-9651-90E58A90558B}"/>
              </c:ext>
            </c:extLst>
          </c:dPt>
          <c:dPt>
            <c:idx val="4"/>
            <c:spPr>
              <a:solidFill>
                <a:srgbClr val="FF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2-4766-9651-90E58A90558B}"/>
              </c:ext>
            </c:extLst>
          </c:dPt>
          <c:dPt>
            <c:idx val="5"/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892-4766-9651-90E58A90558B}"/>
              </c:ext>
            </c:extLst>
          </c:dPt>
          <c:dPt>
            <c:idx val="6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2-4766-9651-90E58A90558B}"/>
              </c:ext>
            </c:extLst>
          </c:dPt>
          <c:dPt>
            <c:idx val="8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892-4766-9651-90E58A90558B}"/>
              </c:ext>
            </c:extLst>
          </c:dPt>
          <c:dPt>
            <c:idx val="9"/>
            <c:spPr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2-4766-9651-90E58A90558B}"/>
              </c:ext>
            </c:extLst>
          </c:dPt>
          <c:dPt>
            <c:idx val="11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892-4766-9651-90E58A90558B}"/>
              </c:ext>
            </c:extLst>
          </c:dPt>
          <c:dLbls>
            <c:dLbl>
              <c:idx val="0"/>
              <c:layout>
                <c:manualLayout>
                  <c:x val="-2.1130539679404651E-2"/>
                  <c:y val="0.1052639322961884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07-41AD-B4D2-699724F7204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2-4766-9651-90E58A90558B}"/>
                </c:ext>
              </c:extLst>
            </c:dLbl>
            <c:dLbl>
              <c:idx val="2"/>
              <c:layout>
                <c:manualLayout>
                  <c:x val="-0.13515936500882619"/>
                  <c:y val="-0.122124051725572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2-4766-9651-90E58A90558B}"/>
                </c:ext>
              </c:extLst>
            </c:dLbl>
            <c:dLbl>
              <c:idx val="3"/>
              <c:layout>
                <c:manualLayout>
                  <c:x val="8.5723071236255E-2"/>
                  <c:y val="-9.37482551146847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92-4766-9651-90E58A90558B}"/>
                </c:ext>
              </c:extLst>
            </c:dLbl>
            <c:dLbl>
              <c:idx val="5"/>
              <c:layout>
                <c:manualLayout>
                  <c:x val="-8.6089114241078499E-2"/>
                  <c:y val="6.63165829373241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92-4766-9651-90E58A90558B}"/>
                </c:ext>
              </c:extLst>
            </c:dLbl>
            <c:dLbl>
              <c:idx val="6"/>
              <c:layout>
                <c:manualLayout>
                  <c:x val="-7.1904390595832299E-2"/>
                  <c:y val="-1.23383198697353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92-4766-9651-90E58A90558B}"/>
                </c:ext>
              </c:extLst>
            </c:dLbl>
            <c:dLbl>
              <c:idx val="7"/>
              <c:layout>
                <c:manualLayout>
                  <c:x val="7.3279152110670265E-2"/>
                  <c:y val="5.59666777836298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07-41AD-B4D2-699724F7204C}"/>
                </c:ext>
              </c:extLst>
            </c:dLbl>
            <c:dLbl>
              <c:idx val="8"/>
              <c:layout>
                <c:manualLayout>
                  <c:x val="5.7974868361676757E-2"/>
                  <c:y val="0.118735201486156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92-4766-9651-90E58A90558B}"/>
                </c:ext>
              </c:extLst>
            </c:dLbl>
            <c:dLbl>
              <c:idx val="9"/>
              <c:layout>
                <c:manualLayout>
                  <c:x val="-0.23553791519735612"/>
                  <c:y val="4.13974702760647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92-4766-9651-90E58A90558B}"/>
                </c:ext>
              </c:extLst>
            </c:dLbl>
            <c:dLbl>
              <c:idx val="10"/>
              <c:layout>
                <c:manualLayout>
                  <c:x val="-0.18193683212153902"/>
                  <c:y val="-4.96207656820860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07-41AD-B4D2-699724F7204C}"/>
                </c:ext>
              </c:extLst>
            </c:dLbl>
            <c:dLbl>
              <c:idx val="11"/>
              <c:layout>
                <c:manualLayout>
                  <c:x val="-0.11588081434024435"/>
                  <c:y val="-2.52646189321377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92-4766-9651-90E58A90558B}"/>
                </c:ext>
              </c:extLst>
            </c:dLbl>
            <c:dLbl>
              <c:idx val="12"/>
              <c:layout>
                <c:manualLayout>
                  <c:x val="-6.9682243811044514E-2"/>
                  <c:y val="-3.52319697699102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07-41AD-B4D2-699724F7204C}"/>
                </c:ext>
              </c:extLst>
            </c:dLbl>
            <c:dLbl>
              <c:idx val="13"/>
              <c:layout>
                <c:manualLayout>
                  <c:x val="-1.7716781468725705E-2"/>
                  <c:y val="-2.34322063952216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07-41AD-B4D2-699724F7204C}"/>
                </c:ext>
              </c:extLst>
            </c:dLbl>
            <c:dLbl>
              <c:idx val="14"/>
              <c:layout>
                <c:manualLayout>
                  <c:x val="3.2573541211470616E-2"/>
                  <c:y val="-3.58708807501988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B07-41AD-B4D2-699724F7204C}"/>
                </c:ext>
              </c:extLst>
            </c:dLbl>
            <c:dLbl>
              <c:idx val="15"/>
              <c:layout>
                <c:manualLayout>
                  <c:x val="0.10240927448390717"/>
                  <c:y val="-3.37177865875098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07-41AD-B4D2-699724F72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"Совершенствование социально-экономической политики в Североуральском городском округе"  на 2020-2027 годы</c:v>
                </c:pt>
                <c:pt idx="1">
                  <c:v>"Управление муниципальной собственностью  Североуральского городского округа" на 2020 -2027 годы</c:v>
                </c:pt>
                <c:pt idx="2">
                  <c:v>"Развитие системы образования в Североуральском городском округе на 2024-2029 годы"</c:v>
                </c:pt>
                <c:pt idx="3">
                  <c:v>"Развитие сферы культуры и туризма в Североуральском городском округе" на 2020-2027 годы</c:v>
                </c:pt>
                <c:pt idx="4">
                  <c:v>"Развитие физической культуры и спорта в Североуральском городском округе до 2027 года" </c:v>
                </c:pt>
                <c:pt idx="5">
                  <c:v>"Развитие земельных отношений и градостроительная деятельность в Североуральском городском округе» на 2020-2027 годы.</c:v>
                </c:pt>
                <c:pt idx="6">
                  <c:v>"Развитие транспортного обслуживания населения и дорожного хозяйства, обеспечение безопасности дорожного движения в Североуральском городском округе" на 2020-2027 годы</c:v>
                </c:pt>
                <c:pt idx="7">
                  <c:v>"Развитие ЖКХ, повышение энергетической эффективности и охрана окружающей среды в Североуральском городском округе" на 2020-2027 годы</c:v>
                </c:pt>
                <c:pt idx="8">
                  <c:v>"Дополнительные меры социальной поддержки отдельных категорий граждан Североуральского городского округа" на 2020-2027 годы</c:v>
                </c:pt>
                <c:pt idx="9">
                  <c:v>"Профилактика правонарушений на территории  Североуральского городского округа" на 2020-2027 годы</c:v>
                </c:pt>
                <c:pt idx="10">
                  <c:v>"Развитие системы гражданской обороны, защита населения и территории Североуральского городского округа от ЧС природного и техногенного характера, обеспечение пожарной безопасности и безопасности людей на водных объектах" на 2020-2027 годы</c:v>
                </c:pt>
                <c:pt idx="11">
                  <c:v>"Управление  муниципальными финансами в  Североуральском городском округе" на 2020-2027 годы</c:v>
                </c:pt>
                <c:pt idx="12">
                  <c:v>"Формирование законопослушного поведения участников дорожного движения в Североуральском городском округе на 2019-2026 годы"</c:v>
                </c:pt>
                <c:pt idx="13">
                  <c:v>"Формирование современной городской среды на территории Североуральского городского округа" на 2018-2027 годы</c:v>
                </c:pt>
                <c:pt idx="14">
                  <c:v>"Реализация молодежной политики и патриотического воспитания граждан Североуральского городского округа до 2027 года"</c:v>
                </c:pt>
                <c:pt idx="15">
                  <c:v>"Профилактика терроризма и экстремизма, а также минимизация и (или) ликвидация последствий их проявления на территории Североуральского городского округа на 2022-2027 годы"</c:v>
                </c:pt>
                <c:pt idx="16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Лист1!$B$2:$B$18</c:f>
              <c:numCache>
                <c:formatCode>#,##0.00</c:formatCode>
                <c:ptCount val="17"/>
                <c:pt idx="0">
                  <c:v>118.0351</c:v>
                </c:pt>
                <c:pt idx="1">
                  <c:v>42.499899999999997</c:v>
                </c:pt>
                <c:pt idx="2">
                  <c:v>1077.5503000000001</c:v>
                </c:pt>
                <c:pt idx="3">
                  <c:v>199.97749999999999</c:v>
                </c:pt>
                <c:pt idx="4">
                  <c:v>88.202799999999996</c:v>
                </c:pt>
                <c:pt idx="5">
                  <c:v>0.2</c:v>
                </c:pt>
                <c:pt idx="6">
                  <c:v>72.108000000000004</c:v>
                </c:pt>
                <c:pt idx="7">
                  <c:v>188.67840000000001</c:v>
                </c:pt>
                <c:pt idx="8">
                  <c:v>162.96789999999999</c:v>
                </c:pt>
                <c:pt idx="9">
                  <c:v>0.68600000000000005</c:v>
                </c:pt>
                <c:pt idx="10">
                  <c:v>10.06</c:v>
                </c:pt>
                <c:pt idx="11">
                  <c:v>16.094799999999999</c:v>
                </c:pt>
                <c:pt idx="12">
                  <c:v>5.1999999999999998E-2</c:v>
                </c:pt>
                <c:pt idx="13" formatCode="General">
                  <c:v>36.520000000000003</c:v>
                </c:pt>
                <c:pt idx="14" formatCode="0.00">
                  <c:v>19.084599999999998</c:v>
                </c:pt>
                <c:pt idx="15" formatCode="General">
                  <c:v>0.44</c:v>
                </c:pt>
                <c:pt idx="16" formatCode="0.00">
                  <c:v>15.395300000000001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892-4766-9651-90E58A90558B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44297153387484089"/>
          <c:y val="0"/>
          <c:w val="0.54009381894545361"/>
          <c:h val="1"/>
        </c:manualLayout>
      </c:layout>
      <c:spPr>
        <a:solidFill>
          <a:schemeClr val="tx2">
            <a:lumMod val="40000"/>
            <a:lumOff val="60000"/>
            <a:alpha val="80000"/>
          </a:schemeClr>
        </a:solidFill>
      </c:spPr>
      <c:txPr>
        <a:bodyPr/>
        <a:lstStyle/>
        <a:p>
          <a:pPr>
            <a:lnSpc>
              <a:spcPct val="100000"/>
            </a:lnSpc>
            <a:defRPr sz="1050" kern="400" baseline="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defRPr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Всего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расходов 2048,6</a:t>
            </a:r>
            <a:r>
              <a:rPr lang="ru-RU" sz="2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млн.руб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89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1963255132958537"/>
          <c:y val="4.776636673354724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2006,6 млн.руб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2006.6</c:v>
                </c:pt>
                <c:pt idx="1">
                  <c:v>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3-482A-97BF-A13120F8859C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1789471942460581E-3"/>
          <c:y val="8.4557910701663368E-4"/>
          <c:w val="0.63192160562563193"/>
          <c:h val="0.87500011269334899"/>
        </c:manualLayout>
      </c:layout>
      <c:pie3DChart>
        <c:varyColors val="1"/>
        <c:ser>
          <c:idx val="0"/>
          <c:order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Лист1!$B$3:$B$13</c:f>
              <c:numCache>
                <c:formatCode>0.00</c:formatCode>
                <c:ptCount val="11"/>
                <c:pt idx="0">
                  <c:v>159.46550000000002</c:v>
                </c:pt>
                <c:pt idx="1">
                  <c:v>10.729999999999999</c:v>
                </c:pt>
                <c:pt idx="2">
                  <c:v>76.427400000000006</c:v>
                </c:pt>
                <c:pt idx="3">
                  <c:v>236.5421</c:v>
                </c:pt>
                <c:pt idx="4">
                  <c:v>1.47</c:v>
                </c:pt>
                <c:pt idx="5">
                  <c:v>1116.1814599999998</c:v>
                </c:pt>
                <c:pt idx="6">
                  <c:v>138.19399999999999</c:v>
                </c:pt>
                <c:pt idx="7">
                  <c:v>179.29389999999998</c:v>
                </c:pt>
                <c:pt idx="8">
                  <c:v>128.85224000000005</c:v>
                </c:pt>
                <c:pt idx="9">
                  <c:v>1.3460000000000001</c:v>
                </c:pt>
                <c:pt idx="1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D2-41D4-B4F9-D87BFAD5468B}"/>
            </c:ext>
          </c:extLst>
        </c:ser>
      </c:pie3DChart>
    </c:plotArea>
    <c:legend>
      <c:legendPos val="r"/>
      <c:layout>
        <c:manualLayout>
          <c:xMode val="edge"/>
          <c:yMode val="edge"/>
          <c:x val="0.66752315161246145"/>
          <c:y val="1.4295870921551598E-2"/>
          <c:w val="0.33060057904331785"/>
          <c:h val="0.94857782169648364"/>
        </c:manualLayout>
      </c:layout>
      <c:spPr>
        <a:solidFill>
          <a:schemeClr val="accent1">
            <a:alpha val="58000"/>
          </a:schemeClr>
        </a:solidFill>
      </c:spPr>
      <c:txPr>
        <a:bodyPr/>
        <a:lstStyle/>
        <a:p>
          <a:pPr rtl="0">
            <a:defRPr sz="1000" b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МБТ!$A$4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МБТ!$B$3:$E$3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МБТ!$B$4:$E$4</c:f>
              <c:numCache>
                <c:formatCode>General</c:formatCode>
                <c:ptCount val="3"/>
                <c:pt idx="0">
                  <c:v>505</c:v>
                </c:pt>
                <c:pt idx="1">
                  <c:v>389</c:v>
                </c:pt>
                <c:pt idx="2">
                  <c:v>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23-43E7-810D-BC07DE7840E8}"/>
            </c:ext>
          </c:extLst>
        </c:ser>
        <c:ser>
          <c:idx val="1"/>
          <c:order val="1"/>
          <c:tx>
            <c:strRef>
              <c:f>МБТ!$A$5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МБТ!$B$3:$E$3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МБТ!$B$5:$E$5</c:f>
              <c:numCache>
                <c:formatCode>General</c:formatCode>
                <c:ptCount val="3"/>
                <c:pt idx="0">
                  <c:v>96</c:v>
                </c:pt>
                <c:pt idx="1">
                  <c:v>71</c:v>
                </c:pt>
                <c:pt idx="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23-43E7-810D-BC07DE7840E8}"/>
            </c:ext>
          </c:extLst>
        </c:ser>
        <c:ser>
          <c:idx val="2"/>
          <c:order val="2"/>
          <c:tx>
            <c:strRef>
              <c:f>МБТ!$A$6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9FF66"/>
            </a:solidFill>
          </c:spPr>
          <c:cat>
            <c:strRef>
              <c:f>МБТ!$B$3:$E$3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МБТ!$B$6:$E$6</c:f>
              <c:numCache>
                <c:formatCode>General</c:formatCode>
                <c:ptCount val="3"/>
                <c:pt idx="0">
                  <c:v>783</c:v>
                </c:pt>
                <c:pt idx="1">
                  <c:v>827</c:v>
                </c:pt>
                <c:pt idx="2">
                  <c:v>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23-43E7-810D-BC07DE7840E8}"/>
            </c:ext>
          </c:extLst>
        </c:ser>
        <c:ser>
          <c:idx val="3"/>
          <c:order val="3"/>
          <c:tx>
            <c:strRef>
              <c:f>МБТ!$A$7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МБТ!$B$3:$E$3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МБТ!$B$7:$E$7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23-43E7-810D-BC07DE7840E8}"/>
            </c:ext>
          </c:extLst>
        </c:ser>
        <c:shape val="box"/>
        <c:axId val="146160256"/>
        <c:axId val="146171776"/>
        <c:axId val="0"/>
      </c:bar3DChart>
      <c:catAx>
        <c:axId val="146160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6171776"/>
        <c:crosses val="autoZero"/>
        <c:auto val="1"/>
        <c:lblAlgn val="ctr"/>
        <c:lblOffset val="100"/>
      </c:catAx>
      <c:valAx>
        <c:axId val="146171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61602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68813203028413"/>
          <c:y val="6.4366779034667698E-2"/>
          <c:w val="0.27029924265592847"/>
          <c:h val="0.87519056726785094"/>
        </c:manualLayout>
      </c:layout>
      <c:txPr>
        <a:bodyPr/>
        <a:lstStyle/>
        <a:p>
          <a:pPr>
            <a:defRPr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Лист5!$A$3</c:f>
              <c:strCache>
                <c:ptCount val="1"/>
                <c:pt idx="0">
                  <c:v>Кредиты, привлеченные от кредитных организаций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Лист5!$B$2:$E$2</c:f>
              <c:strCache>
                <c:ptCount val="4"/>
                <c:pt idx="0">
                  <c:v>01.01.2024 года</c:v>
                </c:pt>
                <c:pt idx="1">
                  <c:v>01.01.2025 года</c:v>
                </c:pt>
                <c:pt idx="2">
                  <c:v>01.01.2026 года</c:v>
                </c:pt>
                <c:pt idx="3">
                  <c:v>01.01.2027 года</c:v>
                </c:pt>
              </c:strCache>
            </c:strRef>
          </c:cat>
          <c:val>
            <c:numRef>
              <c:f>Лист5!$B$3:$E$3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Лист5!$B$2:$E$2</c:f>
              <c:strCache>
                <c:ptCount val="4"/>
                <c:pt idx="0">
                  <c:v>01.01.2024 года</c:v>
                </c:pt>
                <c:pt idx="1">
                  <c:v>01.01.2025 года</c:v>
                </c:pt>
                <c:pt idx="2">
                  <c:v>01.01.2026 года</c:v>
                </c:pt>
                <c:pt idx="3">
                  <c:v>01.01.2027 года</c:v>
                </c:pt>
              </c:strCache>
            </c:strRef>
          </c:cat>
          <c:val>
            <c:numRef>
              <c:f>Лист5!$B$4:$E$4</c:f>
              <c:numCache>
                <c:formatCode>#,##0.00</c:formatCode>
                <c:ptCount val="4"/>
                <c:pt idx="0">
                  <c:v>19214.285710000029</c:v>
                </c:pt>
                <c:pt idx="1">
                  <c:v>14025.714280000018</c:v>
                </c:pt>
                <c:pt idx="2">
                  <c:v>8837.1428500000129</c:v>
                </c:pt>
                <c:pt idx="3">
                  <c:v>3648.5714200000002</c:v>
                </c:pt>
              </c:numCache>
            </c:numRef>
          </c:val>
        </c:ser>
        <c:ser>
          <c:idx val="2"/>
          <c:order val="2"/>
          <c:tx>
            <c:strRef>
              <c:f>Лист5!$A$5</c:f>
              <c:strCache>
                <c:ptCount val="1"/>
                <c:pt idx="0">
                  <c:v>Предоставленные муниципальные гарантии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Лист5!$B$2:$E$2</c:f>
              <c:strCache>
                <c:ptCount val="4"/>
                <c:pt idx="0">
                  <c:v>01.01.2024 года</c:v>
                </c:pt>
                <c:pt idx="1">
                  <c:v>01.01.2025 года</c:v>
                </c:pt>
                <c:pt idx="2">
                  <c:v>01.01.2026 года</c:v>
                </c:pt>
                <c:pt idx="3">
                  <c:v>01.01.2027 года</c:v>
                </c:pt>
              </c:strCache>
            </c:strRef>
          </c:cat>
          <c:val>
            <c:numRef>
              <c:f>Лист5!$B$5:$E$5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Лист5!$A$6</c:f>
              <c:strCache>
                <c:ptCount val="1"/>
                <c:pt idx="0">
                  <c:v>Муниципальные ценные бумаги Североуральского городского округа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Лист5!$B$2:$E$2</c:f>
              <c:strCache>
                <c:ptCount val="4"/>
                <c:pt idx="0">
                  <c:v>01.01.2024 года</c:v>
                </c:pt>
                <c:pt idx="1">
                  <c:v>01.01.2025 года</c:v>
                </c:pt>
                <c:pt idx="2">
                  <c:v>01.01.2026 года</c:v>
                </c:pt>
                <c:pt idx="3">
                  <c:v>01.01.2027 года</c:v>
                </c:pt>
              </c:strCache>
            </c:strRef>
          </c:cat>
          <c:val>
            <c:numRef>
              <c:f>Лист5!$B$6:$E$6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one"/>
        <c:axId val="70361856"/>
        <c:axId val="70363392"/>
        <c:axId val="0"/>
      </c:bar3DChart>
      <c:catAx>
        <c:axId val="70361856"/>
        <c:scaling>
          <c:orientation val="minMax"/>
        </c:scaling>
        <c:axPos val="b"/>
        <c:tickLblPos val="nextTo"/>
        <c:crossAx val="70363392"/>
        <c:crosses val="autoZero"/>
        <c:auto val="1"/>
        <c:lblAlgn val="ctr"/>
        <c:lblOffset val="100"/>
      </c:catAx>
      <c:valAx>
        <c:axId val="70363392"/>
        <c:scaling>
          <c:orientation val="minMax"/>
        </c:scaling>
        <c:axPos val="l"/>
        <c:majorGridlines/>
        <c:numFmt formatCode="General" sourceLinked="1"/>
        <c:tickLblPos val="nextTo"/>
        <c:crossAx val="7036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69958395532991"/>
          <c:y val="3.3315330206134336E-2"/>
          <c:w val="0.32317063703929588"/>
          <c:h val="0.95015365801224327"/>
        </c:manualLayout>
      </c:layout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Лист7!$A$3</c:f>
              <c:strCache>
                <c:ptCount val="1"/>
                <c:pt idx="0">
                  <c:v>Кредиты, привлеченные от кредитных организаций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Лист7!$B$2:$H$2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Лист7!$B$3:$H$3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Лист7!$A$4</c:f>
              <c:strCache>
                <c:ptCount val="1"/>
                <c:pt idx="0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Лист7!$B$2:$H$2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Лист7!$B$4:$H$4</c:f>
              <c:numCache>
                <c:formatCode>#,##0.00</c:formatCode>
                <c:ptCount val="3"/>
                <c:pt idx="0">
                  <c:v>35188.571430000004</c:v>
                </c:pt>
                <c:pt idx="1">
                  <c:v>5188.57143</c:v>
                </c:pt>
                <c:pt idx="2">
                  <c:v>5188.57143</c:v>
                </c:pt>
              </c:numCache>
            </c:numRef>
          </c:val>
        </c:ser>
        <c:ser>
          <c:idx val="2"/>
          <c:order val="2"/>
          <c:tx>
            <c:strRef>
              <c:f>Лист7!$A$5</c:f>
              <c:strCache>
                <c:ptCount val="1"/>
                <c:pt idx="0">
                  <c:v>Предоставленные муниципальные гарантии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Лист7!$B$2:$H$2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Лист7!$B$5:$H$5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Лист7!$A$6</c:f>
              <c:strCache>
                <c:ptCount val="1"/>
                <c:pt idx="0">
                  <c:v>Муниципальные ценные бумаги Североуральского городского округа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Лист7!$B$2:$H$2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Лист7!$B$6:$H$6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300"/>
        <c:shape val="pyramid"/>
        <c:axId val="72770304"/>
        <c:axId val="72771840"/>
        <c:axId val="0"/>
      </c:bar3DChart>
      <c:catAx>
        <c:axId val="72770304"/>
        <c:scaling>
          <c:orientation val="minMax"/>
        </c:scaling>
        <c:axPos val="b"/>
        <c:majorTickMark val="none"/>
        <c:tickLblPos val="nextTo"/>
        <c:crossAx val="72771840"/>
        <c:crosses val="autoZero"/>
        <c:auto val="1"/>
        <c:lblAlgn val="ctr"/>
        <c:lblOffset val="100"/>
      </c:catAx>
      <c:valAx>
        <c:axId val="7277184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 тысячах рублей</a:t>
                </a:r>
              </a:p>
            </c:rich>
          </c:tx>
          <c:layout/>
        </c:title>
        <c:numFmt formatCode="General" sourceLinked="1"/>
        <c:tickLblPos val="nextTo"/>
        <c:crossAx val="72770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4066585426821625"/>
          <c:y val="4.5197740112994364E-2"/>
          <c:w val="0.42942142648835568"/>
          <c:h val="0.87998109346501419"/>
        </c:manualLayout>
      </c:layout>
      <c:barChart>
        <c:barDir val="bar"/>
        <c:grouping val="clustered"/>
        <c:ser>
          <c:idx val="0"/>
          <c:order val="0"/>
          <c:tx>
            <c:strRef>
              <c:f>Лист6!$B$2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Лист6!$A$3:$A$6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Лист6!$B$3:$B$6</c:f>
              <c:numCache>
                <c:formatCode>General</c:formatCode>
                <c:ptCount val="4"/>
                <c:pt idx="0">
                  <c:v>0</c:v>
                </c:pt>
                <c:pt idx="1">
                  <c:v>19.214289999999988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Лист6!$C$2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Лист6!$A$3:$A$6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Лист6!$C$3:$C$6</c:f>
              <c:numCache>
                <c:formatCode>General</c:formatCode>
                <c:ptCount val="4"/>
                <c:pt idx="0">
                  <c:v>0</c:v>
                </c:pt>
                <c:pt idx="1">
                  <c:v>14.02571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Лист6!$D$2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Лист6!$A$3:$A$6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Лист6!$D$3:$D$6</c:f>
              <c:numCache>
                <c:formatCode>General</c:formatCode>
                <c:ptCount val="4"/>
                <c:pt idx="0">
                  <c:v>0</c:v>
                </c:pt>
                <c:pt idx="1">
                  <c:v>8.8371400000000015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72802688"/>
        <c:axId val="72804224"/>
      </c:barChart>
      <c:catAx>
        <c:axId val="72802688"/>
        <c:scaling>
          <c:orientation val="minMax"/>
        </c:scaling>
        <c:axPos val="l"/>
        <c:tickLblPos val="nextTo"/>
        <c:crossAx val="72804224"/>
        <c:crosses val="autoZero"/>
        <c:auto val="1"/>
        <c:lblAlgn val="ctr"/>
        <c:lblOffset val="100"/>
      </c:catAx>
      <c:valAx>
        <c:axId val="72804224"/>
        <c:scaling>
          <c:orientation val="minMax"/>
        </c:scaling>
        <c:axPos val="b"/>
        <c:majorGridlines/>
        <c:numFmt formatCode="General" sourceLinked="1"/>
        <c:tickLblPos val="nextTo"/>
        <c:crossAx val="728026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>
          <a:solidFill>
            <a:schemeClr val="bg1"/>
          </a:solidFill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Доля оборота по полному кругу организаций в отраслевом разрезе, %</a:t>
            </a:r>
          </a:p>
        </c:rich>
      </c:tx>
      <c:layout>
        <c:manualLayout>
          <c:xMode val="edge"/>
          <c:yMode val="edge"/>
          <c:x val="0.22048479287742345"/>
          <c:y val="1.4223326838387401E-2"/>
        </c:manualLayout>
      </c:layout>
      <c:spPr>
        <a:solidFill>
          <a:schemeClr val="bg1">
            <a:alpha val="80000"/>
          </a:schemeClr>
        </a:solidFill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0100271094369637"/>
          <c:w val="1"/>
          <c:h val="0.71434967925839643"/>
        </c:manualLayout>
      </c:layout>
      <c:pie3DChart>
        <c:varyColors val="1"/>
        <c:ser>
          <c:idx val="0"/>
          <c:order val="0"/>
          <c:explosion val="18"/>
          <c:dLbls>
            <c:dLbl>
              <c:idx val="0"/>
              <c:layout>
                <c:manualLayout>
                  <c:x val="-4.5757334035963534E-2"/>
                  <c:y val="5.001041549203900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CC-4531-AC22-787F5DF65138}"/>
                </c:ext>
              </c:extLst>
            </c:dLbl>
            <c:dLbl>
              <c:idx val="1"/>
              <c:layout>
                <c:manualLayout>
                  <c:x val="-3.8359243608947671E-2"/>
                  <c:y val="4.7991968636108533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C-4531-AC22-787F5DF65138}"/>
                </c:ext>
              </c:extLst>
            </c:dLbl>
            <c:dLbl>
              <c:idx val="2"/>
              <c:layout>
                <c:manualLayout>
                  <c:x val="-8.2265455570777565E-2"/>
                  <c:y val="-3.5910070160549951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CC-4531-AC22-787F5DF65138}"/>
                </c:ext>
              </c:extLst>
            </c:dLbl>
            <c:dLbl>
              <c:idx val="3"/>
              <c:layout>
                <c:manualLayout>
                  <c:x val="-3.7644284734647242E-3"/>
                  <c:y val="-4.850490435988653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CC-4531-AC22-787F5DF65138}"/>
                </c:ext>
              </c:extLst>
            </c:dLbl>
            <c:dLbl>
              <c:idx val="4"/>
              <c:layout>
                <c:manualLayout>
                  <c:x val="9.0654701307800747E-2"/>
                  <c:y val="-5.5307130841031241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CC-4531-AC22-787F5DF65138}"/>
                </c:ext>
              </c:extLst>
            </c:dLbl>
            <c:dLbl>
              <c:idx val="5"/>
              <c:layout>
                <c:manualLayout>
                  <c:x val="0.14806301157175028"/>
                  <c:y val="1.1131562192207621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CC-4531-AC22-787F5DF65138}"/>
                </c:ext>
              </c:extLst>
            </c:dLbl>
            <c:numFmt formatCode="0.0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'Доля оборота в отрасл разр'!$A$6:$A$9</c:f>
              <c:strCache>
                <c:ptCount val="4"/>
                <c:pt idx="0">
                  <c:v>Обрабатывающие производства</c:v>
                </c:pt>
                <c:pt idx="1">
                  <c:v>Обеспечение электрической энергией, газом и паром</c:v>
                </c:pt>
                <c:pt idx="2">
                  <c:v> Оптовая и розничная торговля</c:v>
                </c:pt>
                <c:pt idx="3">
                  <c:v> Другие отрасли экономики</c:v>
                </c:pt>
              </c:strCache>
            </c:strRef>
          </c:cat>
          <c:val>
            <c:numRef>
              <c:f>'Доля оборота в отрасл разр'!$B$6:$B$9</c:f>
              <c:numCache>
                <c:formatCode>General</c:formatCode>
                <c:ptCount val="4"/>
                <c:pt idx="0">
                  <c:v>81.599999999999994</c:v>
                </c:pt>
                <c:pt idx="1">
                  <c:v>3</c:v>
                </c:pt>
                <c:pt idx="2">
                  <c:v>11</c:v>
                </c:pt>
                <c:pt idx="3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CC-4531-AC22-787F5DF6513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372491179141833"/>
          <c:y val="0.21838764814938841"/>
          <c:w val="0.20295637649456574"/>
          <c:h val="0.7394163329037966"/>
        </c:manualLayout>
      </c:layout>
      <c:txPr>
        <a:bodyPr/>
        <a:lstStyle/>
        <a:p>
          <a:pPr rtl="0"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22D-4434-8F7E-4C873614297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D-4434-8F7E-4C873614297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22D-4434-8F7E-4C873614297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2D-4434-8F7E-4C873614297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2D-4434-8F7E-4C873614297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22D-4434-8F7E-4C873614297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2D-4434-8F7E-4C873614297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0.87108972233973403</c:v>
                </c:pt>
                <c:pt idx="1">
                  <c:v>2.6549765091848542E-2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22D-4434-8F7E-4C873614297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E8-4693-9C8D-55BA2A81AFA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E8-4693-9C8D-55BA2A81AFA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E8-4693-9C8D-55BA2A81AFA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E8-4693-9C8D-55BA2A81AFA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E8-4693-9C8D-55BA2A81AFA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E8-4693-9C8D-55BA2A81AFA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E8-4693-9C8D-55BA2A81AFA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0E8-4693-9C8D-55BA2A81AFA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E8-4693-9C8D-55BA2A81AFA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5.4855926359032595E-2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0E8-4693-9C8D-55BA2A81AFA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6BF3-7673-42B6-96E3-A0B5433D8E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7E479-0DC8-445F-A54D-BC3EC60BD26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b="1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gm:t>
    </dgm:pt>
    <dgm:pt modelId="{561E3BCA-C402-4AEF-A466-1676F3E92727}" type="par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2206E555-927B-4141-8039-7432AE82C86D}" type="sib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D3ADE227-BB4F-4D06-9D82-FAFF3B4BA84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b="1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gm:t>
    </dgm:pt>
    <dgm:pt modelId="{AE9A4624-2A33-4A0F-AF49-0C374FDBBAFA}" type="par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AF3A416-3828-451E-BE71-BBE1EBF3236A}" type="sib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7F1BAE3-3D90-44AD-B0D9-AD5EA8DBECE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gm:t>
    </dgm:pt>
    <dgm:pt modelId="{2568FA19-3BEA-4037-AB27-7EA1EB8EC0ED}" type="par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9DD97A50-D318-4F52-BDE4-D9A68EDDFC7D}" type="sib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ACCDDCC2-FEB9-4225-8CF0-BF4EA19706D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gm:t>
    </dgm:pt>
    <dgm:pt modelId="{E99262E9-E3C9-4E57-80CE-6DAC750EF480}" type="par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C7E07049-D554-442B-9FFE-4027FD3D2D9E}" type="sib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7CD10BD0-DB31-4A9E-894B-4778A9D86642}" type="pres">
      <dgm:prSet presAssocID="{8BF56BF3-7673-42B6-96E3-A0B5433D8EB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A5CC77-60CD-484B-9BD1-78F683C6DBDE}" type="pres">
      <dgm:prSet presAssocID="{8BF56BF3-7673-42B6-96E3-A0B5433D8EBC}" presName="pyramid" presStyleLbl="node1" presStyleIdx="0" presStyleCnt="1" custAng="10800000" custScaleX="128561" custScaleY="70724" custLinFactNeighborX="3199" custLinFactNeighborY="11281"/>
      <dgm:spPr>
        <a:solidFill>
          <a:srgbClr val="FF0000"/>
        </a:solidFill>
      </dgm:spPr>
    </dgm:pt>
    <dgm:pt modelId="{F96C2A93-718A-47A7-8332-B15E4FE2E7DC}" type="pres">
      <dgm:prSet presAssocID="{8BF56BF3-7673-42B6-96E3-A0B5433D8EBC}" presName="theList" presStyleCnt="0"/>
      <dgm:spPr/>
    </dgm:pt>
    <dgm:pt modelId="{7C65E30A-01EF-4439-93EB-41060A7CE24D}" type="pres">
      <dgm:prSet presAssocID="{0497E479-0DC8-445F-A54D-BC3EC60BD261}" presName="aNode" presStyleLbl="fgAcc1" presStyleIdx="0" presStyleCnt="4" custScaleX="157995" custLinFactY="-18130" custLinFactNeighborX="-284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C1E79-1586-41EA-B871-2E3120B7ED57}" type="pres">
      <dgm:prSet presAssocID="{0497E479-0DC8-445F-A54D-BC3EC60BD261}" presName="aSpace" presStyleCnt="0"/>
      <dgm:spPr/>
    </dgm:pt>
    <dgm:pt modelId="{2971A63C-C21B-46E6-9CF5-3D7221E99091}" type="pres">
      <dgm:prSet presAssocID="{D3ADE227-BB4F-4D06-9D82-FAFF3B4BA841}" presName="aNode" presStyleLbl="fgAcc1" presStyleIdx="1" presStyleCnt="4" custScaleX="162726" custLinFactNeighborX="-26055" custLinFactNeighborY="2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7DA0-4465-47FD-95FE-5C892108B063}" type="pres">
      <dgm:prSet presAssocID="{D3ADE227-BB4F-4D06-9D82-FAFF3B4BA841}" presName="aSpace" presStyleCnt="0"/>
      <dgm:spPr/>
    </dgm:pt>
    <dgm:pt modelId="{DE47E6CA-C60C-4105-8C60-1CE958040ED8}" type="pres">
      <dgm:prSet presAssocID="{17F1BAE3-3D90-44AD-B0D9-AD5EA8DBECE5}" presName="aNode" presStyleLbl="fgAcc1" presStyleIdx="2" presStyleCnt="4" custScaleX="161908" custLinFactY="17512" custLinFactNeighborX="-264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4559-4EED-4BA3-A6CD-3BFCA6649A74}" type="pres">
      <dgm:prSet presAssocID="{17F1BAE3-3D90-44AD-B0D9-AD5EA8DBECE5}" presName="aSpace" presStyleCnt="0"/>
      <dgm:spPr/>
    </dgm:pt>
    <dgm:pt modelId="{469458CD-E069-4C1A-8628-862242290302}" type="pres">
      <dgm:prSet presAssocID="{ACCDDCC2-FEB9-4225-8CF0-BF4EA19706DB}" presName="aNode" presStyleLbl="fgAcc1" presStyleIdx="3" presStyleCnt="4" custScaleX="163134" custScaleY="78545" custLinFactY="28532" custLinFactNeighborX="-258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C54F2-3827-4D86-B11A-2D2142E751E1}" type="pres">
      <dgm:prSet presAssocID="{ACCDDCC2-FEB9-4225-8CF0-BF4EA19706DB}" presName="aSpace" presStyleCnt="0"/>
      <dgm:spPr/>
    </dgm:pt>
  </dgm:ptLst>
  <dgm:cxnLst>
    <dgm:cxn modelId="{568F9458-7437-4EC6-BE9A-EDCF896A9075}" srcId="{8BF56BF3-7673-42B6-96E3-A0B5433D8EBC}" destId="{D3ADE227-BB4F-4D06-9D82-FAFF3B4BA841}" srcOrd="1" destOrd="0" parTransId="{AE9A4624-2A33-4A0F-AF49-0C374FDBBAFA}" sibTransId="{1AF3A416-3828-451E-BE71-BBE1EBF3236A}"/>
    <dgm:cxn modelId="{583FB29F-2B1C-4957-BEC4-59D9F8AF2536}" type="presOf" srcId="{17F1BAE3-3D90-44AD-B0D9-AD5EA8DBECE5}" destId="{DE47E6CA-C60C-4105-8C60-1CE958040ED8}" srcOrd="0" destOrd="0" presId="urn:microsoft.com/office/officeart/2005/8/layout/pyramid2"/>
    <dgm:cxn modelId="{F9B0C352-9DCA-40E7-8DD6-9E4979621FB8}" srcId="{8BF56BF3-7673-42B6-96E3-A0B5433D8EBC}" destId="{17F1BAE3-3D90-44AD-B0D9-AD5EA8DBECE5}" srcOrd="2" destOrd="0" parTransId="{2568FA19-3BEA-4037-AB27-7EA1EB8EC0ED}" sibTransId="{9DD97A50-D318-4F52-BDE4-D9A68EDDFC7D}"/>
    <dgm:cxn modelId="{62C9ADA4-A6BF-42F8-99C5-FC94DF946089}" type="presOf" srcId="{0497E479-0DC8-445F-A54D-BC3EC60BD261}" destId="{7C65E30A-01EF-4439-93EB-41060A7CE24D}" srcOrd="0" destOrd="0" presId="urn:microsoft.com/office/officeart/2005/8/layout/pyramid2"/>
    <dgm:cxn modelId="{CFC7B518-BE2E-4705-87BE-5AD50E1E7FEE}" type="presOf" srcId="{ACCDDCC2-FEB9-4225-8CF0-BF4EA19706DB}" destId="{469458CD-E069-4C1A-8628-862242290302}" srcOrd="0" destOrd="0" presId="urn:microsoft.com/office/officeart/2005/8/layout/pyramid2"/>
    <dgm:cxn modelId="{A0DC5077-4D86-4386-BCF6-7266E3A9308F}" srcId="{8BF56BF3-7673-42B6-96E3-A0B5433D8EBC}" destId="{ACCDDCC2-FEB9-4225-8CF0-BF4EA19706DB}" srcOrd="3" destOrd="0" parTransId="{E99262E9-E3C9-4E57-80CE-6DAC750EF480}" sibTransId="{C7E07049-D554-442B-9FFE-4027FD3D2D9E}"/>
    <dgm:cxn modelId="{F889ECB9-2EE0-4FB2-957D-3353ADAC9140}" type="presOf" srcId="{D3ADE227-BB4F-4D06-9D82-FAFF3B4BA841}" destId="{2971A63C-C21B-46E6-9CF5-3D7221E99091}" srcOrd="0" destOrd="0" presId="urn:microsoft.com/office/officeart/2005/8/layout/pyramid2"/>
    <dgm:cxn modelId="{876BAAE9-23E4-4D6D-961F-0C48A1543105}" srcId="{8BF56BF3-7673-42B6-96E3-A0B5433D8EBC}" destId="{0497E479-0DC8-445F-A54D-BC3EC60BD261}" srcOrd="0" destOrd="0" parTransId="{561E3BCA-C402-4AEF-A466-1676F3E92727}" sibTransId="{2206E555-927B-4141-8039-7432AE82C86D}"/>
    <dgm:cxn modelId="{83F7B2A3-64A8-4A87-B781-7847BB2E4FF9}" type="presOf" srcId="{8BF56BF3-7673-42B6-96E3-A0B5433D8EBC}" destId="{7CD10BD0-DB31-4A9E-894B-4778A9D86642}" srcOrd="0" destOrd="0" presId="urn:microsoft.com/office/officeart/2005/8/layout/pyramid2"/>
    <dgm:cxn modelId="{FD3454C4-EBDE-401E-8D7C-A6A7E771AEE4}" type="presParOf" srcId="{7CD10BD0-DB31-4A9E-894B-4778A9D86642}" destId="{A0A5CC77-60CD-484B-9BD1-78F683C6DBDE}" srcOrd="0" destOrd="0" presId="urn:microsoft.com/office/officeart/2005/8/layout/pyramid2"/>
    <dgm:cxn modelId="{D00C3A61-7972-4105-98F0-43DD7175A686}" type="presParOf" srcId="{7CD10BD0-DB31-4A9E-894B-4778A9D86642}" destId="{F96C2A93-718A-47A7-8332-B15E4FE2E7DC}" srcOrd="1" destOrd="0" presId="urn:microsoft.com/office/officeart/2005/8/layout/pyramid2"/>
    <dgm:cxn modelId="{32EF0933-C78B-4565-80BE-84030AAF2290}" type="presParOf" srcId="{F96C2A93-718A-47A7-8332-B15E4FE2E7DC}" destId="{7C65E30A-01EF-4439-93EB-41060A7CE24D}" srcOrd="0" destOrd="0" presId="urn:microsoft.com/office/officeart/2005/8/layout/pyramid2"/>
    <dgm:cxn modelId="{BEC331D1-D349-41CC-99E3-390D0AB68ECC}" type="presParOf" srcId="{F96C2A93-718A-47A7-8332-B15E4FE2E7DC}" destId="{C58C1E79-1586-41EA-B871-2E3120B7ED57}" srcOrd="1" destOrd="0" presId="urn:microsoft.com/office/officeart/2005/8/layout/pyramid2"/>
    <dgm:cxn modelId="{2DCECAEC-7110-4BE5-8960-8D026623CED7}" type="presParOf" srcId="{F96C2A93-718A-47A7-8332-B15E4FE2E7DC}" destId="{2971A63C-C21B-46E6-9CF5-3D7221E99091}" srcOrd="2" destOrd="0" presId="urn:microsoft.com/office/officeart/2005/8/layout/pyramid2"/>
    <dgm:cxn modelId="{E2AF2C32-A475-410F-9135-2E926626B594}" type="presParOf" srcId="{F96C2A93-718A-47A7-8332-B15E4FE2E7DC}" destId="{1A6B7DA0-4465-47FD-95FE-5C892108B063}" srcOrd="3" destOrd="0" presId="urn:microsoft.com/office/officeart/2005/8/layout/pyramid2"/>
    <dgm:cxn modelId="{FDC5583F-F106-43CA-B5F3-03B4F44829FB}" type="presParOf" srcId="{F96C2A93-718A-47A7-8332-B15E4FE2E7DC}" destId="{DE47E6CA-C60C-4105-8C60-1CE958040ED8}" srcOrd="4" destOrd="0" presId="urn:microsoft.com/office/officeart/2005/8/layout/pyramid2"/>
    <dgm:cxn modelId="{B0BEBB90-7920-4480-83EE-2F497C5DCB53}" type="presParOf" srcId="{F96C2A93-718A-47A7-8332-B15E4FE2E7DC}" destId="{130B4559-4EED-4BA3-A6CD-3BFCA6649A74}" srcOrd="5" destOrd="0" presId="urn:microsoft.com/office/officeart/2005/8/layout/pyramid2"/>
    <dgm:cxn modelId="{1AD3B681-5BB2-413A-942A-C60BBAB9B0C1}" type="presParOf" srcId="{F96C2A93-718A-47A7-8332-B15E4FE2E7DC}" destId="{469458CD-E069-4C1A-8628-862242290302}" srcOrd="6" destOrd="0" presId="urn:microsoft.com/office/officeart/2005/8/layout/pyramid2"/>
    <dgm:cxn modelId="{E6C1A242-188E-446E-8255-02C9ADC36FC6}" type="presParOf" srcId="{F96C2A93-718A-47A7-8332-B15E4FE2E7DC}" destId="{D5DC54F2-3827-4D86-B11A-2D2142E751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 dirty="0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</dgm:pt>
    <dgm:pt modelId="{8BD0E639-3C8F-4A61-A7C2-A0D19F809682}" type="pres">
      <dgm:prSet presAssocID="{B687C888-2D2C-4A40-9D0D-9F35CEC76C38}" presName="cycle" presStyleCnt="0"/>
      <dgm:spPr/>
    </dgm:pt>
    <dgm:pt modelId="{0EAD4ADA-2A59-4EF1-8653-CB7F7981888C}" type="pres">
      <dgm:prSet presAssocID="{B687C888-2D2C-4A40-9D0D-9F35CEC76C38}" presName="srcNode" presStyleLbl="node1" presStyleIdx="0" presStyleCnt="4"/>
      <dgm:spPr/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</dgm:pt>
    <dgm:pt modelId="{2F5125A3-AB0A-4860-ADFD-47CFD27FD192}" type="pres">
      <dgm:prSet presAssocID="{B687C888-2D2C-4A40-9D0D-9F35CEC76C38}" presName="dstNode" presStyleLbl="node1" presStyleIdx="0" presStyleCnt="4"/>
      <dgm:spPr/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</dgm:pt>
    <dgm:pt modelId="{89611791-A850-4B89-89EB-5C21F0941E7C}" type="pres">
      <dgm:prSet presAssocID="{FD190CAB-DE1F-440A-9ECC-79FA429BE595}" presName="accentRepeatNode" presStyleLbl="solidFgAcc1" presStyleIdx="0" presStyleCnt="4"/>
      <dgm:spPr/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</dgm:pt>
    <dgm:pt modelId="{4D556A40-5431-4055-AE3D-37731D8F9AED}" type="pres">
      <dgm:prSet presAssocID="{732F433C-2B2D-4196-A514-30CB863CA28B}" presName="accentRepeatNode" presStyleLbl="solidFgAcc1" presStyleIdx="1" presStyleCnt="4"/>
      <dgm:spPr/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</dgm:pt>
    <dgm:pt modelId="{0AFC0337-A094-4E6F-ADC3-86192D44916D}" type="pres">
      <dgm:prSet presAssocID="{76F60F58-8547-4806-867A-D733FC610825}" presName="accentRepeatNode" presStyleLbl="solidFgAcc1" presStyleIdx="2" presStyleCnt="4"/>
      <dgm:spPr/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</dgm:pt>
    <dgm:pt modelId="{C860734A-428E-4FAA-A848-A86E63673D4E}" type="pres">
      <dgm:prSet presAssocID="{0EBDFF96-3F39-46F7-B0BF-D4AB114F203C}" presName="accentRepeatNode" presStyleLbl="solidFgAcc1" presStyleIdx="3" presStyleCnt="4"/>
      <dgm:spPr/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5350F574-E1C0-4770-AF27-C9BC6558914E}" type="presOf" srcId="{732F433C-2B2D-4196-A514-30CB863CA28B}" destId="{66B8FCFB-CF53-4F5C-A7F0-C7F64F465CC0}" srcOrd="0" destOrd="0" presId="urn:microsoft.com/office/officeart/2008/layout/VerticalCurvedList"/>
    <dgm:cxn modelId="{9741F1C7-ECE4-4D20-A06D-3D7C36096940}" type="presOf" srcId="{FD190CAB-DE1F-440A-9ECC-79FA429BE595}" destId="{5244B001-A17A-4B8C-9581-5FC16B84669E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614BEEE1-9B82-46B9-B88A-C92EAB5724FE}" type="presOf" srcId="{0EBDFF96-3F39-46F7-B0BF-D4AB114F203C}" destId="{6ABFB54C-78EB-4035-AEF4-2CC6CDAEC6BA}" srcOrd="0" destOrd="0" presId="urn:microsoft.com/office/officeart/2008/layout/VerticalCurvedList"/>
    <dgm:cxn modelId="{AAAEA7A7-C6F1-4E1B-B34E-999A4491CFE9}" type="presOf" srcId="{76F60F58-8547-4806-867A-D733FC610825}" destId="{C285525D-0608-40F3-B875-FCB296F56181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328EAE8-D639-4202-B800-1EF763187A76}" type="presOf" srcId="{9B98FFBE-5E75-4248-BAB9-A8D7A99915D5}" destId="{4C9518E1-12EB-4B3C-8B5F-D974E14EFB87}" srcOrd="0" destOrd="0" presId="urn:microsoft.com/office/officeart/2008/layout/VerticalCurvedList"/>
    <dgm:cxn modelId="{7588F6E5-EA77-4758-A08B-4D0E13EB40EC}" type="presOf" srcId="{B687C888-2D2C-4A40-9D0D-9F35CEC76C38}" destId="{8AD06B7D-0410-483A-AB8F-6C288975DD0E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8B45FC45-CA6B-4E77-9A68-D04FBA157AB0}" type="presParOf" srcId="{8AD06B7D-0410-483A-AB8F-6C288975DD0E}" destId="{A64ECDAE-9762-40F3-8050-A7D2A339FB54}" srcOrd="0" destOrd="0" presId="urn:microsoft.com/office/officeart/2008/layout/VerticalCurvedList"/>
    <dgm:cxn modelId="{EC90CBD5-C9AD-4295-9B83-C0935BFF47C8}" type="presParOf" srcId="{A64ECDAE-9762-40F3-8050-A7D2A339FB54}" destId="{8BD0E639-3C8F-4A61-A7C2-A0D19F809682}" srcOrd="0" destOrd="0" presId="urn:microsoft.com/office/officeart/2008/layout/VerticalCurvedList"/>
    <dgm:cxn modelId="{540D55E4-24FF-403E-B575-CB3B8DBF0FB3}" type="presParOf" srcId="{8BD0E639-3C8F-4A61-A7C2-A0D19F809682}" destId="{0EAD4ADA-2A59-4EF1-8653-CB7F7981888C}" srcOrd="0" destOrd="0" presId="urn:microsoft.com/office/officeart/2008/layout/VerticalCurvedList"/>
    <dgm:cxn modelId="{80B8B7D7-6C7A-4CC0-9276-4A25C3A4FAB7}" type="presParOf" srcId="{8BD0E639-3C8F-4A61-A7C2-A0D19F809682}" destId="{4C9518E1-12EB-4B3C-8B5F-D974E14EFB87}" srcOrd="1" destOrd="0" presId="urn:microsoft.com/office/officeart/2008/layout/VerticalCurvedList"/>
    <dgm:cxn modelId="{65BF8DCE-23DB-47E2-BB90-90CE0BF72400}" type="presParOf" srcId="{8BD0E639-3C8F-4A61-A7C2-A0D19F809682}" destId="{F75459F7-9FDB-482E-96CE-B9EB44E43125}" srcOrd="2" destOrd="0" presId="urn:microsoft.com/office/officeart/2008/layout/VerticalCurvedList"/>
    <dgm:cxn modelId="{DE2695C3-E189-4723-9C8A-B9EF407FD103}" type="presParOf" srcId="{8BD0E639-3C8F-4A61-A7C2-A0D19F809682}" destId="{2F5125A3-AB0A-4860-ADFD-47CFD27FD192}" srcOrd="3" destOrd="0" presId="urn:microsoft.com/office/officeart/2008/layout/VerticalCurvedList"/>
    <dgm:cxn modelId="{9D94E187-B2CE-4982-8062-7619940DAB7E}" type="presParOf" srcId="{A64ECDAE-9762-40F3-8050-A7D2A339FB54}" destId="{5244B001-A17A-4B8C-9581-5FC16B84669E}" srcOrd="1" destOrd="0" presId="urn:microsoft.com/office/officeart/2008/layout/VerticalCurvedList"/>
    <dgm:cxn modelId="{8CEAA96D-9290-42F7-818F-77EB1914C7E6}" type="presParOf" srcId="{A64ECDAE-9762-40F3-8050-A7D2A339FB54}" destId="{A0651564-DC84-4048-967D-B6F7E9FBBF78}" srcOrd="2" destOrd="0" presId="urn:microsoft.com/office/officeart/2008/layout/VerticalCurvedList"/>
    <dgm:cxn modelId="{3DAA34C2-178D-40C3-B0E9-0BDDD5C7403C}" type="presParOf" srcId="{A0651564-DC84-4048-967D-B6F7E9FBBF78}" destId="{89611791-A850-4B89-89EB-5C21F0941E7C}" srcOrd="0" destOrd="0" presId="urn:microsoft.com/office/officeart/2008/layout/VerticalCurvedList"/>
    <dgm:cxn modelId="{895A70A9-9502-49C0-8BB6-EFE051664FCF}" type="presParOf" srcId="{A64ECDAE-9762-40F3-8050-A7D2A339FB54}" destId="{66B8FCFB-CF53-4F5C-A7F0-C7F64F465CC0}" srcOrd="3" destOrd="0" presId="urn:microsoft.com/office/officeart/2008/layout/VerticalCurvedList"/>
    <dgm:cxn modelId="{2BC3D408-3EE6-4655-AC34-0BC7D28D3A0A}" type="presParOf" srcId="{A64ECDAE-9762-40F3-8050-A7D2A339FB54}" destId="{1C2F0470-829F-42C3-9EF1-4EEC01DD9A73}" srcOrd="4" destOrd="0" presId="urn:microsoft.com/office/officeart/2008/layout/VerticalCurvedList"/>
    <dgm:cxn modelId="{75C8676F-B3BF-4803-AFCA-16D363511FDB}" type="presParOf" srcId="{1C2F0470-829F-42C3-9EF1-4EEC01DD9A73}" destId="{4D556A40-5431-4055-AE3D-37731D8F9AED}" srcOrd="0" destOrd="0" presId="urn:microsoft.com/office/officeart/2008/layout/VerticalCurvedList"/>
    <dgm:cxn modelId="{1C737F70-712D-4D06-B193-2C92D4215DB4}" type="presParOf" srcId="{A64ECDAE-9762-40F3-8050-A7D2A339FB54}" destId="{C285525D-0608-40F3-B875-FCB296F56181}" srcOrd="5" destOrd="0" presId="urn:microsoft.com/office/officeart/2008/layout/VerticalCurvedList"/>
    <dgm:cxn modelId="{AF425893-A269-4328-8E62-0448CB422082}" type="presParOf" srcId="{A64ECDAE-9762-40F3-8050-A7D2A339FB54}" destId="{35BB9F46-5F7F-41FF-86F9-66EA3101C120}" srcOrd="6" destOrd="0" presId="urn:microsoft.com/office/officeart/2008/layout/VerticalCurvedList"/>
    <dgm:cxn modelId="{E7D99544-B829-4B0A-B839-10045721CD3F}" type="presParOf" srcId="{35BB9F46-5F7F-41FF-86F9-66EA3101C120}" destId="{0AFC0337-A094-4E6F-ADC3-86192D44916D}" srcOrd="0" destOrd="0" presId="urn:microsoft.com/office/officeart/2008/layout/VerticalCurvedList"/>
    <dgm:cxn modelId="{3BB9662C-A01F-4AE8-A85E-A5F6D5AC4FFB}" type="presParOf" srcId="{A64ECDAE-9762-40F3-8050-A7D2A339FB54}" destId="{6ABFB54C-78EB-4035-AEF4-2CC6CDAEC6BA}" srcOrd="7" destOrd="0" presId="urn:microsoft.com/office/officeart/2008/layout/VerticalCurvedList"/>
    <dgm:cxn modelId="{D6B12EDC-7AEB-47A9-867E-7B193CE5B893}" type="presParOf" srcId="{A64ECDAE-9762-40F3-8050-A7D2A339FB54}" destId="{EAA1D313-E4C2-4C27-84AA-11DBA9C31CC0}" srcOrd="8" destOrd="0" presId="urn:microsoft.com/office/officeart/2008/layout/VerticalCurvedList"/>
    <dgm:cxn modelId="{25AB4B9B-EB76-4ADB-B36A-5E5EEFA52C35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6DC3A-5351-4B47-B3FB-AE25883C6F2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D53B4-E648-4F7B-BCD4-39D1F08C7B1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gm:t>
    </dgm:pt>
    <dgm:pt modelId="{2942C92F-698A-404D-99FD-0C24879E96C3}" type="parTrans" cxnId="{1C431F04-0C04-4359-93B6-6A6305ACD869}">
      <dgm:prSet/>
      <dgm:spPr/>
      <dgm:t>
        <a:bodyPr/>
        <a:lstStyle/>
        <a:p>
          <a:endParaRPr lang="ru-RU"/>
        </a:p>
      </dgm:t>
    </dgm:pt>
    <dgm:pt modelId="{D49CBE69-1770-446E-92F5-F8C9645A6117}" type="sibTrans" cxnId="{1C431F04-0C04-4359-93B6-6A6305ACD869}">
      <dgm:prSet/>
      <dgm:spPr/>
      <dgm:t>
        <a:bodyPr/>
        <a:lstStyle/>
        <a:p>
          <a:endParaRPr lang="ru-RU"/>
        </a:p>
      </dgm:t>
    </dgm:pt>
    <dgm:pt modelId="{3DF66718-7293-4143-BAD9-0DD69C5752B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gm:t>
    </dgm:pt>
    <dgm:pt modelId="{F7BF014B-6EEC-445C-B032-7909DF90CD83}" type="parTrans" cxnId="{E999EC5E-86C5-4913-831A-8CBF1C71D463}">
      <dgm:prSet/>
      <dgm:spPr/>
      <dgm:t>
        <a:bodyPr/>
        <a:lstStyle/>
        <a:p>
          <a:endParaRPr lang="ru-RU"/>
        </a:p>
      </dgm:t>
    </dgm:pt>
    <dgm:pt modelId="{50F5A77A-93E7-47B9-BCFF-AD357613A1F8}" type="sibTrans" cxnId="{E999EC5E-86C5-4913-831A-8CBF1C71D463}">
      <dgm:prSet/>
      <dgm:spPr/>
      <dgm:t>
        <a:bodyPr/>
        <a:lstStyle/>
        <a:p>
          <a:endParaRPr lang="ru-RU"/>
        </a:p>
      </dgm:t>
    </dgm:pt>
    <dgm:pt modelId="{6A47DAF5-7545-4940-A3DF-A1FAA7C2A589}" type="pres">
      <dgm:prSet presAssocID="{FDE6DC3A-5351-4B47-B3FB-AE25883C6F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5DB3C4-B907-4D85-A277-207640431D16}" type="pres">
      <dgm:prSet presAssocID="{522D53B4-E648-4F7B-BCD4-39D1F08C7B10}" presName="horFlow" presStyleCnt="0"/>
      <dgm:spPr/>
    </dgm:pt>
    <dgm:pt modelId="{2EE29D98-C249-4B41-9E6E-4ADA28B6A8E5}" type="pres">
      <dgm:prSet presAssocID="{522D53B4-E648-4F7B-BCD4-39D1F08C7B10}" presName="bigChev" presStyleLbl="node1" presStyleIdx="0" presStyleCnt="2"/>
      <dgm:spPr/>
      <dgm:t>
        <a:bodyPr/>
        <a:lstStyle/>
        <a:p>
          <a:endParaRPr lang="ru-RU"/>
        </a:p>
      </dgm:t>
    </dgm:pt>
    <dgm:pt modelId="{96870264-F0E9-47B0-82B2-D1331338E82A}" type="pres">
      <dgm:prSet presAssocID="{522D53B4-E648-4F7B-BCD4-39D1F08C7B10}" presName="vSp" presStyleCnt="0"/>
      <dgm:spPr/>
    </dgm:pt>
    <dgm:pt modelId="{4404B43B-4E91-4AA9-AFA1-75BD2C93EC45}" type="pres">
      <dgm:prSet presAssocID="{3DF66718-7293-4143-BAD9-0DD69C5752B3}" presName="horFlow" presStyleCnt="0"/>
      <dgm:spPr/>
    </dgm:pt>
    <dgm:pt modelId="{2079642C-F60E-404B-91E5-8ED4FEACD4F5}" type="pres">
      <dgm:prSet presAssocID="{3DF66718-7293-4143-BAD9-0DD69C5752B3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0D078FE-AD9A-4AF1-AA68-C66C2839F707}" type="presOf" srcId="{FDE6DC3A-5351-4B47-B3FB-AE25883C6F20}" destId="{6A47DAF5-7545-4940-A3DF-A1FAA7C2A589}" srcOrd="0" destOrd="0" presId="urn:microsoft.com/office/officeart/2005/8/layout/lProcess3"/>
    <dgm:cxn modelId="{5B516C09-D48B-4063-8B93-E408FF7AF713}" type="presOf" srcId="{522D53B4-E648-4F7B-BCD4-39D1F08C7B10}" destId="{2EE29D98-C249-4B41-9E6E-4ADA28B6A8E5}" srcOrd="0" destOrd="0" presId="urn:microsoft.com/office/officeart/2005/8/layout/lProcess3"/>
    <dgm:cxn modelId="{E999EC5E-86C5-4913-831A-8CBF1C71D463}" srcId="{FDE6DC3A-5351-4B47-B3FB-AE25883C6F20}" destId="{3DF66718-7293-4143-BAD9-0DD69C5752B3}" srcOrd="1" destOrd="0" parTransId="{F7BF014B-6EEC-445C-B032-7909DF90CD83}" sibTransId="{50F5A77A-93E7-47B9-BCFF-AD357613A1F8}"/>
    <dgm:cxn modelId="{1C431F04-0C04-4359-93B6-6A6305ACD869}" srcId="{FDE6DC3A-5351-4B47-B3FB-AE25883C6F20}" destId="{522D53B4-E648-4F7B-BCD4-39D1F08C7B10}" srcOrd="0" destOrd="0" parTransId="{2942C92F-698A-404D-99FD-0C24879E96C3}" sibTransId="{D49CBE69-1770-446E-92F5-F8C9645A6117}"/>
    <dgm:cxn modelId="{2A04EDA8-5364-4F8C-8F14-65376477116C}" type="presOf" srcId="{3DF66718-7293-4143-BAD9-0DD69C5752B3}" destId="{2079642C-F60E-404B-91E5-8ED4FEACD4F5}" srcOrd="0" destOrd="0" presId="urn:microsoft.com/office/officeart/2005/8/layout/lProcess3"/>
    <dgm:cxn modelId="{E89CABFE-4254-4A2B-9CF2-2CD7F7D73E8C}" type="presParOf" srcId="{6A47DAF5-7545-4940-A3DF-A1FAA7C2A589}" destId="{E55DB3C4-B907-4D85-A277-207640431D16}" srcOrd="0" destOrd="0" presId="urn:microsoft.com/office/officeart/2005/8/layout/lProcess3"/>
    <dgm:cxn modelId="{38B1BC77-D3D8-40FF-97E9-243C4BAA7F6E}" type="presParOf" srcId="{E55DB3C4-B907-4D85-A277-207640431D16}" destId="{2EE29D98-C249-4B41-9E6E-4ADA28B6A8E5}" srcOrd="0" destOrd="0" presId="urn:microsoft.com/office/officeart/2005/8/layout/lProcess3"/>
    <dgm:cxn modelId="{0304D4DD-732B-452C-BD74-A1303E616FC2}" type="presParOf" srcId="{6A47DAF5-7545-4940-A3DF-A1FAA7C2A589}" destId="{96870264-F0E9-47B0-82B2-D1331338E82A}" srcOrd="1" destOrd="0" presId="urn:microsoft.com/office/officeart/2005/8/layout/lProcess3"/>
    <dgm:cxn modelId="{1F946FE5-3660-41F8-9490-F6668ECE1157}" type="presParOf" srcId="{6A47DAF5-7545-4940-A3DF-A1FAA7C2A589}" destId="{4404B43B-4E91-4AA9-AFA1-75BD2C93EC45}" srcOrd="2" destOrd="0" presId="urn:microsoft.com/office/officeart/2005/8/layout/lProcess3"/>
    <dgm:cxn modelId="{A42C64E2-B6B8-446A-A357-0A068B6FBC22}" type="presParOf" srcId="{4404B43B-4E91-4AA9-AFA1-75BD2C93EC45}" destId="{2079642C-F60E-404B-91E5-8ED4FEACD4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A3CF-10F5-4705-B728-67797BBBEA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A3F00-7599-48AA-B593-68008BC917FA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gm:t>
    </dgm:pt>
    <dgm:pt modelId="{DCE8474F-3824-403E-BCAC-9831C0655795}" type="parTrans" cxnId="{D1A66FE6-A516-4306-BBCE-5FDC22BCBB19}">
      <dgm:prSet/>
      <dgm:spPr/>
      <dgm:t>
        <a:bodyPr/>
        <a:lstStyle/>
        <a:p>
          <a:endParaRPr lang="ru-RU"/>
        </a:p>
      </dgm:t>
    </dgm:pt>
    <dgm:pt modelId="{36902241-128E-431E-BCE9-55821447ACCE}" type="sibTrans" cxnId="{D1A66FE6-A516-4306-BBCE-5FDC22BCBB19}">
      <dgm:prSet/>
      <dgm:spPr/>
      <dgm:t>
        <a:bodyPr/>
        <a:lstStyle/>
        <a:p>
          <a:endParaRPr lang="ru-RU"/>
        </a:p>
      </dgm:t>
    </dgm:pt>
    <dgm:pt modelId="{F2707032-FC6A-41F0-9B42-7F5C17CC39C3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gm:t>
    </dgm:pt>
    <dgm:pt modelId="{F39630B6-D01D-4C92-860A-DAB04DBB8D5D}" type="parTrans" cxnId="{920EC1AD-5ECC-491E-B851-7C9A0CCCFF88}">
      <dgm:prSet/>
      <dgm:spPr/>
      <dgm:t>
        <a:bodyPr/>
        <a:lstStyle/>
        <a:p>
          <a:endParaRPr lang="ru-RU"/>
        </a:p>
      </dgm:t>
    </dgm:pt>
    <dgm:pt modelId="{78E321C1-79F2-42D3-9925-7041C95A0A87}" type="sibTrans" cxnId="{920EC1AD-5ECC-491E-B851-7C9A0CCCFF88}">
      <dgm:prSet/>
      <dgm:spPr/>
      <dgm:t>
        <a:bodyPr/>
        <a:lstStyle/>
        <a:p>
          <a:endParaRPr lang="ru-RU"/>
        </a:p>
      </dgm:t>
    </dgm:pt>
    <dgm:pt modelId="{E2E3CD61-D05E-4DF8-B09D-E77B48A1C061}" type="pres">
      <dgm:prSet presAssocID="{7B70A3CF-10F5-4705-B728-67797BBBE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A735D-DB15-4196-94BA-95A674C43713}" type="pres">
      <dgm:prSet presAssocID="{ADCA3F00-7599-48AA-B593-68008BC917FA}" presName="parentText" presStyleLbl="node1" presStyleIdx="0" presStyleCnt="2" custLinFactNeighborX="-16426" custLinFactNeighborY="-58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4EC0-1DB8-469E-A24C-A855B2D5CBBC}" type="pres">
      <dgm:prSet presAssocID="{36902241-128E-431E-BCE9-55821447ACCE}" presName="spacer" presStyleCnt="0"/>
      <dgm:spPr/>
    </dgm:pt>
    <dgm:pt modelId="{F4800AAF-66B8-402B-A9AB-E45B47FAE6CB}" type="pres">
      <dgm:prSet presAssocID="{F2707032-FC6A-41F0-9B42-7F5C17CC39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D62DF-EFA1-48D4-AB3D-FFEA46B0C492}" type="presOf" srcId="{ADCA3F00-7599-48AA-B593-68008BC917FA}" destId="{6DCA735D-DB15-4196-94BA-95A674C43713}" srcOrd="0" destOrd="0" presId="urn:microsoft.com/office/officeart/2005/8/layout/vList2"/>
    <dgm:cxn modelId="{E2F31B65-E76D-4A0F-BC41-BC850A876E6A}" type="presOf" srcId="{7B70A3CF-10F5-4705-B728-67797BBBEA9F}" destId="{E2E3CD61-D05E-4DF8-B09D-E77B48A1C061}" srcOrd="0" destOrd="0" presId="urn:microsoft.com/office/officeart/2005/8/layout/vList2"/>
    <dgm:cxn modelId="{F7FB4777-8EBA-4D2F-A573-2350ED993517}" type="presOf" srcId="{F2707032-FC6A-41F0-9B42-7F5C17CC39C3}" destId="{F4800AAF-66B8-402B-A9AB-E45B47FAE6CB}" srcOrd="0" destOrd="0" presId="urn:microsoft.com/office/officeart/2005/8/layout/vList2"/>
    <dgm:cxn modelId="{D1A66FE6-A516-4306-BBCE-5FDC22BCBB19}" srcId="{7B70A3CF-10F5-4705-B728-67797BBBEA9F}" destId="{ADCA3F00-7599-48AA-B593-68008BC917FA}" srcOrd="0" destOrd="0" parTransId="{DCE8474F-3824-403E-BCAC-9831C0655795}" sibTransId="{36902241-128E-431E-BCE9-55821447ACCE}"/>
    <dgm:cxn modelId="{920EC1AD-5ECC-491E-B851-7C9A0CCCFF88}" srcId="{7B70A3CF-10F5-4705-B728-67797BBBEA9F}" destId="{F2707032-FC6A-41F0-9B42-7F5C17CC39C3}" srcOrd="1" destOrd="0" parTransId="{F39630B6-D01D-4C92-860A-DAB04DBB8D5D}" sibTransId="{78E321C1-79F2-42D3-9925-7041C95A0A87}"/>
    <dgm:cxn modelId="{789DA368-0683-436C-B7E4-A5878AEF61A2}" type="presParOf" srcId="{E2E3CD61-D05E-4DF8-B09D-E77B48A1C061}" destId="{6DCA735D-DB15-4196-94BA-95A674C43713}" srcOrd="0" destOrd="0" presId="urn:microsoft.com/office/officeart/2005/8/layout/vList2"/>
    <dgm:cxn modelId="{30FA8CAE-F57B-4BDE-9A0F-D5C7D46753B1}" type="presParOf" srcId="{E2E3CD61-D05E-4DF8-B09D-E77B48A1C061}" destId="{CCC34EC0-1DB8-469E-A24C-A855B2D5CBBC}" srcOrd="1" destOrd="0" presId="urn:microsoft.com/office/officeart/2005/8/layout/vList2"/>
    <dgm:cxn modelId="{31AB4596-29BB-454E-A638-6E8CCE8B3118}" type="presParOf" srcId="{E2E3CD61-D05E-4DF8-B09D-E77B48A1C061}" destId="{F4800AAF-66B8-402B-A9AB-E45B47FAE6CB}" srcOrd="2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1524-BFD4-48DA-978A-0F2162AE1D11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9CEBE-52E6-4685-A1D2-16ED707FDCBE}">
      <dgm:prSet phldrT="[Текст]"/>
      <dgm:spPr/>
      <dgm:t>
        <a:bodyPr/>
        <a:lstStyle/>
        <a:p>
          <a:r>
            <a:rPr lang="ru-RU" dirty="0"/>
            <a:t>Сентябрь</a:t>
          </a:r>
        </a:p>
      </dgm:t>
    </dgm:pt>
    <dgm:pt modelId="{69AD1D2C-3583-4BF7-B473-059F3CA3A271}" type="parTrans" cxnId="{1C0DF618-38E8-4C2C-8D11-E0AA9CD673AD}">
      <dgm:prSet/>
      <dgm:spPr/>
      <dgm:t>
        <a:bodyPr/>
        <a:lstStyle/>
        <a:p>
          <a:endParaRPr lang="ru-RU"/>
        </a:p>
      </dgm:t>
    </dgm:pt>
    <dgm:pt modelId="{91A761DF-B936-45B4-A6D4-1BAB0BD249D4}" type="sibTrans" cxnId="{1C0DF618-38E8-4C2C-8D11-E0AA9CD673AD}">
      <dgm:prSet/>
      <dgm:spPr/>
      <dgm:t>
        <a:bodyPr/>
        <a:lstStyle/>
        <a:p>
          <a:endParaRPr lang="ru-RU"/>
        </a:p>
      </dgm:t>
    </dgm:pt>
    <dgm:pt modelId="{B7305E1D-8F28-4A11-854F-68B6BF539F93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Министерством финансов Свердловской области</a:t>
          </a:r>
        </a:p>
      </dgm:t>
    </dgm:pt>
    <dgm:pt modelId="{1C8C55A7-DF06-423F-B213-6A80C83D8BC4}" type="parTrans" cxnId="{5E7760D1-A8ED-480A-9EA1-44BFD873A972}">
      <dgm:prSet/>
      <dgm:spPr/>
      <dgm:t>
        <a:bodyPr/>
        <a:lstStyle/>
        <a:p>
          <a:endParaRPr lang="ru-RU"/>
        </a:p>
      </dgm:t>
    </dgm:pt>
    <dgm:pt modelId="{AA8B3B2E-9165-40DA-8D52-EAD1B85565DB}" type="sibTrans" cxnId="{5E7760D1-A8ED-480A-9EA1-44BFD873A972}">
      <dgm:prSet/>
      <dgm:spPr/>
      <dgm:t>
        <a:bodyPr/>
        <a:lstStyle/>
        <a:p>
          <a:endParaRPr lang="ru-RU"/>
        </a:p>
      </dgm:t>
    </dgm:pt>
    <dgm:pt modelId="{0E3FDD67-9627-41B4-9D93-FD573E62CBB4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A836B29C-F9BA-43B1-8D5C-4AB65601C331}" type="parTrans" cxnId="{FA9B1C68-D38F-4F69-B6A8-123AB741BF8C}">
      <dgm:prSet/>
      <dgm:spPr/>
      <dgm:t>
        <a:bodyPr/>
        <a:lstStyle/>
        <a:p>
          <a:endParaRPr lang="ru-RU"/>
        </a:p>
      </dgm:t>
    </dgm:pt>
    <dgm:pt modelId="{67E2059E-751B-4CC8-B13B-1C11A547E2C2}" type="sibTrans" cxnId="{FA9B1C68-D38F-4F69-B6A8-123AB741BF8C}">
      <dgm:prSet/>
      <dgm:spPr/>
      <dgm:t>
        <a:bodyPr/>
        <a:lstStyle/>
        <a:p>
          <a:endParaRPr lang="ru-RU"/>
        </a:p>
      </dgm:t>
    </dgm:pt>
    <dgm:pt modelId="{627E8416-788D-450D-B09B-B38A4D6F1FFC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gm:t>
    </dgm:pt>
    <dgm:pt modelId="{8218F22F-CE6C-42C9-AF5B-8AD7D23C24D4}" type="parTrans" cxnId="{EB3AD5CB-A0B4-438C-9EE1-566694A8261F}">
      <dgm:prSet/>
      <dgm:spPr/>
      <dgm:t>
        <a:bodyPr/>
        <a:lstStyle/>
        <a:p>
          <a:endParaRPr lang="ru-RU"/>
        </a:p>
      </dgm:t>
    </dgm:pt>
    <dgm:pt modelId="{B07F347E-291C-4E7A-BB8D-A583A6EF35B3}" type="sibTrans" cxnId="{EB3AD5CB-A0B4-438C-9EE1-566694A8261F}">
      <dgm:prSet/>
      <dgm:spPr/>
      <dgm:t>
        <a:bodyPr/>
        <a:lstStyle/>
        <a:p>
          <a:endParaRPr lang="ru-RU"/>
        </a:p>
      </dgm:t>
    </dgm:pt>
    <dgm:pt modelId="{8D54C7AB-EF35-4C0C-A112-C295B84E029E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18201E27-6118-4C2E-8D98-AC1103001779}" type="parTrans" cxnId="{D2A96EC8-E778-484C-9A48-2E85DBC2831A}">
      <dgm:prSet/>
      <dgm:spPr/>
      <dgm:t>
        <a:bodyPr/>
        <a:lstStyle/>
        <a:p>
          <a:endParaRPr lang="ru-RU"/>
        </a:p>
      </dgm:t>
    </dgm:pt>
    <dgm:pt modelId="{426CADDC-7391-499F-AE97-C28EBBF834B3}" type="sibTrans" cxnId="{D2A96EC8-E778-484C-9A48-2E85DBC2831A}">
      <dgm:prSet/>
      <dgm:spPr/>
      <dgm:t>
        <a:bodyPr/>
        <a:lstStyle/>
        <a:p>
          <a:endParaRPr lang="ru-RU"/>
        </a:p>
      </dgm:t>
    </dgm:pt>
    <dgm:pt modelId="{BB93257B-884B-441A-90AA-3375D699673F}">
      <dgm:prSet phldrT="[Текст]" custT="1"/>
      <dgm:spPr/>
      <dgm:t>
        <a:bodyPr/>
        <a:lstStyle/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Балансировка бюджета</a:t>
          </a:r>
        </a:p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Подготовка проекта Решения о бюджете</a:t>
          </a:r>
        </a:p>
      </dgm:t>
    </dgm:pt>
    <dgm:pt modelId="{30B3B9A9-2140-4B7F-B09B-18BFF1C7CEC4}" type="parTrans" cxnId="{66F4D4E2-06A7-4ADB-8470-48EE35816DA5}">
      <dgm:prSet/>
      <dgm:spPr/>
      <dgm:t>
        <a:bodyPr/>
        <a:lstStyle/>
        <a:p>
          <a:endParaRPr lang="ru-RU"/>
        </a:p>
      </dgm:t>
    </dgm:pt>
    <dgm:pt modelId="{3A7D17CF-6127-49CC-8653-03C54DF65347}" type="sibTrans" cxnId="{66F4D4E2-06A7-4ADB-8470-48EE35816DA5}">
      <dgm:prSet/>
      <dgm:spPr/>
      <dgm:t>
        <a:bodyPr/>
        <a:lstStyle/>
        <a:p>
          <a:endParaRPr lang="ru-RU"/>
        </a:p>
      </dgm:t>
    </dgm:pt>
    <dgm:pt modelId="{160DED53-088E-4C41-B418-FF0DC156290D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73DA4D56-9327-46E7-9A3C-FC2D6C8869CF}" type="parTrans" cxnId="{8FAE041A-B482-4F95-83EB-2B7B690FCED1}">
      <dgm:prSet/>
      <dgm:spPr/>
      <dgm:t>
        <a:bodyPr/>
        <a:lstStyle/>
        <a:p>
          <a:endParaRPr lang="ru-RU"/>
        </a:p>
      </dgm:t>
    </dgm:pt>
    <dgm:pt modelId="{7B80C2EC-6B0C-4AF4-87FD-102C8433C519}" type="sibTrans" cxnId="{8FAE041A-B482-4F95-83EB-2B7B690FCED1}">
      <dgm:prSet/>
      <dgm:spPr/>
      <dgm:t>
        <a:bodyPr/>
        <a:lstStyle/>
        <a:p>
          <a:endParaRPr lang="ru-RU"/>
        </a:p>
      </dgm:t>
    </dgm:pt>
    <dgm:pt modelId="{7A5D528A-9FF7-4230-805C-2380FBAF7528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gm:t>
    </dgm:pt>
    <dgm:pt modelId="{7C7D26F0-E495-4726-9CCD-8DFCA6FAF2E5}" type="parTrans" cxnId="{6150BBE5-4286-4780-BC4B-848870682226}">
      <dgm:prSet/>
      <dgm:spPr/>
      <dgm:t>
        <a:bodyPr/>
        <a:lstStyle/>
        <a:p>
          <a:endParaRPr lang="ru-RU"/>
        </a:p>
      </dgm:t>
    </dgm:pt>
    <dgm:pt modelId="{880BDD3C-FDF4-4E6B-B7D9-3FFBCE9F814F}" type="sibTrans" cxnId="{6150BBE5-4286-4780-BC4B-848870682226}">
      <dgm:prSet/>
      <dgm:spPr/>
      <dgm:t>
        <a:bodyPr/>
        <a:lstStyle/>
        <a:p>
          <a:endParaRPr lang="ru-RU"/>
        </a:p>
      </dgm:t>
    </dgm:pt>
    <dgm:pt modelId="{553CE5BA-6E0F-4B3A-B5DB-D638493860B5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E2848DA0-67BD-4A9C-B7B4-257B516C4549}" type="parTrans" cxnId="{CF14281C-6A42-4497-AA4E-ED06E8E77398}">
      <dgm:prSet/>
      <dgm:spPr/>
      <dgm:t>
        <a:bodyPr/>
        <a:lstStyle/>
        <a:p>
          <a:endParaRPr lang="ru-RU"/>
        </a:p>
      </dgm:t>
    </dgm:pt>
    <dgm:pt modelId="{7B68CF81-499D-4DE8-A9D4-25511355A63F}" type="sibTrans" cxnId="{CF14281C-6A42-4497-AA4E-ED06E8E77398}">
      <dgm:prSet/>
      <dgm:spPr/>
      <dgm:t>
        <a:bodyPr/>
        <a:lstStyle/>
        <a:p>
          <a:endParaRPr lang="ru-RU"/>
        </a:p>
      </dgm:t>
    </dgm:pt>
    <dgm:pt modelId="{D1E50100-F4D5-4B42-8972-745BCEC83E6A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gm:t>
    </dgm:pt>
    <dgm:pt modelId="{A3598CC5-A6E5-41D7-AD4C-4017E93F978C}" type="parTrans" cxnId="{40ECFAAC-9DFA-4735-9D12-2AF3CB10A820}">
      <dgm:prSet/>
      <dgm:spPr/>
      <dgm:t>
        <a:bodyPr/>
        <a:lstStyle/>
        <a:p>
          <a:endParaRPr lang="ru-RU"/>
        </a:p>
      </dgm:t>
    </dgm:pt>
    <dgm:pt modelId="{2D7B582F-1AEF-43FE-9376-D3622361F796}" type="sibTrans" cxnId="{40ECFAAC-9DFA-4735-9D12-2AF3CB10A820}">
      <dgm:prSet/>
      <dgm:spPr/>
      <dgm:t>
        <a:bodyPr/>
        <a:lstStyle/>
        <a:p>
          <a:endParaRPr lang="ru-RU"/>
        </a:p>
      </dgm:t>
    </dgm:pt>
    <dgm:pt modelId="{F978076A-9591-4AEF-B6A7-6948BEFA5F93}">
      <dgm:prSet phldrT="[Текст]"/>
      <dgm:spPr/>
      <dgm:t>
        <a:bodyPr/>
        <a:lstStyle/>
        <a:p>
          <a:r>
            <a:rPr lang="ru-RU" dirty="0"/>
            <a:t>Декабрь</a:t>
          </a:r>
        </a:p>
      </dgm:t>
    </dgm:pt>
    <dgm:pt modelId="{EB3B131B-05F7-47D5-9DD7-AA48F741FDA7}" type="parTrans" cxnId="{BA9D10B1-6B98-43F3-A39B-FAFB9228FCE3}">
      <dgm:prSet/>
      <dgm:spPr/>
      <dgm:t>
        <a:bodyPr/>
        <a:lstStyle/>
        <a:p>
          <a:endParaRPr lang="ru-RU"/>
        </a:p>
      </dgm:t>
    </dgm:pt>
    <dgm:pt modelId="{D32246AA-EAE2-4CF7-BBBB-851E0D131763}" type="sibTrans" cxnId="{BA9D10B1-6B98-43F3-A39B-FAFB9228FCE3}">
      <dgm:prSet/>
      <dgm:spPr/>
      <dgm:t>
        <a:bodyPr/>
        <a:lstStyle/>
        <a:p>
          <a:endParaRPr lang="ru-RU"/>
        </a:p>
      </dgm:t>
    </dgm:pt>
    <dgm:pt modelId="{DC86FED3-BD5D-4DE0-9701-114FC01454D4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Принятие Решения о бюджете</a:t>
          </a:r>
        </a:p>
      </dgm:t>
    </dgm:pt>
    <dgm:pt modelId="{18693415-C0A2-4545-A9E3-201EEDBF8C99}" type="parTrans" cxnId="{3D4783F7-4A1D-4A24-8FC2-B374EC2AA32F}">
      <dgm:prSet/>
      <dgm:spPr/>
      <dgm:t>
        <a:bodyPr/>
        <a:lstStyle/>
        <a:p>
          <a:endParaRPr lang="ru-RU"/>
        </a:p>
      </dgm:t>
    </dgm:pt>
    <dgm:pt modelId="{DB13B0F3-9C1C-4351-B298-C0071C8DA43D}" type="sibTrans" cxnId="{3D4783F7-4A1D-4A24-8FC2-B374EC2AA32F}">
      <dgm:prSet/>
      <dgm:spPr/>
      <dgm:t>
        <a:bodyPr/>
        <a:lstStyle/>
        <a:p>
          <a:endParaRPr lang="ru-RU"/>
        </a:p>
      </dgm:t>
    </dgm:pt>
    <dgm:pt modelId="{946BA5B7-A243-4B73-8D78-2FCA8584AC78}">
      <dgm:prSet phldrT="[Текст]"/>
      <dgm:spPr/>
      <dgm:t>
        <a:bodyPr/>
        <a:lstStyle/>
        <a:p>
          <a:r>
            <a:rPr lang="ru-RU" dirty="0"/>
            <a:t>С января следующего года</a:t>
          </a:r>
        </a:p>
      </dgm:t>
    </dgm:pt>
    <dgm:pt modelId="{DAC4CBC4-9EDE-4A31-94EA-C969BAE9E94B}" type="parTrans" cxnId="{F3F96E94-A505-45F0-8EC3-FB3C81C16FC0}">
      <dgm:prSet/>
      <dgm:spPr/>
      <dgm:t>
        <a:bodyPr/>
        <a:lstStyle/>
        <a:p>
          <a:endParaRPr lang="ru-RU"/>
        </a:p>
      </dgm:t>
    </dgm:pt>
    <dgm:pt modelId="{0A248598-296A-4BC5-B876-534FC34753CC}" type="sibTrans" cxnId="{F3F96E94-A505-45F0-8EC3-FB3C81C16FC0}">
      <dgm:prSet/>
      <dgm:spPr/>
      <dgm:t>
        <a:bodyPr/>
        <a:lstStyle/>
        <a:p>
          <a:endParaRPr lang="ru-RU"/>
        </a:p>
      </dgm:t>
    </dgm:pt>
    <dgm:pt modelId="{B7B0908C-E920-45AC-94E9-7FCF491DA401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Исполнение местного бюджета</a:t>
          </a:r>
        </a:p>
      </dgm:t>
    </dgm:pt>
    <dgm:pt modelId="{815307EA-856E-4F29-9104-3B8BBE6669F9}" type="parTrans" cxnId="{E727966B-A7EE-40B8-AE63-B55E34549950}">
      <dgm:prSet/>
      <dgm:spPr/>
      <dgm:t>
        <a:bodyPr/>
        <a:lstStyle/>
        <a:p>
          <a:endParaRPr lang="ru-RU"/>
        </a:p>
      </dgm:t>
    </dgm:pt>
    <dgm:pt modelId="{A1ACBC89-413A-4C63-A14C-DCD415F0ECFB}" type="sibTrans" cxnId="{E727966B-A7EE-40B8-AE63-B55E34549950}">
      <dgm:prSet/>
      <dgm:spPr/>
      <dgm:t>
        <a:bodyPr/>
        <a:lstStyle/>
        <a:p>
          <a:endParaRPr lang="ru-RU"/>
        </a:p>
      </dgm:t>
    </dgm:pt>
    <dgm:pt modelId="{39E9130F-C411-4487-A53F-24CED00B0610}" type="pres">
      <dgm:prSet presAssocID="{290F1524-BFD4-48DA-978A-0F2162AE1D1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30CD15-C7F9-4AC7-96A6-128B48B83AD4}" type="pres">
      <dgm:prSet presAssocID="{D379CEBE-52E6-4685-A1D2-16ED707FDCBE}" presName="horFlow" presStyleCnt="0"/>
      <dgm:spPr/>
    </dgm:pt>
    <dgm:pt modelId="{8FEF1B7E-E24A-444F-9763-1178318D4AA4}" type="pres">
      <dgm:prSet presAssocID="{D379CEBE-52E6-4685-A1D2-16ED707FDCBE}" presName="bigChev" presStyleLbl="node1" presStyleIdx="0" presStyleCnt="7" custScaleX="191042"/>
      <dgm:spPr/>
      <dgm:t>
        <a:bodyPr/>
        <a:lstStyle/>
        <a:p>
          <a:endParaRPr lang="ru-RU"/>
        </a:p>
      </dgm:t>
    </dgm:pt>
    <dgm:pt modelId="{12DB9691-1C9A-47C0-85F2-127FE700EDD4}" type="pres">
      <dgm:prSet presAssocID="{1C8C55A7-DF06-423F-B213-6A80C83D8BC4}" presName="parTrans" presStyleCnt="0"/>
      <dgm:spPr/>
    </dgm:pt>
    <dgm:pt modelId="{FA0651BA-6CD0-4C73-8D41-B2B694E43D76}" type="pres">
      <dgm:prSet presAssocID="{B7305E1D-8F28-4A11-854F-68B6BF539F93}" presName="node" presStyleLbl="alignAccFollowNode1" presStyleIdx="0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DE4C2-D1C8-49A0-81E9-C6710C29F758}" type="pres">
      <dgm:prSet presAssocID="{D379CEBE-52E6-4685-A1D2-16ED707FDCBE}" presName="vSp" presStyleCnt="0"/>
      <dgm:spPr/>
    </dgm:pt>
    <dgm:pt modelId="{C5C88BC3-E115-4399-BC46-2228F7FF648F}" type="pres">
      <dgm:prSet presAssocID="{0E3FDD67-9627-41B4-9D93-FD573E62CBB4}" presName="horFlow" presStyleCnt="0"/>
      <dgm:spPr/>
    </dgm:pt>
    <dgm:pt modelId="{67E29278-CBEC-4093-8C54-5FE6E00F2ABD}" type="pres">
      <dgm:prSet presAssocID="{0E3FDD67-9627-41B4-9D93-FD573E62CBB4}" presName="bigChev" presStyleLbl="node1" presStyleIdx="1" presStyleCnt="7" custScaleX="191042"/>
      <dgm:spPr/>
      <dgm:t>
        <a:bodyPr/>
        <a:lstStyle/>
        <a:p>
          <a:endParaRPr lang="ru-RU"/>
        </a:p>
      </dgm:t>
    </dgm:pt>
    <dgm:pt modelId="{2FDE64E3-85BB-4D6B-B6CC-574553869E56}" type="pres">
      <dgm:prSet presAssocID="{8218F22F-CE6C-42C9-AF5B-8AD7D23C24D4}" presName="parTrans" presStyleCnt="0"/>
      <dgm:spPr/>
    </dgm:pt>
    <dgm:pt modelId="{D7E946A7-09F2-404B-8596-9B7CBF7B3DA4}" type="pres">
      <dgm:prSet presAssocID="{627E8416-788D-450D-B09B-B38A4D6F1FFC}" presName="node" presStyleLbl="alignAccFollowNode1" presStyleIdx="1" presStyleCnt="7" custScaleX="755607" custLinFactNeighborX="1195" custLinFactNeighborY="-16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E0B27-2311-4222-8FE8-29DBB5B2395B}" type="pres">
      <dgm:prSet presAssocID="{0E3FDD67-9627-41B4-9D93-FD573E62CBB4}" presName="vSp" presStyleCnt="0"/>
      <dgm:spPr/>
    </dgm:pt>
    <dgm:pt modelId="{C80CB4E1-E53E-430F-83FE-6EFEF68379EA}" type="pres">
      <dgm:prSet presAssocID="{8D54C7AB-EF35-4C0C-A112-C295B84E029E}" presName="horFlow" presStyleCnt="0"/>
      <dgm:spPr/>
    </dgm:pt>
    <dgm:pt modelId="{A49936C4-7913-4883-8B9F-DDC478E1E408}" type="pres">
      <dgm:prSet presAssocID="{8D54C7AB-EF35-4C0C-A112-C295B84E029E}" presName="bigChev" presStyleLbl="node1" presStyleIdx="2" presStyleCnt="7" custScaleX="191042"/>
      <dgm:spPr/>
      <dgm:t>
        <a:bodyPr/>
        <a:lstStyle/>
        <a:p>
          <a:endParaRPr lang="ru-RU"/>
        </a:p>
      </dgm:t>
    </dgm:pt>
    <dgm:pt modelId="{DF15534B-0A95-4C2C-98D3-644D3E312003}" type="pres">
      <dgm:prSet presAssocID="{30B3B9A9-2140-4B7F-B09B-18BFF1C7CEC4}" presName="parTrans" presStyleCnt="0"/>
      <dgm:spPr/>
    </dgm:pt>
    <dgm:pt modelId="{E4FD6700-7C6F-43C0-8BFC-8D33C7D87986}" type="pres">
      <dgm:prSet presAssocID="{BB93257B-884B-441A-90AA-3375D699673F}" presName="node" presStyleLbl="alignAccFollowNode1" presStyleIdx="2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7453-6BCA-41F2-A4B2-891469F6683F}" type="pres">
      <dgm:prSet presAssocID="{8D54C7AB-EF35-4C0C-A112-C295B84E029E}" presName="vSp" presStyleCnt="0"/>
      <dgm:spPr/>
    </dgm:pt>
    <dgm:pt modelId="{8ABC3A20-7691-4E86-B6B4-CECFA305AD6D}" type="pres">
      <dgm:prSet presAssocID="{160DED53-088E-4C41-B418-FF0DC156290D}" presName="horFlow" presStyleCnt="0"/>
      <dgm:spPr/>
    </dgm:pt>
    <dgm:pt modelId="{E3CE1CD9-3A06-49BE-B2A1-90F2F76C6693}" type="pres">
      <dgm:prSet presAssocID="{160DED53-088E-4C41-B418-FF0DC156290D}" presName="bigChev" presStyleLbl="node1" presStyleIdx="3" presStyleCnt="7" custScaleX="191042"/>
      <dgm:spPr/>
      <dgm:t>
        <a:bodyPr/>
        <a:lstStyle/>
        <a:p>
          <a:endParaRPr lang="ru-RU"/>
        </a:p>
      </dgm:t>
    </dgm:pt>
    <dgm:pt modelId="{1ADB1488-D6A7-4FAE-A771-8CB9CA79D72B}" type="pres">
      <dgm:prSet presAssocID="{7C7D26F0-E495-4726-9CCD-8DFCA6FAF2E5}" presName="parTrans" presStyleCnt="0"/>
      <dgm:spPr/>
    </dgm:pt>
    <dgm:pt modelId="{5624C528-3BF7-4354-8470-29BDB30A67F0}" type="pres">
      <dgm:prSet presAssocID="{7A5D528A-9FF7-4230-805C-2380FBAF7528}" presName="node" presStyleLbl="alignAccFollowNode1" presStyleIdx="3" presStyleCnt="7" custScaleX="755607" custLinFactNeighborX="60149" custLinFactNeighborY="4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72D3C-E27C-4D38-8ABB-14BE0896484E}" type="pres">
      <dgm:prSet presAssocID="{160DED53-088E-4C41-B418-FF0DC156290D}" presName="vSp" presStyleCnt="0"/>
      <dgm:spPr/>
    </dgm:pt>
    <dgm:pt modelId="{73926317-AC84-4ABD-804E-FAD577A5D78C}" type="pres">
      <dgm:prSet presAssocID="{553CE5BA-6E0F-4B3A-B5DB-D638493860B5}" presName="horFlow" presStyleCnt="0"/>
      <dgm:spPr/>
    </dgm:pt>
    <dgm:pt modelId="{4F810C1D-B76A-4C4D-8886-EA16AE1F44CD}" type="pres">
      <dgm:prSet presAssocID="{553CE5BA-6E0F-4B3A-B5DB-D638493860B5}" presName="bigChev" presStyleLbl="node1" presStyleIdx="4" presStyleCnt="7" custScaleX="191042"/>
      <dgm:spPr/>
      <dgm:t>
        <a:bodyPr/>
        <a:lstStyle/>
        <a:p>
          <a:endParaRPr lang="ru-RU"/>
        </a:p>
      </dgm:t>
    </dgm:pt>
    <dgm:pt modelId="{73E686D1-92B6-4F10-BCEE-8DD2E1D50A3C}" type="pres">
      <dgm:prSet presAssocID="{A3598CC5-A6E5-41D7-AD4C-4017E93F978C}" presName="parTrans" presStyleCnt="0"/>
      <dgm:spPr/>
    </dgm:pt>
    <dgm:pt modelId="{3E2E2F83-2ABA-4C60-B3C6-A99BFE214437}" type="pres">
      <dgm:prSet presAssocID="{D1E50100-F4D5-4B42-8972-745BCEC83E6A}" presName="node" presStyleLbl="alignAccFollowNode1" presStyleIdx="4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439F-D9C0-47E1-B9E1-6493032251D6}" type="pres">
      <dgm:prSet presAssocID="{553CE5BA-6E0F-4B3A-B5DB-D638493860B5}" presName="vSp" presStyleCnt="0"/>
      <dgm:spPr/>
    </dgm:pt>
    <dgm:pt modelId="{0BAA6FC1-4B10-45F8-883F-B419BD57188C}" type="pres">
      <dgm:prSet presAssocID="{F978076A-9591-4AEF-B6A7-6948BEFA5F93}" presName="horFlow" presStyleCnt="0"/>
      <dgm:spPr/>
    </dgm:pt>
    <dgm:pt modelId="{CED691EB-D270-40FB-A233-DAF7B4340D9B}" type="pres">
      <dgm:prSet presAssocID="{F978076A-9591-4AEF-B6A7-6948BEFA5F93}" presName="bigChev" presStyleLbl="node1" presStyleIdx="5" presStyleCnt="7" custScaleX="191042"/>
      <dgm:spPr/>
      <dgm:t>
        <a:bodyPr/>
        <a:lstStyle/>
        <a:p>
          <a:endParaRPr lang="ru-RU"/>
        </a:p>
      </dgm:t>
    </dgm:pt>
    <dgm:pt modelId="{9DB1CFF1-1215-46CF-86D1-DEC0C386128F}" type="pres">
      <dgm:prSet presAssocID="{18693415-C0A2-4545-A9E3-201EEDBF8C99}" presName="parTrans" presStyleCnt="0"/>
      <dgm:spPr/>
    </dgm:pt>
    <dgm:pt modelId="{DBF045EC-ED9D-4627-861A-FB389476D506}" type="pres">
      <dgm:prSet presAssocID="{DC86FED3-BD5D-4DE0-9701-114FC01454D4}" presName="node" presStyleLbl="alignAccFollowNode1" presStyleIdx="5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DECE-C78E-471E-BA0B-9EBF10D85430}" type="pres">
      <dgm:prSet presAssocID="{F978076A-9591-4AEF-B6A7-6948BEFA5F93}" presName="vSp" presStyleCnt="0"/>
      <dgm:spPr/>
    </dgm:pt>
    <dgm:pt modelId="{808D3185-E373-4A10-9885-708B752A69F4}" type="pres">
      <dgm:prSet presAssocID="{946BA5B7-A243-4B73-8D78-2FCA8584AC78}" presName="horFlow" presStyleCnt="0"/>
      <dgm:spPr/>
    </dgm:pt>
    <dgm:pt modelId="{BF67F4CA-33AE-49F6-ADEA-E742A8FCF693}" type="pres">
      <dgm:prSet presAssocID="{946BA5B7-A243-4B73-8D78-2FCA8584AC78}" presName="bigChev" presStyleLbl="node1" presStyleIdx="6" presStyleCnt="7" custScaleX="191042"/>
      <dgm:spPr/>
      <dgm:t>
        <a:bodyPr/>
        <a:lstStyle/>
        <a:p>
          <a:endParaRPr lang="ru-RU"/>
        </a:p>
      </dgm:t>
    </dgm:pt>
    <dgm:pt modelId="{E88307FA-B94E-458C-8BE8-B424F14E5558}" type="pres">
      <dgm:prSet presAssocID="{815307EA-856E-4F29-9104-3B8BBE6669F9}" presName="parTrans" presStyleCnt="0"/>
      <dgm:spPr/>
    </dgm:pt>
    <dgm:pt modelId="{BD07670E-1D6A-4663-A2CE-F724A3DCAFA1}" type="pres">
      <dgm:prSet presAssocID="{B7B0908C-E920-45AC-94E9-7FCF491DA401}" presName="node" presStyleLbl="alignAccFollowNode1" presStyleIdx="6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96EC8-E778-484C-9A48-2E85DBC2831A}" srcId="{290F1524-BFD4-48DA-978A-0F2162AE1D11}" destId="{8D54C7AB-EF35-4C0C-A112-C295B84E029E}" srcOrd="2" destOrd="0" parTransId="{18201E27-6118-4C2E-8D98-AC1103001779}" sibTransId="{426CADDC-7391-499F-AE97-C28EBBF834B3}"/>
    <dgm:cxn modelId="{FA9B1C68-D38F-4F69-B6A8-123AB741BF8C}" srcId="{290F1524-BFD4-48DA-978A-0F2162AE1D11}" destId="{0E3FDD67-9627-41B4-9D93-FD573E62CBB4}" srcOrd="1" destOrd="0" parTransId="{A836B29C-F9BA-43B1-8D5C-4AB65601C331}" sibTransId="{67E2059E-751B-4CC8-B13B-1C11A547E2C2}"/>
    <dgm:cxn modelId="{04178180-D5AF-48C2-AAA7-83A56CCCDD38}" type="presOf" srcId="{160DED53-088E-4C41-B418-FF0DC156290D}" destId="{E3CE1CD9-3A06-49BE-B2A1-90F2F76C6693}" srcOrd="0" destOrd="0" presId="urn:microsoft.com/office/officeart/2005/8/layout/lProcess3"/>
    <dgm:cxn modelId="{8FAE041A-B482-4F95-83EB-2B7B690FCED1}" srcId="{290F1524-BFD4-48DA-978A-0F2162AE1D11}" destId="{160DED53-088E-4C41-B418-FF0DC156290D}" srcOrd="3" destOrd="0" parTransId="{73DA4D56-9327-46E7-9A3C-FC2D6C8869CF}" sibTransId="{7B80C2EC-6B0C-4AF4-87FD-102C8433C519}"/>
    <dgm:cxn modelId="{34C4DC89-A42D-4902-8DA0-6D147CC3984B}" type="presOf" srcId="{BB93257B-884B-441A-90AA-3375D699673F}" destId="{E4FD6700-7C6F-43C0-8BFC-8D33C7D87986}" srcOrd="0" destOrd="0" presId="urn:microsoft.com/office/officeart/2005/8/layout/lProcess3"/>
    <dgm:cxn modelId="{F3F96E94-A505-45F0-8EC3-FB3C81C16FC0}" srcId="{290F1524-BFD4-48DA-978A-0F2162AE1D11}" destId="{946BA5B7-A243-4B73-8D78-2FCA8584AC78}" srcOrd="6" destOrd="0" parTransId="{DAC4CBC4-9EDE-4A31-94EA-C969BAE9E94B}" sibTransId="{0A248598-296A-4BC5-B876-534FC34753CC}"/>
    <dgm:cxn modelId="{FC91229F-AFF8-43A3-AE9F-A4BE099D3830}" type="presOf" srcId="{0E3FDD67-9627-41B4-9D93-FD573E62CBB4}" destId="{67E29278-CBEC-4093-8C54-5FE6E00F2ABD}" srcOrd="0" destOrd="0" presId="urn:microsoft.com/office/officeart/2005/8/layout/lProcess3"/>
    <dgm:cxn modelId="{EB3AD5CB-A0B4-438C-9EE1-566694A8261F}" srcId="{0E3FDD67-9627-41B4-9D93-FD573E62CBB4}" destId="{627E8416-788D-450D-B09B-B38A4D6F1FFC}" srcOrd="0" destOrd="0" parTransId="{8218F22F-CE6C-42C9-AF5B-8AD7D23C24D4}" sibTransId="{B07F347E-291C-4E7A-BB8D-A583A6EF35B3}"/>
    <dgm:cxn modelId="{6150BBE5-4286-4780-BC4B-848870682226}" srcId="{160DED53-088E-4C41-B418-FF0DC156290D}" destId="{7A5D528A-9FF7-4230-805C-2380FBAF7528}" srcOrd="0" destOrd="0" parTransId="{7C7D26F0-E495-4726-9CCD-8DFCA6FAF2E5}" sibTransId="{880BDD3C-FDF4-4E6B-B7D9-3FFBCE9F814F}"/>
    <dgm:cxn modelId="{3D4783F7-4A1D-4A24-8FC2-B374EC2AA32F}" srcId="{F978076A-9591-4AEF-B6A7-6948BEFA5F93}" destId="{DC86FED3-BD5D-4DE0-9701-114FC01454D4}" srcOrd="0" destOrd="0" parTransId="{18693415-C0A2-4545-A9E3-201EEDBF8C99}" sibTransId="{DB13B0F3-9C1C-4351-B298-C0071C8DA43D}"/>
    <dgm:cxn modelId="{332D6887-8D3D-4C0D-9352-8C316F443177}" type="presOf" srcId="{627E8416-788D-450D-B09B-B38A4D6F1FFC}" destId="{D7E946A7-09F2-404B-8596-9B7CBF7B3DA4}" srcOrd="0" destOrd="0" presId="urn:microsoft.com/office/officeart/2005/8/layout/lProcess3"/>
    <dgm:cxn modelId="{40ECFAAC-9DFA-4735-9D12-2AF3CB10A820}" srcId="{553CE5BA-6E0F-4B3A-B5DB-D638493860B5}" destId="{D1E50100-F4D5-4B42-8972-745BCEC83E6A}" srcOrd="0" destOrd="0" parTransId="{A3598CC5-A6E5-41D7-AD4C-4017E93F978C}" sibTransId="{2D7B582F-1AEF-43FE-9376-D3622361F796}"/>
    <dgm:cxn modelId="{7BC30904-A179-441D-AE7A-85A367F2D6EF}" type="presOf" srcId="{8D54C7AB-EF35-4C0C-A112-C295B84E029E}" destId="{A49936C4-7913-4883-8B9F-DDC478E1E408}" srcOrd="0" destOrd="0" presId="urn:microsoft.com/office/officeart/2005/8/layout/lProcess3"/>
    <dgm:cxn modelId="{BA9D10B1-6B98-43F3-A39B-FAFB9228FCE3}" srcId="{290F1524-BFD4-48DA-978A-0F2162AE1D11}" destId="{F978076A-9591-4AEF-B6A7-6948BEFA5F93}" srcOrd="5" destOrd="0" parTransId="{EB3B131B-05F7-47D5-9DD7-AA48F741FDA7}" sibTransId="{D32246AA-EAE2-4CF7-BBBB-851E0D131763}"/>
    <dgm:cxn modelId="{C5A6BBE9-C229-406E-A3ED-3034D31EB354}" type="presOf" srcId="{7A5D528A-9FF7-4230-805C-2380FBAF7528}" destId="{5624C528-3BF7-4354-8470-29BDB30A67F0}" srcOrd="0" destOrd="0" presId="urn:microsoft.com/office/officeart/2005/8/layout/lProcess3"/>
    <dgm:cxn modelId="{AA500321-09E9-4243-B9B1-E763BC85BB6B}" type="presOf" srcId="{B7B0908C-E920-45AC-94E9-7FCF491DA401}" destId="{BD07670E-1D6A-4663-A2CE-F724A3DCAFA1}" srcOrd="0" destOrd="0" presId="urn:microsoft.com/office/officeart/2005/8/layout/lProcess3"/>
    <dgm:cxn modelId="{CF14281C-6A42-4497-AA4E-ED06E8E77398}" srcId="{290F1524-BFD4-48DA-978A-0F2162AE1D11}" destId="{553CE5BA-6E0F-4B3A-B5DB-D638493860B5}" srcOrd="4" destOrd="0" parTransId="{E2848DA0-67BD-4A9C-B7B4-257B516C4549}" sibTransId="{7B68CF81-499D-4DE8-A9D4-25511355A63F}"/>
    <dgm:cxn modelId="{E727966B-A7EE-40B8-AE63-B55E34549950}" srcId="{946BA5B7-A243-4B73-8D78-2FCA8584AC78}" destId="{B7B0908C-E920-45AC-94E9-7FCF491DA401}" srcOrd="0" destOrd="0" parTransId="{815307EA-856E-4F29-9104-3B8BBE6669F9}" sibTransId="{A1ACBC89-413A-4C63-A14C-DCD415F0ECFB}"/>
    <dgm:cxn modelId="{2C7DE5FF-2576-4A43-94BE-8E97F8E6AB57}" type="presOf" srcId="{D379CEBE-52E6-4685-A1D2-16ED707FDCBE}" destId="{8FEF1B7E-E24A-444F-9763-1178318D4AA4}" srcOrd="0" destOrd="0" presId="urn:microsoft.com/office/officeart/2005/8/layout/lProcess3"/>
    <dgm:cxn modelId="{B7B962AE-B0ED-400E-9906-F9D7DD11C4B4}" type="presOf" srcId="{DC86FED3-BD5D-4DE0-9701-114FC01454D4}" destId="{DBF045EC-ED9D-4627-861A-FB389476D506}" srcOrd="0" destOrd="0" presId="urn:microsoft.com/office/officeart/2005/8/layout/lProcess3"/>
    <dgm:cxn modelId="{66F4D4E2-06A7-4ADB-8470-48EE35816DA5}" srcId="{8D54C7AB-EF35-4C0C-A112-C295B84E029E}" destId="{BB93257B-884B-441A-90AA-3375D699673F}" srcOrd="0" destOrd="0" parTransId="{30B3B9A9-2140-4B7F-B09B-18BFF1C7CEC4}" sibTransId="{3A7D17CF-6127-49CC-8653-03C54DF65347}"/>
    <dgm:cxn modelId="{8CD324DD-205B-40F4-AB1C-CF538E391981}" type="presOf" srcId="{F978076A-9591-4AEF-B6A7-6948BEFA5F93}" destId="{CED691EB-D270-40FB-A233-DAF7B4340D9B}" srcOrd="0" destOrd="0" presId="urn:microsoft.com/office/officeart/2005/8/layout/lProcess3"/>
    <dgm:cxn modelId="{5E7760D1-A8ED-480A-9EA1-44BFD873A972}" srcId="{D379CEBE-52E6-4685-A1D2-16ED707FDCBE}" destId="{B7305E1D-8F28-4A11-854F-68B6BF539F93}" srcOrd="0" destOrd="0" parTransId="{1C8C55A7-DF06-423F-B213-6A80C83D8BC4}" sibTransId="{AA8B3B2E-9165-40DA-8D52-EAD1B85565DB}"/>
    <dgm:cxn modelId="{1C0DF618-38E8-4C2C-8D11-E0AA9CD673AD}" srcId="{290F1524-BFD4-48DA-978A-0F2162AE1D11}" destId="{D379CEBE-52E6-4685-A1D2-16ED707FDCBE}" srcOrd="0" destOrd="0" parTransId="{69AD1D2C-3583-4BF7-B473-059F3CA3A271}" sibTransId="{91A761DF-B936-45B4-A6D4-1BAB0BD249D4}"/>
    <dgm:cxn modelId="{08812B29-982A-4281-AC70-E285629B9FC5}" type="presOf" srcId="{946BA5B7-A243-4B73-8D78-2FCA8584AC78}" destId="{BF67F4CA-33AE-49F6-ADEA-E742A8FCF693}" srcOrd="0" destOrd="0" presId="urn:microsoft.com/office/officeart/2005/8/layout/lProcess3"/>
    <dgm:cxn modelId="{A7CCBE83-B3F5-4BFC-B538-7C14A2439A66}" type="presOf" srcId="{553CE5BA-6E0F-4B3A-B5DB-D638493860B5}" destId="{4F810C1D-B76A-4C4D-8886-EA16AE1F44CD}" srcOrd="0" destOrd="0" presId="urn:microsoft.com/office/officeart/2005/8/layout/lProcess3"/>
    <dgm:cxn modelId="{1011D2CF-F493-41A3-BA31-6A8DE0C94580}" type="presOf" srcId="{290F1524-BFD4-48DA-978A-0F2162AE1D11}" destId="{39E9130F-C411-4487-A53F-24CED00B0610}" srcOrd="0" destOrd="0" presId="urn:microsoft.com/office/officeart/2005/8/layout/lProcess3"/>
    <dgm:cxn modelId="{66F6FA8E-5A36-4CC8-BF22-1583AE9254FD}" type="presOf" srcId="{D1E50100-F4D5-4B42-8972-745BCEC83E6A}" destId="{3E2E2F83-2ABA-4C60-B3C6-A99BFE214437}" srcOrd="0" destOrd="0" presId="urn:microsoft.com/office/officeart/2005/8/layout/lProcess3"/>
    <dgm:cxn modelId="{5D39A42C-6CFC-4060-BED8-60F581A41081}" type="presOf" srcId="{B7305E1D-8F28-4A11-854F-68B6BF539F93}" destId="{FA0651BA-6CD0-4C73-8D41-B2B694E43D76}" srcOrd="0" destOrd="0" presId="urn:microsoft.com/office/officeart/2005/8/layout/lProcess3"/>
    <dgm:cxn modelId="{C879FB1A-9472-42C6-A303-BF9DB8022709}" type="presParOf" srcId="{39E9130F-C411-4487-A53F-24CED00B0610}" destId="{5030CD15-C7F9-4AC7-96A6-128B48B83AD4}" srcOrd="0" destOrd="0" presId="urn:microsoft.com/office/officeart/2005/8/layout/lProcess3"/>
    <dgm:cxn modelId="{7DDF5D50-2E48-492D-9550-C413786C20E7}" type="presParOf" srcId="{5030CD15-C7F9-4AC7-96A6-128B48B83AD4}" destId="{8FEF1B7E-E24A-444F-9763-1178318D4AA4}" srcOrd="0" destOrd="0" presId="urn:microsoft.com/office/officeart/2005/8/layout/lProcess3"/>
    <dgm:cxn modelId="{F50A4FB1-E2B1-4C07-9137-E0D34B4E8192}" type="presParOf" srcId="{5030CD15-C7F9-4AC7-96A6-128B48B83AD4}" destId="{12DB9691-1C9A-47C0-85F2-127FE700EDD4}" srcOrd="1" destOrd="0" presId="urn:microsoft.com/office/officeart/2005/8/layout/lProcess3"/>
    <dgm:cxn modelId="{6775DD04-8E4A-4871-8F62-BFFEB19999DF}" type="presParOf" srcId="{5030CD15-C7F9-4AC7-96A6-128B48B83AD4}" destId="{FA0651BA-6CD0-4C73-8D41-B2B694E43D76}" srcOrd="2" destOrd="0" presId="urn:microsoft.com/office/officeart/2005/8/layout/lProcess3"/>
    <dgm:cxn modelId="{FCC08079-370F-4C78-8EB5-2CDE2C5DB211}" type="presParOf" srcId="{39E9130F-C411-4487-A53F-24CED00B0610}" destId="{C9EDE4C2-D1C8-49A0-81E9-C6710C29F758}" srcOrd="1" destOrd="0" presId="urn:microsoft.com/office/officeart/2005/8/layout/lProcess3"/>
    <dgm:cxn modelId="{1D984F5B-12FA-4EA0-809A-FDB4E4C57CF1}" type="presParOf" srcId="{39E9130F-C411-4487-A53F-24CED00B0610}" destId="{C5C88BC3-E115-4399-BC46-2228F7FF648F}" srcOrd="2" destOrd="0" presId="urn:microsoft.com/office/officeart/2005/8/layout/lProcess3"/>
    <dgm:cxn modelId="{67F5AF40-F502-488B-9FAA-0A5F0FE9BA15}" type="presParOf" srcId="{C5C88BC3-E115-4399-BC46-2228F7FF648F}" destId="{67E29278-CBEC-4093-8C54-5FE6E00F2ABD}" srcOrd="0" destOrd="0" presId="urn:microsoft.com/office/officeart/2005/8/layout/lProcess3"/>
    <dgm:cxn modelId="{0E24B0AF-3B6D-4410-96D0-9B16848CD4FF}" type="presParOf" srcId="{C5C88BC3-E115-4399-BC46-2228F7FF648F}" destId="{2FDE64E3-85BB-4D6B-B6CC-574553869E56}" srcOrd="1" destOrd="0" presId="urn:microsoft.com/office/officeart/2005/8/layout/lProcess3"/>
    <dgm:cxn modelId="{06534A0F-966B-47FF-A495-79961885735C}" type="presParOf" srcId="{C5C88BC3-E115-4399-BC46-2228F7FF648F}" destId="{D7E946A7-09F2-404B-8596-9B7CBF7B3DA4}" srcOrd="2" destOrd="0" presId="urn:microsoft.com/office/officeart/2005/8/layout/lProcess3"/>
    <dgm:cxn modelId="{E24B2F41-0945-4474-93CB-82546F9BD2DE}" type="presParOf" srcId="{39E9130F-C411-4487-A53F-24CED00B0610}" destId="{6DAE0B27-2311-4222-8FE8-29DBB5B2395B}" srcOrd="3" destOrd="0" presId="urn:microsoft.com/office/officeart/2005/8/layout/lProcess3"/>
    <dgm:cxn modelId="{3EAC3BB3-FA6A-47D0-869D-60386C49985D}" type="presParOf" srcId="{39E9130F-C411-4487-A53F-24CED00B0610}" destId="{C80CB4E1-E53E-430F-83FE-6EFEF68379EA}" srcOrd="4" destOrd="0" presId="urn:microsoft.com/office/officeart/2005/8/layout/lProcess3"/>
    <dgm:cxn modelId="{5115519F-FE4D-43E7-A2A2-3F3652F95854}" type="presParOf" srcId="{C80CB4E1-E53E-430F-83FE-6EFEF68379EA}" destId="{A49936C4-7913-4883-8B9F-DDC478E1E408}" srcOrd="0" destOrd="0" presId="urn:microsoft.com/office/officeart/2005/8/layout/lProcess3"/>
    <dgm:cxn modelId="{37113449-E6C6-40CB-9C7A-65C862BFC922}" type="presParOf" srcId="{C80CB4E1-E53E-430F-83FE-6EFEF68379EA}" destId="{DF15534B-0A95-4C2C-98D3-644D3E312003}" srcOrd="1" destOrd="0" presId="urn:microsoft.com/office/officeart/2005/8/layout/lProcess3"/>
    <dgm:cxn modelId="{C1767CAA-D111-4F4D-8FB4-ECA0187CA4C2}" type="presParOf" srcId="{C80CB4E1-E53E-430F-83FE-6EFEF68379EA}" destId="{E4FD6700-7C6F-43C0-8BFC-8D33C7D87986}" srcOrd="2" destOrd="0" presId="urn:microsoft.com/office/officeart/2005/8/layout/lProcess3"/>
    <dgm:cxn modelId="{3EF059EA-E930-4BC8-8D63-BC13E0469894}" type="presParOf" srcId="{39E9130F-C411-4487-A53F-24CED00B0610}" destId="{79B27453-6BCA-41F2-A4B2-891469F6683F}" srcOrd="5" destOrd="0" presId="urn:microsoft.com/office/officeart/2005/8/layout/lProcess3"/>
    <dgm:cxn modelId="{23392D2F-D672-41CC-8819-0269B2F37739}" type="presParOf" srcId="{39E9130F-C411-4487-A53F-24CED00B0610}" destId="{8ABC3A20-7691-4E86-B6B4-CECFA305AD6D}" srcOrd="6" destOrd="0" presId="urn:microsoft.com/office/officeart/2005/8/layout/lProcess3"/>
    <dgm:cxn modelId="{4989F457-16A4-4681-B4D0-82AACE5B6243}" type="presParOf" srcId="{8ABC3A20-7691-4E86-B6B4-CECFA305AD6D}" destId="{E3CE1CD9-3A06-49BE-B2A1-90F2F76C6693}" srcOrd="0" destOrd="0" presId="urn:microsoft.com/office/officeart/2005/8/layout/lProcess3"/>
    <dgm:cxn modelId="{6D0AF00B-9FA3-40E0-8759-174C1018C735}" type="presParOf" srcId="{8ABC3A20-7691-4E86-B6B4-CECFA305AD6D}" destId="{1ADB1488-D6A7-4FAE-A771-8CB9CA79D72B}" srcOrd="1" destOrd="0" presId="urn:microsoft.com/office/officeart/2005/8/layout/lProcess3"/>
    <dgm:cxn modelId="{05E07E5A-27C2-4AFB-BF7C-B9FFC8F33010}" type="presParOf" srcId="{8ABC3A20-7691-4E86-B6B4-CECFA305AD6D}" destId="{5624C528-3BF7-4354-8470-29BDB30A67F0}" srcOrd="2" destOrd="0" presId="urn:microsoft.com/office/officeart/2005/8/layout/lProcess3"/>
    <dgm:cxn modelId="{F3F178D2-AD5A-4993-A713-5BFD81898776}" type="presParOf" srcId="{39E9130F-C411-4487-A53F-24CED00B0610}" destId="{EF272D3C-E27C-4D38-8ABB-14BE0896484E}" srcOrd="7" destOrd="0" presId="urn:microsoft.com/office/officeart/2005/8/layout/lProcess3"/>
    <dgm:cxn modelId="{55628A00-187D-4964-A47E-2C12AF6CBC9E}" type="presParOf" srcId="{39E9130F-C411-4487-A53F-24CED00B0610}" destId="{73926317-AC84-4ABD-804E-FAD577A5D78C}" srcOrd="8" destOrd="0" presId="urn:microsoft.com/office/officeart/2005/8/layout/lProcess3"/>
    <dgm:cxn modelId="{349A8B3A-708F-4DA1-9953-D9DE71F7E001}" type="presParOf" srcId="{73926317-AC84-4ABD-804E-FAD577A5D78C}" destId="{4F810C1D-B76A-4C4D-8886-EA16AE1F44CD}" srcOrd="0" destOrd="0" presId="urn:microsoft.com/office/officeart/2005/8/layout/lProcess3"/>
    <dgm:cxn modelId="{396457F2-5272-461B-BF8A-2FC3B7E875D0}" type="presParOf" srcId="{73926317-AC84-4ABD-804E-FAD577A5D78C}" destId="{73E686D1-92B6-4F10-BCEE-8DD2E1D50A3C}" srcOrd="1" destOrd="0" presId="urn:microsoft.com/office/officeart/2005/8/layout/lProcess3"/>
    <dgm:cxn modelId="{20FA675C-1B7D-4E0F-8021-F813C2792C53}" type="presParOf" srcId="{73926317-AC84-4ABD-804E-FAD577A5D78C}" destId="{3E2E2F83-2ABA-4C60-B3C6-A99BFE214437}" srcOrd="2" destOrd="0" presId="urn:microsoft.com/office/officeart/2005/8/layout/lProcess3"/>
    <dgm:cxn modelId="{0A8A09E3-6817-4361-AA8E-051A19D4B210}" type="presParOf" srcId="{39E9130F-C411-4487-A53F-24CED00B0610}" destId="{CC67439F-D9C0-47E1-B9E1-6493032251D6}" srcOrd="9" destOrd="0" presId="urn:microsoft.com/office/officeart/2005/8/layout/lProcess3"/>
    <dgm:cxn modelId="{17C91DE9-9CCF-43E3-9CEB-EF07BD3C67E3}" type="presParOf" srcId="{39E9130F-C411-4487-A53F-24CED00B0610}" destId="{0BAA6FC1-4B10-45F8-883F-B419BD57188C}" srcOrd="10" destOrd="0" presId="urn:microsoft.com/office/officeart/2005/8/layout/lProcess3"/>
    <dgm:cxn modelId="{19C5C3A4-E41B-489C-9CEE-292801E2C6D7}" type="presParOf" srcId="{0BAA6FC1-4B10-45F8-883F-B419BD57188C}" destId="{CED691EB-D270-40FB-A233-DAF7B4340D9B}" srcOrd="0" destOrd="0" presId="urn:microsoft.com/office/officeart/2005/8/layout/lProcess3"/>
    <dgm:cxn modelId="{3ADF6475-6BB7-400A-9838-09F0CCE50AA5}" type="presParOf" srcId="{0BAA6FC1-4B10-45F8-883F-B419BD57188C}" destId="{9DB1CFF1-1215-46CF-86D1-DEC0C386128F}" srcOrd="1" destOrd="0" presId="urn:microsoft.com/office/officeart/2005/8/layout/lProcess3"/>
    <dgm:cxn modelId="{5DBF90F0-E23C-4958-8D82-B44825F984AA}" type="presParOf" srcId="{0BAA6FC1-4B10-45F8-883F-B419BD57188C}" destId="{DBF045EC-ED9D-4627-861A-FB389476D506}" srcOrd="2" destOrd="0" presId="urn:microsoft.com/office/officeart/2005/8/layout/lProcess3"/>
    <dgm:cxn modelId="{9ADF70EB-4B20-4C9B-B277-88E05FBE2348}" type="presParOf" srcId="{39E9130F-C411-4487-A53F-24CED00B0610}" destId="{0BFADECE-C78E-471E-BA0B-9EBF10D85430}" srcOrd="11" destOrd="0" presId="urn:microsoft.com/office/officeart/2005/8/layout/lProcess3"/>
    <dgm:cxn modelId="{A606B8D4-7ACD-4FE3-B224-43BF3616D287}" type="presParOf" srcId="{39E9130F-C411-4487-A53F-24CED00B0610}" destId="{808D3185-E373-4A10-9885-708B752A69F4}" srcOrd="12" destOrd="0" presId="urn:microsoft.com/office/officeart/2005/8/layout/lProcess3"/>
    <dgm:cxn modelId="{AFA0C850-D0AE-4FAA-8908-1C9AABE9645A}" type="presParOf" srcId="{808D3185-E373-4A10-9885-708B752A69F4}" destId="{BF67F4CA-33AE-49F6-ADEA-E742A8FCF693}" srcOrd="0" destOrd="0" presId="urn:microsoft.com/office/officeart/2005/8/layout/lProcess3"/>
    <dgm:cxn modelId="{819B9262-DD4B-4A9A-AD57-97E25CA8FE59}" type="presParOf" srcId="{808D3185-E373-4A10-9885-708B752A69F4}" destId="{E88307FA-B94E-458C-8BE8-B424F14E5558}" srcOrd="1" destOrd="0" presId="urn:microsoft.com/office/officeart/2005/8/layout/lProcess3"/>
    <dgm:cxn modelId="{E0B42DF1-CA67-4092-A456-91AFE3FAB87E}" type="presParOf" srcId="{808D3185-E373-4A10-9885-708B752A69F4}" destId="{BD07670E-1D6A-4663-A2CE-F724A3DCAFA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9EF9BA-61C3-43D4-9F54-DA3FBEE2E4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6A4A5-ADF8-4AAE-8934-608E8647CE83}">
      <dgm:prSet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gm:t>
    </dgm:pt>
    <dgm:pt modelId="{A8932652-0F56-44D9-A4FE-F7A46A24EC09}" type="par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947B4-F79C-434B-91D3-F4580D2BC162}" type="sib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2E0F0-E066-4A56-89A0-0A9B03D802FD}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gm:t>
    </dgm:pt>
    <dgm:pt modelId="{14ED82E4-AC02-4842-92BF-3913FDCF12D8}" type="par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597A8-1311-422C-9B71-4189C65274BB}" type="sib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49A50-26A5-4800-A8D5-5EE567ED695F}">
      <dgm:prSet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gm:t>
    </dgm:pt>
    <dgm:pt modelId="{D10DC891-D3B1-4912-A219-0593E58C05C0}" type="par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ED71E-32CC-4910-A362-6C3C914971FC}" type="sib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3BFD4C-40C1-4A49-9026-A204B483FC02}" type="pres">
      <dgm:prSet presAssocID="{DA9EF9BA-61C3-43D4-9F54-DA3FBEE2E4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EB64AB-2CC7-4393-8DBF-14FE3C36B055}" type="pres">
      <dgm:prSet presAssocID="{AE86A4A5-ADF8-4AAE-8934-608E8647CE83}" presName="horFlow" presStyleCnt="0"/>
      <dgm:spPr/>
    </dgm:pt>
    <dgm:pt modelId="{F12FFE42-0559-4FBE-A4E1-466F224B5EA3}" type="pres">
      <dgm:prSet presAssocID="{AE86A4A5-ADF8-4AAE-8934-608E8647CE83}" presName="bigChev" presStyleLbl="node1" presStyleIdx="0" presStyleCnt="3" custScaleY="58842" custLinFactNeighborY="-29741"/>
      <dgm:spPr/>
      <dgm:t>
        <a:bodyPr/>
        <a:lstStyle/>
        <a:p>
          <a:endParaRPr lang="ru-RU"/>
        </a:p>
      </dgm:t>
    </dgm:pt>
    <dgm:pt modelId="{BA7BF89C-3553-4039-ABBD-C15D70283021}" type="pres">
      <dgm:prSet presAssocID="{AE86A4A5-ADF8-4AAE-8934-608E8647CE83}" presName="vSp" presStyleCnt="0"/>
      <dgm:spPr/>
    </dgm:pt>
    <dgm:pt modelId="{81C663E4-4289-4475-A749-CE1C9A5B0939}" type="pres">
      <dgm:prSet presAssocID="{73A2E0F0-E066-4A56-89A0-0A9B03D802FD}" presName="horFlow" presStyleCnt="0"/>
      <dgm:spPr/>
    </dgm:pt>
    <dgm:pt modelId="{806CD891-86C4-4DC9-82B1-3F381ED337C8}" type="pres">
      <dgm:prSet presAssocID="{73A2E0F0-E066-4A56-89A0-0A9B03D802FD}" presName="bigChev" presStyleLbl="node1" presStyleIdx="1" presStyleCnt="3" custScaleY="56120" custLinFactNeighborY="-6241"/>
      <dgm:spPr/>
      <dgm:t>
        <a:bodyPr/>
        <a:lstStyle/>
        <a:p>
          <a:endParaRPr lang="ru-RU"/>
        </a:p>
      </dgm:t>
    </dgm:pt>
    <dgm:pt modelId="{98B55E36-6000-4664-88E6-C408C0E372C3}" type="pres">
      <dgm:prSet presAssocID="{73A2E0F0-E066-4A56-89A0-0A9B03D802FD}" presName="vSp" presStyleCnt="0"/>
      <dgm:spPr/>
    </dgm:pt>
    <dgm:pt modelId="{F070DA46-630A-4223-86E0-066FD0268B8C}" type="pres">
      <dgm:prSet presAssocID="{29A49A50-26A5-4800-A8D5-5EE567ED695F}" presName="horFlow" presStyleCnt="0"/>
      <dgm:spPr/>
    </dgm:pt>
    <dgm:pt modelId="{D6A34B33-E643-481D-B46D-DF31BB0B9018}" type="pres">
      <dgm:prSet presAssocID="{29A49A50-26A5-4800-A8D5-5EE567ED695F}" presName="bigChev" presStyleLbl="node1" presStyleIdx="2" presStyleCnt="3" custScaleY="52740" custLinFactNeighborY="8399"/>
      <dgm:spPr/>
      <dgm:t>
        <a:bodyPr/>
        <a:lstStyle/>
        <a:p>
          <a:endParaRPr lang="ru-RU"/>
        </a:p>
      </dgm:t>
    </dgm:pt>
  </dgm:ptLst>
  <dgm:cxnLst>
    <dgm:cxn modelId="{26434EFF-489E-430B-AF0C-8AEA7B948E36}" type="presOf" srcId="{73A2E0F0-E066-4A56-89A0-0A9B03D802FD}" destId="{806CD891-86C4-4DC9-82B1-3F381ED337C8}" srcOrd="0" destOrd="0" presId="urn:microsoft.com/office/officeart/2005/8/layout/lProcess3"/>
    <dgm:cxn modelId="{E864A3C4-8E5D-4748-81F0-61DC63BC8F25}" srcId="{DA9EF9BA-61C3-43D4-9F54-DA3FBEE2E4C8}" destId="{73A2E0F0-E066-4A56-89A0-0A9B03D802FD}" srcOrd="1" destOrd="0" parTransId="{14ED82E4-AC02-4842-92BF-3913FDCF12D8}" sibTransId="{774597A8-1311-422C-9B71-4189C65274BB}"/>
    <dgm:cxn modelId="{72A5787A-38D5-48C1-8498-2AEC9B7C88BB}" type="presOf" srcId="{29A49A50-26A5-4800-A8D5-5EE567ED695F}" destId="{D6A34B33-E643-481D-B46D-DF31BB0B9018}" srcOrd="0" destOrd="0" presId="urn:microsoft.com/office/officeart/2005/8/layout/lProcess3"/>
    <dgm:cxn modelId="{53730CF1-FD8D-4878-88B3-9186F2FF0225}" type="presOf" srcId="{AE86A4A5-ADF8-4AAE-8934-608E8647CE83}" destId="{F12FFE42-0559-4FBE-A4E1-466F224B5EA3}" srcOrd="0" destOrd="0" presId="urn:microsoft.com/office/officeart/2005/8/layout/lProcess3"/>
    <dgm:cxn modelId="{CC7F6155-E753-49E4-9367-43F21BF81C11}" type="presOf" srcId="{DA9EF9BA-61C3-43D4-9F54-DA3FBEE2E4C8}" destId="{1A3BFD4C-40C1-4A49-9026-A204B483FC02}" srcOrd="0" destOrd="0" presId="urn:microsoft.com/office/officeart/2005/8/layout/lProcess3"/>
    <dgm:cxn modelId="{350D4F72-CCB1-407A-B2F4-82280F8BE4EA}" srcId="{DA9EF9BA-61C3-43D4-9F54-DA3FBEE2E4C8}" destId="{AE86A4A5-ADF8-4AAE-8934-608E8647CE83}" srcOrd="0" destOrd="0" parTransId="{A8932652-0F56-44D9-A4FE-F7A46A24EC09}" sibTransId="{C8B947B4-F79C-434B-91D3-F4580D2BC162}"/>
    <dgm:cxn modelId="{B138B4B3-B8D5-41BC-9D45-5018481CA073}" srcId="{DA9EF9BA-61C3-43D4-9F54-DA3FBEE2E4C8}" destId="{29A49A50-26A5-4800-A8D5-5EE567ED695F}" srcOrd="2" destOrd="0" parTransId="{D10DC891-D3B1-4912-A219-0593E58C05C0}" sibTransId="{ACCED71E-32CC-4910-A362-6C3C914971FC}"/>
    <dgm:cxn modelId="{E0E5C5C2-6057-43E2-AB3D-2C7FD308B250}" type="presParOf" srcId="{1A3BFD4C-40C1-4A49-9026-A204B483FC02}" destId="{35EB64AB-2CC7-4393-8DBF-14FE3C36B055}" srcOrd="0" destOrd="0" presId="urn:microsoft.com/office/officeart/2005/8/layout/lProcess3"/>
    <dgm:cxn modelId="{1BC1A27A-E83C-413F-9359-DF04E0D6F6FC}" type="presParOf" srcId="{35EB64AB-2CC7-4393-8DBF-14FE3C36B055}" destId="{F12FFE42-0559-4FBE-A4E1-466F224B5EA3}" srcOrd="0" destOrd="0" presId="urn:microsoft.com/office/officeart/2005/8/layout/lProcess3"/>
    <dgm:cxn modelId="{3BD39E5E-269E-4262-9014-3D0D52B5A343}" type="presParOf" srcId="{1A3BFD4C-40C1-4A49-9026-A204B483FC02}" destId="{BA7BF89C-3553-4039-ABBD-C15D70283021}" srcOrd="1" destOrd="0" presId="urn:microsoft.com/office/officeart/2005/8/layout/lProcess3"/>
    <dgm:cxn modelId="{2C095D1B-A2F4-4876-A325-A31566E6C484}" type="presParOf" srcId="{1A3BFD4C-40C1-4A49-9026-A204B483FC02}" destId="{81C663E4-4289-4475-A749-CE1C9A5B0939}" srcOrd="2" destOrd="0" presId="urn:microsoft.com/office/officeart/2005/8/layout/lProcess3"/>
    <dgm:cxn modelId="{0FEC5D25-AB09-4545-BF67-B9325F0270B8}" type="presParOf" srcId="{81C663E4-4289-4475-A749-CE1C9A5B0939}" destId="{806CD891-86C4-4DC9-82B1-3F381ED337C8}" srcOrd="0" destOrd="0" presId="urn:microsoft.com/office/officeart/2005/8/layout/lProcess3"/>
    <dgm:cxn modelId="{47B4AB8C-B524-481F-986E-0905FBEF902B}" type="presParOf" srcId="{1A3BFD4C-40C1-4A49-9026-A204B483FC02}" destId="{98B55E36-6000-4664-88E6-C408C0E372C3}" srcOrd="3" destOrd="0" presId="urn:microsoft.com/office/officeart/2005/8/layout/lProcess3"/>
    <dgm:cxn modelId="{64301ED3-08FF-41F6-8611-C474C2A44942}" type="presParOf" srcId="{1A3BFD4C-40C1-4A49-9026-A204B483FC02}" destId="{F070DA46-630A-4223-86E0-066FD0268B8C}" srcOrd="4" destOrd="0" presId="urn:microsoft.com/office/officeart/2005/8/layout/lProcess3"/>
    <dgm:cxn modelId="{57717A6A-78BB-4E04-ACC7-DFE77595A1B9}" type="presParOf" srcId="{F070DA46-630A-4223-86E0-066FD0268B8C}" destId="{D6A34B33-E643-481D-B46D-DF31BB0B901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 b="1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 b="1"/>
        </a:p>
      </dgm:t>
    </dgm:pt>
    <dgm:pt modelId="{69EF7EE3-8DDD-497F-A616-98743AA34695}">
      <dgm:prSet custT="1"/>
      <dgm:spPr>
        <a:solidFill>
          <a:srgbClr val="B4520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Совершенствование организации питания в образовательных учреждениях</a:t>
          </a:r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 b="1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 b="1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Организация оздоровительной кампании детей</a:t>
          </a:r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 b="1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 b="1"/>
        </a:p>
      </dgm:t>
    </dgm:pt>
    <dgm:pt modelId="{5D12FD65-A162-4B16-945E-83EAF1A72CBA}">
      <dgm:prSet custT="1"/>
      <dgm:spPr>
        <a:solidFill>
          <a:srgbClr val="B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 b="1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 b="1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Проведение мероприятий с различными категориями молодежи</a:t>
          </a:r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 b="1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 b="1"/>
        </a:p>
      </dgm:t>
    </dgm:pt>
    <dgm:pt modelId="{CA903EB4-51BE-4CCE-8911-F2C859B43078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lnSpc>
              <a:spcPct val="70000"/>
            </a:lnSpc>
          </a:pPr>
          <a:r>
            <a:rPr lang="ru-RU" sz="1400" b="1" smtClean="0"/>
            <a:t>Капитальные ремонты</a:t>
          </a:r>
          <a:r>
            <a:rPr lang="ru-RU" sz="1400" b="1" dirty="0" smtClean="0"/>
            <a:t>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</a:t>
          </a:r>
          <a:r>
            <a:rPr lang="ru-RU" sz="1400" b="1" smtClean="0"/>
            <a:t>учреждения </a:t>
          </a:r>
          <a:endParaRPr lang="ru-RU" sz="1400" b="1" dirty="0"/>
        </a:p>
      </dgm:t>
    </dgm:pt>
    <dgm:pt modelId="{699C925B-1CAE-4DB5-B94A-2849B4DE7AD1}" type="parTrans" cxnId="{CA735A72-4864-4E87-8DB9-2B69F28D62A5}">
      <dgm:prSet/>
      <dgm:spPr/>
      <dgm:t>
        <a:bodyPr/>
        <a:lstStyle/>
        <a:p>
          <a:endParaRPr lang="ru-RU" b="1"/>
        </a:p>
      </dgm:t>
    </dgm:pt>
    <dgm:pt modelId="{0370CA5A-2556-4797-A35D-BCDFD30905E9}" type="sibTrans" cxnId="{CA735A72-4864-4E87-8DB9-2B69F28D62A5}">
      <dgm:prSet/>
      <dgm:spPr/>
      <dgm:t>
        <a:bodyPr/>
        <a:lstStyle/>
        <a:p>
          <a:endParaRPr lang="ru-RU" b="1"/>
        </a:p>
      </dgm:t>
    </dgm:pt>
    <dgm:pt modelId="{6EE1B2A7-0AC0-4A13-970C-BA09A0C2C7E6}">
      <dgm:prSet custT="1"/>
      <dgm:spPr>
        <a:solidFill>
          <a:srgbClr val="008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Обеспечение муниципальных образовательных учреждений  профессиональными педагогическими кадрами</a:t>
          </a:r>
        </a:p>
      </dgm:t>
    </dgm:pt>
    <dgm:pt modelId="{F49D8150-0D3B-486B-A596-788A3868F096}" type="parTrans" cxnId="{E6A8F71D-77FE-4F3E-8F84-60A9283FA60F}">
      <dgm:prSet/>
      <dgm:spPr/>
      <dgm:t>
        <a:bodyPr/>
        <a:lstStyle/>
        <a:p>
          <a:endParaRPr lang="ru-RU" b="1"/>
        </a:p>
      </dgm:t>
    </dgm:pt>
    <dgm:pt modelId="{66EAEA82-33A2-4BF9-A99E-3016D75B8991}" type="sibTrans" cxnId="{E6A8F71D-77FE-4F3E-8F84-60A9283FA60F}">
      <dgm:prSet/>
      <dgm:spPr/>
      <dgm:t>
        <a:bodyPr/>
        <a:lstStyle/>
        <a:p>
          <a:endParaRPr lang="ru-RU" b="1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7" custScaleX="129349" custScaleY="103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7" custLinFactY="-28513" custLinFactNeighborX="4019" custLinFactNeighborY="-100000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7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7" custScaleX="129349" custScaleY="85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7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7" custScaleX="129349" custScaleY="92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7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7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6E9AE4E0-E785-40BE-92C3-3B8ECCBCB29C}" type="pres">
      <dgm:prSet presAssocID="{CA903EB4-51BE-4CCE-8911-F2C859B43078}" presName="parentLin" presStyleCnt="0"/>
      <dgm:spPr/>
    </dgm:pt>
    <dgm:pt modelId="{910A11CA-E9E1-4240-9327-937FCFBC4BB7}" type="pres">
      <dgm:prSet presAssocID="{CA903EB4-51BE-4CCE-8911-F2C859B4307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E7D0D8-BB97-4A68-A669-A69DD267684F}" type="pres">
      <dgm:prSet presAssocID="{CA903EB4-51BE-4CCE-8911-F2C859B43078}" presName="parentText" presStyleLbl="node1" presStyleIdx="5" presStyleCnt="7" custScaleX="129349" custScaleY="153227" custLinFactNeighborX="2724" custLinFactNeighborY="12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E6E6-D47D-43D2-A8FF-B62A726EAB33}" type="pres">
      <dgm:prSet presAssocID="{CA903EB4-51BE-4CCE-8911-F2C859B43078}" presName="negativeSpace" presStyleCnt="0"/>
      <dgm:spPr/>
    </dgm:pt>
    <dgm:pt modelId="{08AE3EFC-82A0-4926-9214-BDC6634493F1}" type="pres">
      <dgm:prSet presAssocID="{CA903EB4-51BE-4CCE-8911-F2C859B43078}" presName="childText" presStyleLbl="conFgAcc1" presStyleIdx="5" presStyleCnt="7">
        <dgm:presLayoutVars>
          <dgm:bulletEnabled val="1"/>
        </dgm:presLayoutVars>
      </dgm:prSet>
      <dgm:spPr/>
    </dgm:pt>
    <dgm:pt modelId="{CE0E70AF-33BE-462B-95EB-794C6D3B4D43}" type="pres">
      <dgm:prSet presAssocID="{0370CA5A-2556-4797-A35D-BCDFD30905E9}" presName="spaceBetweenRectangles" presStyleCnt="0"/>
      <dgm:spPr/>
    </dgm:pt>
    <dgm:pt modelId="{07972BAD-1C44-4576-8A8D-42A908CD338B}" type="pres">
      <dgm:prSet presAssocID="{6EE1B2A7-0AC0-4A13-970C-BA09A0C2C7E6}" presName="parentLin" presStyleCnt="0"/>
      <dgm:spPr/>
    </dgm:pt>
    <dgm:pt modelId="{62E45E0E-1881-4077-A293-672C8B96C2E3}" type="pres">
      <dgm:prSet presAssocID="{6EE1B2A7-0AC0-4A13-970C-BA09A0C2C7E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5EF2F98-09BA-4DF1-86A6-8C3B6FD82AD0}" type="pres">
      <dgm:prSet presAssocID="{6EE1B2A7-0AC0-4A13-970C-BA09A0C2C7E6}" presName="parentText" presStyleLbl="node1" presStyleIdx="6" presStyleCnt="7" custScaleX="129349" custScaleY="139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4A4B8-EEFE-47F6-9EAA-D290214E44B6}" type="pres">
      <dgm:prSet presAssocID="{6EE1B2A7-0AC0-4A13-970C-BA09A0C2C7E6}" presName="negativeSpace" presStyleCnt="0"/>
      <dgm:spPr/>
    </dgm:pt>
    <dgm:pt modelId="{A4BC902F-B2C1-4504-B89D-242B30E9477C}" type="pres">
      <dgm:prSet presAssocID="{6EE1B2A7-0AC0-4A13-970C-BA09A0C2C7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3430545-7425-48C0-A2D2-9CD16AD38CF9}" type="presOf" srcId="{CA903EB4-51BE-4CCE-8911-F2C859B43078}" destId="{910A11CA-E9E1-4240-9327-937FCFBC4BB7}" srcOrd="0" destOrd="0" presId="urn:microsoft.com/office/officeart/2005/8/layout/list1"/>
    <dgm:cxn modelId="{3D680434-3AE2-4493-83F1-4EBD183E8F7A}" type="presOf" srcId="{D0FFF59C-4BCF-4689-870E-62E6200030C6}" destId="{BADF9C26-9B88-4024-80E6-F1270DA62C52}" srcOrd="1" destOrd="0" presId="urn:microsoft.com/office/officeart/2005/8/layout/list1"/>
    <dgm:cxn modelId="{3AD7A50F-E227-4793-BEA1-CFAFC3152B7D}" type="presOf" srcId="{D0FFF59C-4BCF-4689-870E-62E6200030C6}" destId="{D40A460B-B4B4-4638-AEF8-68CFEB998AF9}" srcOrd="0" destOrd="0" presId="urn:microsoft.com/office/officeart/2005/8/layout/list1"/>
    <dgm:cxn modelId="{85D0D860-CDC0-4056-ACC9-D7387F9F25F2}" type="presOf" srcId="{CA903EB4-51BE-4CCE-8911-F2C859B43078}" destId="{D7E7D0D8-BB97-4A68-A669-A69DD267684F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D0896671-EEB2-4C19-A621-C38DE34AF053}" type="presOf" srcId="{D4224DA3-58B8-45C9-B0B4-51F26C3A924A}" destId="{30B878AC-20DB-4CB8-A670-EB99149691FA}" srcOrd="0" destOrd="0" presId="urn:microsoft.com/office/officeart/2005/8/layout/list1"/>
    <dgm:cxn modelId="{6A8ECE7B-C75C-48A4-969F-93894A00F382}" type="presOf" srcId="{6EE1B2A7-0AC0-4A13-970C-BA09A0C2C7E6}" destId="{62E45E0E-1881-4077-A293-672C8B96C2E3}" srcOrd="0" destOrd="0" presId="urn:microsoft.com/office/officeart/2005/8/layout/list1"/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47DE8C3C-8628-4659-BDCB-6420581FAB95}" type="presOf" srcId="{3D51BBAD-92E2-44FB-8F65-F663533A7335}" destId="{6E13BFAE-06C0-4E67-AC2B-C6C00E48482E}" srcOrd="0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E1054634-2436-437F-9B0D-A8ED6A32D5B8}" type="presOf" srcId="{69EF7EE3-8DDD-497F-A616-98743AA34695}" destId="{CEF8BADB-5B3E-4D1A-944B-AF145E3DC26C}" srcOrd="1" destOrd="0" presId="urn:microsoft.com/office/officeart/2005/8/layout/list1"/>
    <dgm:cxn modelId="{12440718-C311-4084-9747-01A443601E7E}" type="presOf" srcId="{5D12FD65-A162-4B16-945E-83EAF1A72CBA}" destId="{D7D57042-8C75-4D0E-9D4B-8AB08F93381B}" srcOrd="1" destOrd="0" presId="urn:microsoft.com/office/officeart/2005/8/layout/list1"/>
    <dgm:cxn modelId="{53C8B71A-9F77-493A-99DD-0D90F442E97F}" type="presOf" srcId="{69EF7EE3-8DDD-497F-A616-98743AA34695}" destId="{120ECDA5-BE0D-4352-B008-BC47A28EA111}" srcOrd="0" destOrd="0" presId="urn:microsoft.com/office/officeart/2005/8/layout/list1"/>
    <dgm:cxn modelId="{1E3F4A62-3AEF-4DAD-AD50-D29BBBD48D39}" type="presOf" srcId="{6EE1B2A7-0AC0-4A13-970C-BA09A0C2C7E6}" destId="{65EF2F98-09BA-4DF1-86A6-8C3B6FD82AD0}" srcOrd="1" destOrd="0" presId="urn:microsoft.com/office/officeart/2005/8/layout/list1"/>
    <dgm:cxn modelId="{F863750A-A345-4E10-87E9-67FE504EB105}" type="presOf" srcId="{D4224DA3-58B8-45C9-B0B4-51F26C3A924A}" destId="{19BCE1EE-8C5D-45CB-B467-A14B79BBE73C}" srcOrd="1" destOrd="0" presId="urn:microsoft.com/office/officeart/2005/8/layout/list1"/>
    <dgm:cxn modelId="{E6A8F71D-77FE-4F3E-8F84-60A9283FA60F}" srcId="{3D51BBAD-92E2-44FB-8F65-F663533A7335}" destId="{6EE1B2A7-0AC0-4A13-970C-BA09A0C2C7E6}" srcOrd="6" destOrd="0" parTransId="{F49D8150-0D3B-486B-A596-788A3868F096}" sibTransId="{66EAEA82-33A2-4BF9-A99E-3016D75B8991}"/>
    <dgm:cxn modelId="{D453B0D4-A58B-47D6-B8AD-C0844056176E}" type="presOf" srcId="{5D12FD65-A162-4B16-945E-83EAF1A72CBA}" destId="{BC82CC3F-2A85-4A6F-A0B9-BC8FC1B8EFF7}" srcOrd="0" destOrd="0" presId="urn:microsoft.com/office/officeart/2005/8/layout/list1"/>
    <dgm:cxn modelId="{CA735A72-4864-4E87-8DB9-2B69F28D62A5}" srcId="{3D51BBAD-92E2-44FB-8F65-F663533A7335}" destId="{CA903EB4-51BE-4CCE-8911-F2C859B43078}" srcOrd="5" destOrd="0" parTransId="{699C925B-1CAE-4DB5-B94A-2849B4DE7AD1}" sibTransId="{0370CA5A-2556-4797-A35D-BCDFD30905E9}"/>
    <dgm:cxn modelId="{D27C427A-A789-403E-AA95-CF132BC24117}" type="presOf" srcId="{1D32DEC5-E74F-4FC6-98A1-547B8703D0CB}" destId="{8D525A9F-AFC5-4875-ADF8-E6FD86EC3C17}" srcOrd="1" destOrd="0" presId="urn:microsoft.com/office/officeart/2005/8/layout/list1"/>
    <dgm:cxn modelId="{211FAA66-F886-48FC-9017-6DFB6AC00657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AD630F4C-8EAD-4871-939D-D1C674464A3E}" type="presParOf" srcId="{6E13BFAE-06C0-4E67-AC2B-C6C00E48482E}" destId="{B04B49A2-A9AD-49DA-A268-1A6CA7A7D117}" srcOrd="0" destOrd="0" presId="urn:microsoft.com/office/officeart/2005/8/layout/list1"/>
    <dgm:cxn modelId="{9AE0FA32-4569-4D16-9BC7-BC6C44E95371}" type="presParOf" srcId="{B04B49A2-A9AD-49DA-A268-1A6CA7A7D117}" destId="{30B878AC-20DB-4CB8-A670-EB99149691FA}" srcOrd="0" destOrd="0" presId="urn:microsoft.com/office/officeart/2005/8/layout/list1"/>
    <dgm:cxn modelId="{FE19F235-D224-4411-A874-087EC0054D7D}" type="presParOf" srcId="{B04B49A2-A9AD-49DA-A268-1A6CA7A7D117}" destId="{19BCE1EE-8C5D-45CB-B467-A14B79BBE73C}" srcOrd="1" destOrd="0" presId="urn:microsoft.com/office/officeart/2005/8/layout/list1"/>
    <dgm:cxn modelId="{2CC87C69-E2FD-47C4-A4DE-05BF29B20C1C}" type="presParOf" srcId="{6E13BFAE-06C0-4E67-AC2B-C6C00E48482E}" destId="{D7C7B647-5806-4C99-A3CE-7BB375AD83FC}" srcOrd="1" destOrd="0" presId="urn:microsoft.com/office/officeart/2005/8/layout/list1"/>
    <dgm:cxn modelId="{0D6AAA18-D087-42B1-B092-122FC5B28EE0}" type="presParOf" srcId="{6E13BFAE-06C0-4E67-AC2B-C6C00E48482E}" destId="{A7E2B8BC-9CF5-4A6D-89E5-F820AB846EAD}" srcOrd="2" destOrd="0" presId="urn:microsoft.com/office/officeart/2005/8/layout/list1"/>
    <dgm:cxn modelId="{4B0C1B9B-FC02-49E3-BE50-E18FA8DA989C}" type="presParOf" srcId="{6E13BFAE-06C0-4E67-AC2B-C6C00E48482E}" destId="{FCB132E3-DEF7-4799-99DD-5515C733CC2F}" srcOrd="3" destOrd="0" presId="urn:microsoft.com/office/officeart/2005/8/layout/list1"/>
    <dgm:cxn modelId="{D236D6AA-BA19-479C-9E38-0903F2A21EF8}" type="presParOf" srcId="{6E13BFAE-06C0-4E67-AC2B-C6C00E48482E}" destId="{38180158-F766-44BA-88E2-0918D9AB5541}" srcOrd="4" destOrd="0" presId="urn:microsoft.com/office/officeart/2005/8/layout/list1"/>
    <dgm:cxn modelId="{880CA62E-4C1C-458A-8E2A-63548752AB5F}" type="presParOf" srcId="{38180158-F766-44BA-88E2-0918D9AB5541}" destId="{120ECDA5-BE0D-4352-B008-BC47A28EA111}" srcOrd="0" destOrd="0" presId="urn:microsoft.com/office/officeart/2005/8/layout/list1"/>
    <dgm:cxn modelId="{C2CC79D3-C77E-4F24-B7D6-D3038BFCCDC9}" type="presParOf" srcId="{38180158-F766-44BA-88E2-0918D9AB5541}" destId="{CEF8BADB-5B3E-4D1A-944B-AF145E3DC26C}" srcOrd="1" destOrd="0" presId="urn:microsoft.com/office/officeart/2005/8/layout/list1"/>
    <dgm:cxn modelId="{2A78C51A-2DD1-409D-8344-571A8FC479E7}" type="presParOf" srcId="{6E13BFAE-06C0-4E67-AC2B-C6C00E48482E}" destId="{53D8716E-6D65-4A05-B1ED-68967D635542}" srcOrd="5" destOrd="0" presId="urn:microsoft.com/office/officeart/2005/8/layout/list1"/>
    <dgm:cxn modelId="{F2E48FBA-6653-4F3B-ABCB-CE178E71810C}" type="presParOf" srcId="{6E13BFAE-06C0-4E67-AC2B-C6C00E48482E}" destId="{50AF2651-70F4-486A-BC77-84EE0B155FF8}" srcOrd="6" destOrd="0" presId="urn:microsoft.com/office/officeart/2005/8/layout/list1"/>
    <dgm:cxn modelId="{D1A717B1-4545-4233-AADF-7E9844E987C9}" type="presParOf" srcId="{6E13BFAE-06C0-4E67-AC2B-C6C00E48482E}" destId="{B7D9CF13-22DA-49DA-BA00-AF17B93F481D}" srcOrd="7" destOrd="0" presId="urn:microsoft.com/office/officeart/2005/8/layout/list1"/>
    <dgm:cxn modelId="{3FCFA769-E1A4-444B-9128-5CFA4B2EC624}" type="presParOf" srcId="{6E13BFAE-06C0-4E67-AC2B-C6C00E48482E}" destId="{A75C435E-9C09-4763-9A6D-DE45C8679BE4}" srcOrd="8" destOrd="0" presId="urn:microsoft.com/office/officeart/2005/8/layout/list1"/>
    <dgm:cxn modelId="{A262CCFE-C48F-4048-B49D-F663FB8DCABD}" type="presParOf" srcId="{A75C435E-9C09-4763-9A6D-DE45C8679BE4}" destId="{DA037719-341C-4226-A590-B5BB5D975728}" srcOrd="0" destOrd="0" presId="urn:microsoft.com/office/officeart/2005/8/layout/list1"/>
    <dgm:cxn modelId="{A9AF3F90-807E-4F58-836B-4940F674341C}" type="presParOf" srcId="{A75C435E-9C09-4763-9A6D-DE45C8679BE4}" destId="{8D525A9F-AFC5-4875-ADF8-E6FD86EC3C17}" srcOrd="1" destOrd="0" presId="urn:microsoft.com/office/officeart/2005/8/layout/list1"/>
    <dgm:cxn modelId="{EAA56382-DB5A-4AA2-84B9-650046373B9F}" type="presParOf" srcId="{6E13BFAE-06C0-4E67-AC2B-C6C00E48482E}" destId="{D8E5818F-BCF0-4EED-92B9-BE060333014D}" srcOrd="9" destOrd="0" presId="urn:microsoft.com/office/officeart/2005/8/layout/list1"/>
    <dgm:cxn modelId="{7E3C7DEB-085E-4061-8DED-20E33F05417D}" type="presParOf" srcId="{6E13BFAE-06C0-4E67-AC2B-C6C00E48482E}" destId="{4A32E828-445F-46D4-BF0F-63F39BD8FC02}" srcOrd="10" destOrd="0" presId="urn:microsoft.com/office/officeart/2005/8/layout/list1"/>
    <dgm:cxn modelId="{BCFCB02F-BC93-4C1A-A5FE-EA0D09D6BA65}" type="presParOf" srcId="{6E13BFAE-06C0-4E67-AC2B-C6C00E48482E}" destId="{41B4F548-5648-4537-842B-7D0E25AFDBFF}" srcOrd="11" destOrd="0" presId="urn:microsoft.com/office/officeart/2005/8/layout/list1"/>
    <dgm:cxn modelId="{382F5B3C-75CC-4644-902C-F64EB3522B26}" type="presParOf" srcId="{6E13BFAE-06C0-4E67-AC2B-C6C00E48482E}" destId="{A3E7BA2C-7998-4260-A43B-0A83A616DF6A}" srcOrd="12" destOrd="0" presId="urn:microsoft.com/office/officeart/2005/8/layout/list1"/>
    <dgm:cxn modelId="{FE63586C-BAB9-4E02-A3A5-6F3FFD27E37A}" type="presParOf" srcId="{A3E7BA2C-7998-4260-A43B-0A83A616DF6A}" destId="{BC82CC3F-2A85-4A6F-A0B9-BC8FC1B8EFF7}" srcOrd="0" destOrd="0" presId="urn:microsoft.com/office/officeart/2005/8/layout/list1"/>
    <dgm:cxn modelId="{C975F55B-0047-4016-AFC4-F96980B195D5}" type="presParOf" srcId="{A3E7BA2C-7998-4260-A43B-0A83A616DF6A}" destId="{D7D57042-8C75-4D0E-9D4B-8AB08F93381B}" srcOrd="1" destOrd="0" presId="urn:microsoft.com/office/officeart/2005/8/layout/list1"/>
    <dgm:cxn modelId="{9233D637-AA56-4310-AA68-BDB3631D85C2}" type="presParOf" srcId="{6E13BFAE-06C0-4E67-AC2B-C6C00E48482E}" destId="{55A3D1C9-39F1-4224-BC6A-491C35D39540}" srcOrd="13" destOrd="0" presId="urn:microsoft.com/office/officeart/2005/8/layout/list1"/>
    <dgm:cxn modelId="{D996B2DE-1C99-4C6F-A678-B6DE2F7021EE}" type="presParOf" srcId="{6E13BFAE-06C0-4E67-AC2B-C6C00E48482E}" destId="{6D3287C7-474E-42D6-B283-3E0F698D5B8A}" srcOrd="14" destOrd="0" presId="urn:microsoft.com/office/officeart/2005/8/layout/list1"/>
    <dgm:cxn modelId="{3146313C-BFA1-465E-B698-BD837A928FE6}" type="presParOf" srcId="{6E13BFAE-06C0-4E67-AC2B-C6C00E48482E}" destId="{8ECC0701-944B-4C57-88E9-89EF58FB6ED4}" srcOrd="15" destOrd="0" presId="urn:microsoft.com/office/officeart/2005/8/layout/list1"/>
    <dgm:cxn modelId="{BB2918B3-CBC0-4091-B1E6-514E0087657B}" type="presParOf" srcId="{6E13BFAE-06C0-4E67-AC2B-C6C00E48482E}" destId="{C025AFCA-CDD1-49AE-A138-3BACE175DCAE}" srcOrd="16" destOrd="0" presId="urn:microsoft.com/office/officeart/2005/8/layout/list1"/>
    <dgm:cxn modelId="{7C13E085-4F86-42F2-901B-2025EBF6D898}" type="presParOf" srcId="{C025AFCA-CDD1-49AE-A138-3BACE175DCAE}" destId="{D40A460B-B4B4-4638-AEF8-68CFEB998AF9}" srcOrd="0" destOrd="0" presId="urn:microsoft.com/office/officeart/2005/8/layout/list1"/>
    <dgm:cxn modelId="{D8B29D52-FE94-4EFB-A350-7E910BA4F728}" type="presParOf" srcId="{C025AFCA-CDD1-49AE-A138-3BACE175DCAE}" destId="{BADF9C26-9B88-4024-80E6-F1270DA62C52}" srcOrd="1" destOrd="0" presId="urn:microsoft.com/office/officeart/2005/8/layout/list1"/>
    <dgm:cxn modelId="{5766D24F-A148-450D-A4F6-8A7FF98D1596}" type="presParOf" srcId="{6E13BFAE-06C0-4E67-AC2B-C6C00E48482E}" destId="{0B92EF49-A744-44CD-B213-8DD1A72B3EE2}" srcOrd="17" destOrd="0" presId="urn:microsoft.com/office/officeart/2005/8/layout/list1"/>
    <dgm:cxn modelId="{5D54D744-0D57-4EA6-82F9-30AAF82A73D2}" type="presParOf" srcId="{6E13BFAE-06C0-4E67-AC2B-C6C00E48482E}" destId="{2D752C3C-E66F-453D-9A80-EAC37F0C5C7C}" srcOrd="18" destOrd="0" presId="urn:microsoft.com/office/officeart/2005/8/layout/list1"/>
    <dgm:cxn modelId="{B3AC8636-86EB-4D5C-AE74-7D46AAE50157}" type="presParOf" srcId="{6E13BFAE-06C0-4E67-AC2B-C6C00E48482E}" destId="{2BDA772A-D4CC-4F40-90E5-1990518FB6D0}" srcOrd="19" destOrd="0" presId="urn:microsoft.com/office/officeart/2005/8/layout/list1"/>
    <dgm:cxn modelId="{AA934767-0E2C-42F2-84F6-CD8352D73149}" type="presParOf" srcId="{6E13BFAE-06C0-4E67-AC2B-C6C00E48482E}" destId="{6E9AE4E0-E785-40BE-92C3-3B8ECCBCB29C}" srcOrd="20" destOrd="0" presId="urn:microsoft.com/office/officeart/2005/8/layout/list1"/>
    <dgm:cxn modelId="{5DA7F539-5DA2-402C-B67A-99AE7104E2E3}" type="presParOf" srcId="{6E9AE4E0-E785-40BE-92C3-3B8ECCBCB29C}" destId="{910A11CA-E9E1-4240-9327-937FCFBC4BB7}" srcOrd="0" destOrd="0" presId="urn:microsoft.com/office/officeart/2005/8/layout/list1"/>
    <dgm:cxn modelId="{EB93198F-2DF1-42A4-8B45-272E8932925A}" type="presParOf" srcId="{6E9AE4E0-E785-40BE-92C3-3B8ECCBCB29C}" destId="{D7E7D0D8-BB97-4A68-A669-A69DD267684F}" srcOrd="1" destOrd="0" presId="urn:microsoft.com/office/officeart/2005/8/layout/list1"/>
    <dgm:cxn modelId="{5E980F32-70BC-44D6-961B-D5F73F86BD3D}" type="presParOf" srcId="{6E13BFAE-06C0-4E67-AC2B-C6C00E48482E}" destId="{DA72E6E6-D47D-43D2-A8FF-B62A726EAB33}" srcOrd="21" destOrd="0" presId="urn:microsoft.com/office/officeart/2005/8/layout/list1"/>
    <dgm:cxn modelId="{43E87AD0-5E4D-4093-9998-F733B2019CD8}" type="presParOf" srcId="{6E13BFAE-06C0-4E67-AC2B-C6C00E48482E}" destId="{08AE3EFC-82A0-4926-9214-BDC6634493F1}" srcOrd="22" destOrd="0" presId="urn:microsoft.com/office/officeart/2005/8/layout/list1"/>
    <dgm:cxn modelId="{761DA5D7-43C2-452A-9172-271061769B7C}" type="presParOf" srcId="{6E13BFAE-06C0-4E67-AC2B-C6C00E48482E}" destId="{CE0E70AF-33BE-462B-95EB-794C6D3B4D43}" srcOrd="23" destOrd="0" presId="urn:microsoft.com/office/officeart/2005/8/layout/list1"/>
    <dgm:cxn modelId="{92E51F85-47A3-431C-ABF7-F7728D93F6CA}" type="presParOf" srcId="{6E13BFAE-06C0-4E67-AC2B-C6C00E48482E}" destId="{07972BAD-1C44-4576-8A8D-42A908CD338B}" srcOrd="24" destOrd="0" presId="urn:microsoft.com/office/officeart/2005/8/layout/list1"/>
    <dgm:cxn modelId="{6396536F-D366-4894-9EDE-EFBB8796267A}" type="presParOf" srcId="{07972BAD-1C44-4576-8A8D-42A908CD338B}" destId="{62E45E0E-1881-4077-A293-672C8B96C2E3}" srcOrd="0" destOrd="0" presId="urn:microsoft.com/office/officeart/2005/8/layout/list1"/>
    <dgm:cxn modelId="{CD5C8DA5-BE9A-40D0-B812-A758F99EBBE0}" type="presParOf" srcId="{07972BAD-1C44-4576-8A8D-42A908CD338B}" destId="{65EF2F98-09BA-4DF1-86A6-8C3B6FD82AD0}" srcOrd="1" destOrd="0" presId="urn:microsoft.com/office/officeart/2005/8/layout/list1"/>
    <dgm:cxn modelId="{35DD1CC8-CED3-4196-B7B2-70DD9AB62C48}" type="presParOf" srcId="{6E13BFAE-06C0-4E67-AC2B-C6C00E48482E}" destId="{0814A4B8-EEFE-47F6-9EAA-D290214E44B6}" srcOrd="25" destOrd="0" presId="urn:microsoft.com/office/officeart/2005/8/layout/list1"/>
    <dgm:cxn modelId="{73031D79-7120-4999-8D45-91282E26CDA8}" type="presParOf" srcId="{6E13BFAE-06C0-4E67-AC2B-C6C00E48482E}" destId="{A4BC902F-B2C1-4504-B89D-242B30E9477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8EA536-33A7-4DBE-9C50-2D2DAA1FCC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167B-5DA9-4862-A3BF-BBF5789FC73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gm:t>
    </dgm:pt>
    <dgm:pt modelId="{E801ADA2-4525-4CBF-A330-5A6E89B61424}" type="parTrans" cxnId="{36FED893-94DC-4735-B87A-57985C92B38A}">
      <dgm:prSet/>
      <dgm:spPr/>
      <dgm:t>
        <a:bodyPr/>
        <a:lstStyle/>
        <a:p>
          <a:endParaRPr lang="ru-RU" sz="1800"/>
        </a:p>
      </dgm:t>
    </dgm:pt>
    <dgm:pt modelId="{10A2A2A9-9CD5-4484-AD46-C621830EDEE9}" type="sibTrans" cxnId="{36FED893-94DC-4735-B87A-57985C92B38A}">
      <dgm:prSet/>
      <dgm:spPr/>
      <dgm:t>
        <a:bodyPr/>
        <a:lstStyle/>
        <a:p>
          <a:endParaRPr lang="ru-RU" sz="1800"/>
        </a:p>
      </dgm:t>
    </dgm:pt>
    <dgm:pt modelId="{BD0607F5-B2CC-4CC8-9593-B73688D57B1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Создание 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музейных экспозиций и выставок, виртуальных проектов,  разработка и проведение экспертизы проектно-сметной документации</a:t>
          </a:r>
        </a:p>
      </dgm:t>
    </dgm:pt>
    <dgm:pt modelId="{10FB4BE1-F6EC-47ED-89AA-E89674682137}" type="parTrans" cxnId="{D829492B-7DB6-487A-8C81-3FA89246E4E9}">
      <dgm:prSet/>
      <dgm:spPr/>
      <dgm:t>
        <a:bodyPr/>
        <a:lstStyle/>
        <a:p>
          <a:endParaRPr lang="ru-RU" sz="1800"/>
        </a:p>
      </dgm:t>
    </dgm:pt>
    <dgm:pt modelId="{10997406-54D7-45D2-8099-141000D6DDB1}" type="sibTrans" cxnId="{D829492B-7DB6-487A-8C81-3FA89246E4E9}">
      <dgm:prSet/>
      <dgm:spPr/>
      <dgm:t>
        <a:bodyPr/>
        <a:lstStyle/>
        <a:p>
          <a:endParaRPr lang="ru-RU" sz="1800"/>
        </a:p>
      </dgm:t>
    </dgm:pt>
    <dgm:pt modelId="{D3B56A06-BB42-4439-8391-CF5C087E1239}">
      <dgm:prSet custT="1"/>
      <dgm:spPr>
        <a:solidFill>
          <a:srgbClr val="0070C0"/>
        </a:solidFill>
      </dgm:spPr>
      <dgm:t>
        <a:bodyPr anchor="t"/>
        <a:lstStyle/>
        <a:p>
          <a:pPr rtl="0"/>
          <a:r>
            <a:rPr lang="ru-RU" sz="1400" dirty="0" smtClean="0"/>
            <a:t>Капитальный ремонт и ремонт памятников истории и культуры, относящихся к муниципальной собственности  </a:t>
          </a:r>
          <a:endParaRPr lang="ru-RU" sz="1400" dirty="0"/>
        </a:p>
      </dgm:t>
    </dgm:pt>
    <dgm:pt modelId="{1BDAAB04-7C0C-4DFD-83B2-17FB7069326A}" type="parTrans" cxnId="{BC9A8E68-1847-497E-BD13-53A3DBFC5080}">
      <dgm:prSet/>
      <dgm:spPr/>
      <dgm:t>
        <a:bodyPr/>
        <a:lstStyle/>
        <a:p>
          <a:endParaRPr lang="ru-RU" sz="1800"/>
        </a:p>
      </dgm:t>
    </dgm:pt>
    <dgm:pt modelId="{2864421F-E876-45D5-A67E-ECA4AC471BCA}" type="sibTrans" cxnId="{BC9A8E68-1847-497E-BD13-53A3DBFC5080}">
      <dgm:prSet/>
      <dgm:spPr/>
      <dgm:t>
        <a:bodyPr/>
        <a:lstStyle/>
        <a:p>
          <a:endParaRPr lang="ru-RU" sz="1800"/>
        </a:p>
      </dgm:t>
    </dgm:pt>
    <dgm:pt modelId="{55192AFC-344B-4605-8E65-14622AE92EC1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400" dirty="0"/>
            <a:t>Комплектование книжных фондов библиотек</a:t>
          </a:r>
        </a:p>
      </dgm:t>
    </dgm:pt>
    <dgm:pt modelId="{FDE7ADA8-9CC6-461A-B5A3-121BF792F745}" type="parTrans" cxnId="{8E88566B-B693-4C0F-9E87-DF6B777D949B}">
      <dgm:prSet/>
      <dgm:spPr/>
      <dgm:t>
        <a:bodyPr/>
        <a:lstStyle/>
        <a:p>
          <a:endParaRPr lang="ru-RU" sz="1800"/>
        </a:p>
      </dgm:t>
    </dgm:pt>
    <dgm:pt modelId="{169C1C34-1B46-4AAB-BD8E-739F8A72E71E}" type="sibTrans" cxnId="{8E88566B-B693-4C0F-9E87-DF6B777D949B}">
      <dgm:prSet/>
      <dgm:spPr/>
      <dgm:t>
        <a:bodyPr/>
        <a:lstStyle/>
        <a:p>
          <a:endParaRPr lang="ru-RU" sz="1800"/>
        </a:p>
      </dgm:t>
    </dgm:pt>
    <dgm:pt modelId="{46B1F967-848A-44EE-B8B4-B85ED22BE5E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400" dirty="0" smtClean="0"/>
            <a:t>Развитие туризма и туристского продукта на территории Североуральского городского округа </a:t>
          </a:r>
          <a:endParaRPr lang="ru-RU" sz="1400" dirty="0"/>
        </a:p>
      </dgm:t>
    </dgm:pt>
    <dgm:pt modelId="{BA1CFA00-5ED2-4AC0-88F0-C866238A20B2}" type="parTrans" cxnId="{210D51E7-5055-4DA5-B531-A21C950D252C}">
      <dgm:prSet/>
      <dgm:spPr/>
      <dgm:t>
        <a:bodyPr/>
        <a:lstStyle/>
        <a:p>
          <a:endParaRPr lang="ru-RU" sz="1800"/>
        </a:p>
      </dgm:t>
    </dgm:pt>
    <dgm:pt modelId="{C35EBAC1-ECBF-4A3A-862E-6DCDCBC591AB}" type="sibTrans" cxnId="{210D51E7-5055-4DA5-B531-A21C950D252C}">
      <dgm:prSet/>
      <dgm:spPr/>
      <dgm:t>
        <a:bodyPr/>
        <a:lstStyle/>
        <a:p>
          <a:endParaRPr lang="ru-RU" sz="1800"/>
        </a:p>
      </dgm:t>
    </dgm:pt>
    <dgm:pt modelId="{64C87310-39CE-423A-9A51-B5B96909497F}">
      <dgm:prSet custT="1"/>
      <dgm:spPr/>
      <dgm:t>
        <a:bodyPr anchor="t"/>
        <a:lstStyle/>
        <a:p>
          <a:r>
            <a:rPr lang="ru-RU" sz="1400" dirty="0" smtClean="0"/>
            <a:t>Разработка и проведение экспертизы ПСД на строительство, реконструкцию (модернизацию), капитальный ремонт объектов </a:t>
          </a:r>
          <a:r>
            <a:rPr lang="ru-RU" sz="1400" dirty="0" err="1" smtClean="0"/>
            <a:t>культурно-досугового</a:t>
          </a:r>
          <a:r>
            <a:rPr lang="ru-RU" sz="1400" dirty="0" smtClean="0"/>
            <a:t> типа, расположенных в сельской местности</a:t>
          </a:r>
          <a:endParaRPr lang="ru-RU" sz="1400" dirty="0"/>
        </a:p>
      </dgm:t>
    </dgm:pt>
    <dgm:pt modelId="{F1A03F2C-E5BA-4E0E-B489-63E6B463A1D0}" type="sibTrans" cxnId="{1050842C-3359-4FAB-B182-4906F3F532A3}">
      <dgm:prSet/>
      <dgm:spPr/>
      <dgm:t>
        <a:bodyPr/>
        <a:lstStyle/>
        <a:p>
          <a:endParaRPr lang="ru-RU"/>
        </a:p>
      </dgm:t>
    </dgm:pt>
    <dgm:pt modelId="{3E0863E5-FF2B-47D8-8BA1-6E240276D530}" type="parTrans" cxnId="{1050842C-3359-4FAB-B182-4906F3F532A3}">
      <dgm:prSet/>
      <dgm:spPr/>
      <dgm:t>
        <a:bodyPr/>
        <a:lstStyle/>
        <a:p>
          <a:endParaRPr lang="ru-RU"/>
        </a:p>
      </dgm:t>
    </dgm:pt>
    <dgm:pt modelId="{4ACCEF2A-CEB6-40D2-9D2F-6901005EE4BA}" type="pres">
      <dgm:prSet presAssocID="{9A8EA536-33A7-4DBE-9C50-2D2DAA1FCC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279A1-D285-4470-B9ED-BFB462DD8A32}" type="pres">
      <dgm:prSet presAssocID="{4676167B-5DA9-4862-A3BF-BBF5789FC73E}" presName="parentLin" presStyleCnt="0"/>
      <dgm:spPr/>
    </dgm:pt>
    <dgm:pt modelId="{8FBCEFB6-AF25-481C-8A6E-C221E5E68682}" type="pres">
      <dgm:prSet presAssocID="{4676167B-5DA9-4862-A3BF-BBF5789FC73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4ED238C-7769-4CC4-83E2-A7FCE82FCDA9}" type="pres">
      <dgm:prSet presAssocID="{4676167B-5DA9-4862-A3BF-BBF5789FC73E}" presName="parentText" presStyleLbl="node1" presStyleIdx="0" presStyleCnt="6" custScaleX="122153" custScaleY="130944" custLinFactNeighborX="3382" custLinFactNeighborY="-54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418E-CADE-46F3-A8AC-E761E2CB7F1F}" type="pres">
      <dgm:prSet presAssocID="{4676167B-5DA9-4862-A3BF-BBF5789FC73E}" presName="negativeSpace" presStyleCnt="0"/>
      <dgm:spPr/>
    </dgm:pt>
    <dgm:pt modelId="{426AEEC8-E223-4859-97AD-2FBB9C22FE93}" type="pres">
      <dgm:prSet presAssocID="{4676167B-5DA9-4862-A3BF-BBF5789FC73E}" presName="childText" presStyleLbl="conFgAcc1" presStyleIdx="0" presStyleCnt="6" custScaleY="99998" custLinFactY="-53665" custLinFactNeighborY="-100000">
        <dgm:presLayoutVars>
          <dgm:bulletEnabled val="1"/>
        </dgm:presLayoutVars>
      </dgm:prSet>
      <dgm:spPr/>
    </dgm:pt>
    <dgm:pt modelId="{42F6220E-F32A-4F34-86BD-21665AAEE808}" type="pres">
      <dgm:prSet presAssocID="{10A2A2A9-9CD5-4484-AD46-C621830EDEE9}" presName="spaceBetweenRectangles" presStyleCnt="0"/>
      <dgm:spPr/>
    </dgm:pt>
    <dgm:pt modelId="{C69180FE-E1B9-4932-9152-0AE969F3BC4D}" type="pres">
      <dgm:prSet presAssocID="{BD0607F5-B2CC-4CC8-9593-B73688D57B1D}" presName="parentLin" presStyleCnt="0"/>
      <dgm:spPr/>
    </dgm:pt>
    <dgm:pt modelId="{234EE76F-D1D0-4685-AA8B-5A8BECB048AB}" type="pres">
      <dgm:prSet presAssocID="{BD0607F5-B2CC-4CC8-9593-B73688D57B1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98D148E-1CDF-4772-9934-FF3FE5B50A19}" type="pres">
      <dgm:prSet presAssocID="{BD0607F5-B2CC-4CC8-9593-B73688D57B1D}" presName="parentText" presStyleLbl="node1" presStyleIdx="1" presStyleCnt="6" custScaleX="122153" custScaleY="259925" custLinFactNeighborX="3484" custLinFactNeighborY="-649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2F4F-A7B1-41CB-9FD2-E7CB18C2EC0D}" type="pres">
      <dgm:prSet presAssocID="{BD0607F5-B2CC-4CC8-9593-B73688D57B1D}" presName="negativeSpace" presStyleCnt="0"/>
      <dgm:spPr/>
    </dgm:pt>
    <dgm:pt modelId="{838AF980-ECF9-4B45-AC16-C9D08310337C}" type="pres">
      <dgm:prSet presAssocID="{BD0607F5-B2CC-4CC8-9593-B73688D57B1D}" presName="childText" presStyleLbl="conFgAcc1" presStyleIdx="1" presStyleCnt="6" custLinFactY="-94436" custLinFactNeighborY="-100000">
        <dgm:presLayoutVars>
          <dgm:bulletEnabled val="1"/>
        </dgm:presLayoutVars>
      </dgm:prSet>
      <dgm:spPr/>
    </dgm:pt>
    <dgm:pt modelId="{066486A0-DA27-4D1B-912C-C450863A0C37}" type="pres">
      <dgm:prSet presAssocID="{10997406-54D7-45D2-8099-141000D6DDB1}" presName="spaceBetweenRectangles" presStyleCnt="0"/>
      <dgm:spPr/>
    </dgm:pt>
    <dgm:pt modelId="{C4700EAB-1577-4B91-96FA-D081A0622058}" type="pres">
      <dgm:prSet presAssocID="{D3B56A06-BB42-4439-8391-CF5C087E1239}" presName="parentLin" presStyleCnt="0"/>
      <dgm:spPr/>
    </dgm:pt>
    <dgm:pt modelId="{EF90D585-5A15-4131-8808-76D69C7C7B0D}" type="pres">
      <dgm:prSet presAssocID="{D3B56A06-BB42-4439-8391-CF5C087E123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5FFE83D-DA2B-47F6-B1E6-DC0A8CF1C83D}" type="pres">
      <dgm:prSet presAssocID="{D3B56A06-BB42-4439-8391-CF5C087E1239}" presName="parentText" presStyleLbl="node1" presStyleIdx="2" presStyleCnt="6" custScaleX="122153" custScaleY="280493" custLinFactNeighborX="3484" custLinFactNeighborY="-99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EB219-4341-4B5F-BBFA-60B19F7F9130}" type="pres">
      <dgm:prSet presAssocID="{D3B56A06-BB42-4439-8391-CF5C087E1239}" presName="negativeSpace" presStyleCnt="0"/>
      <dgm:spPr/>
    </dgm:pt>
    <dgm:pt modelId="{3587B30D-0E6B-432F-BB6C-A5A1CEDA776B}" type="pres">
      <dgm:prSet presAssocID="{D3B56A06-BB42-4439-8391-CF5C087E1239}" presName="childText" presStyleLbl="conFgAcc1" presStyleIdx="2" presStyleCnt="6" custLinFactY="-36840" custLinFactNeighborY="-100000">
        <dgm:presLayoutVars>
          <dgm:bulletEnabled val="1"/>
        </dgm:presLayoutVars>
      </dgm:prSet>
      <dgm:spPr/>
    </dgm:pt>
    <dgm:pt modelId="{7A78FD5F-8C38-4164-A9FB-4F45E6DD1AEA}" type="pres">
      <dgm:prSet presAssocID="{2864421F-E876-45D5-A67E-ECA4AC471BCA}" presName="spaceBetweenRectangles" presStyleCnt="0"/>
      <dgm:spPr/>
    </dgm:pt>
    <dgm:pt modelId="{D6BB2414-8369-4292-BCDC-8C142B6EB2A0}" type="pres">
      <dgm:prSet presAssocID="{64C87310-39CE-423A-9A51-B5B96909497F}" presName="parentLin" presStyleCnt="0"/>
      <dgm:spPr/>
    </dgm:pt>
    <dgm:pt modelId="{330F3D52-45A2-4A34-9239-53FD2CC48E2A}" type="pres">
      <dgm:prSet presAssocID="{64C87310-39CE-423A-9A51-B5B96909497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D8087A9-1606-40C7-A0D6-5403F69E31C4}" type="pres">
      <dgm:prSet presAssocID="{64C87310-39CE-423A-9A51-B5B96909497F}" presName="parentText" presStyleLbl="node1" presStyleIdx="3" presStyleCnt="6" custScaleX="122484" custScaleY="308190" custLinFactNeighborX="3484" custLinFactNeighborY="-48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884A5-53F3-480A-B65F-5222043CD385}" type="pres">
      <dgm:prSet presAssocID="{64C87310-39CE-423A-9A51-B5B96909497F}" presName="negativeSpace" presStyleCnt="0"/>
      <dgm:spPr/>
    </dgm:pt>
    <dgm:pt modelId="{C3D6929C-DC90-4702-8DAA-2351E1D143D1}" type="pres">
      <dgm:prSet presAssocID="{64C87310-39CE-423A-9A51-B5B96909497F}" presName="childText" presStyleLbl="conFgAcc1" presStyleIdx="3" presStyleCnt="6" custLinFactNeighborY="35943">
        <dgm:presLayoutVars>
          <dgm:bulletEnabled val="1"/>
        </dgm:presLayoutVars>
      </dgm:prSet>
      <dgm:spPr/>
    </dgm:pt>
    <dgm:pt modelId="{267BEA2E-95AC-453E-A749-0A1728C74B67}" type="pres">
      <dgm:prSet presAssocID="{F1A03F2C-E5BA-4E0E-B489-63E6B463A1D0}" presName="spaceBetweenRectangles" presStyleCnt="0"/>
      <dgm:spPr/>
    </dgm:pt>
    <dgm:pt modelId="{B390E082-B195-4647-8B3C-56D851301725}" type="pres">
      <dgm:prSet presAssocID="{55192AFC-344B-4605-8E65-14622AE92EC1}" presName="parentLin" presStyleCnt="0"/>
      <dgm:spPr/>
    </dgm:pt>
    <dgm:pt modelId="{3B6D1EFA-53F5-4669-841E-74978A2C37E4}" type="pres">
      <dgm:prSet presAssocID="{55192AFC-344B-4605-8E65-14622AE92EC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67951EB-A710-48C5-B625-7FB576EF73E7}" type="pres">
      <dgm:prSet presAssocID="{55192AFC-344B-4605-8E65-14622AE92EC1}" presName="parentText" presStyleLbl="node1" presStyleIdx="4" presStyleCnt="6" custScaleX="122153" custScaleY="115304" custLinFactNeighborX="3382" custLinFactNeighborY="9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7C28-459F-4848-92A3-8E103DF9F71E}" type="pres">
      <dgm:prSet presAssocID="{55192AFC-344B-4605-8E65-14622AE92EC1}" presName="negativeSpace" presStyleCnt="0"/>
      <dgm:spPr/>
    </dgm:pt>
    <dgm:pt modelId="{1A6BF257-F830-45CD-8766-64324E6A58FA}" type="pres">
      <dgm:prSet presAssocID="{55192AFC-344B-4605-8E65-14622AE92EC1}" presName="childText" presStyleLbl="conFgAcc1" presStyleIdx="4" presStyleCnt="6" custLinFactNeighborY="64767">
        <dgm:presLayoutVars>
          <dgm:bulletEnabled val="1"/>
        </dgm:presLayoutVars>
      </dgm:prSet>
      <dgm:spPr/>
    </dgm:pt>
    <dgm:pt modelId="{4228FF84-4AC9-46D8-8D16-F3BCD4926C6D}" type="pres">
      <dgm:prSet presAssocID="{169C1C34-1B46-4AAB-BD8E-739F8A72E71E}" presName="spaceBetweenRectangles" presStyleCnt="0"/>
      <dgm:spPr/>
    </dgm:pt>
    <dgm:pt modelId="{28E07F8B-DA1A-47B8-A6CC-0D1985FCB30F}" type="pres">
      <dgm:prSet presAssocID="{46B1F967-848A-44EE-B8B4-B85ED22BE5EB}" presName="parentLin" presStyleCnt="0"/>
      <dgm:spPr/>
    </dgm:pt>
    <dgm:pt modelId="{BC85075C-8CE3-45D2-9DC0-E58A49E8F18C}" type="pres">
      <dgm:prSet presAssocID="{46B1F967-848A-44EE-B8B4-B85ED22BE5E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88EFD52-7DD0-4A29-8B82-E75238531EB5}" type="pres">
      <dgm:prSet presAssocID="{46B1F967-848A-44EE-B8B4-B85ED22BE5EB}" presName="parentText" presStyleLbl="node1" presStyleIdx="5" presStyleCnt="6" custScaleX="122153" custScaleY="326952" custLinFactNeighborX="3484" custLinFactNeighborY="47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2B27D-113A-4590-8622-D188E15F3EA9}" type="pres">
      <dgm:prSet presAssocID="{46B1F967-848A-44EE-B8B4-B85ED22BE5EB}" presName="negativeSpace" presStyleCnt="0"/>
      <dgm:spPr/>
    </dgm:pt>
    <dgm:pt modelId="{3217FB2A-BDF4-4563-B1ED-B346F941BB11}" type="pres">
      <dgm:prSet presAssocID="{46B1F967-848A-44EE-B8B4-B85ED22BE5EB}" presName="childText" presStyleLbl="conFgAcc1" presStyleIdx="5" presStyleCnt="6" custLinFactNeighborY="98804">
        <dgm:presLayoutVars>
          <dgm:bulletEnabled val="1"/>
        </dgm:presLayoutVars>
      </dgm:prSet>
      <dgm:spPr/>
    </dgm:pt>
  </dgm:ptLst>
  <dgm:cxnLst>
    <dgm:cxn modelId="{505D9732-E6D6-491D-8443-3375AAA1C46C}" type="presOf" srcId="{46B1F967-848A-44EE-B8B4-B85ED22BE5EB}" destId="{788EFD52-7DD0-4A29-8B82-E75238531EB5}" srcOrd="1" destOrd="0" presId="urn:microsoft.com/office/officeart/2005/8/layout/list1"/>
    <dgm:cxn modelId="{210D51E7-5055-4DA5-B531-A21C950D252C}" srcId="{9A8EA536-33A7-4DBE-9C50-2D2DAA1FCCCD}" destId="{46B1F967-848A-44EE-B8B4-B85ED22BE5EB}" srcOrd="5" destOrd="0" parTransId="{BA1CFA00-5ED2-4AC0-88F0-C866238A20B2}" sibTransId="{C35EBAC1-ECBF-4A3A-862E-6DCDCBC591AB}"/>
    <dgm:cxn modelId="{087F8972-6125-47E2-B371-C323FBBDD601}" type="presOf" srcId="{64C87310-39CE-423A-9A51-B5B96909497F}" destId="{9D8087A9-1606-40C7-A0D6-5403F69E31C4}" srcOrd="1" destOrd="0" presId="urn:microsoft.com/office/officeart/2005/8/layout/list1"/>
    <dgm:cxn modelId="{371A50F3-4FCA-47A2-A182-EBFDCB85560C}" type="presOf" srcId="{D3B56A06-BB42-4439-8391-CF5C087E1239}" destId="{65FFE83D-DA2B-47F6-B1E6-DC0A8CF1C83D}" srcOrd="1" destOrd="0" presId="urn:microsoft.com/office/officeart/2005/8/layout/list1"/>
    <dgm:cxn modelId="{B781FE71-3072-4888-A3D5-9825A71E2576}" type="presOf" srcId="{64C87310-39CE-423A-9A51-B5B96909497F}" destId="{330F3D52-45A2-4A34-9239-53FD2CC48E2A}" srcOrd="0" destOrd="0" presId="urn:microsoft.com/office/officeart/2005/8/layout/list1"/>
    <dgm:cxn modelId="{8E88566B-B693-4C0F-9E87-DF6B777D949B}" srcId="{9A8EA536-33A7-4DBE-9C50-2D2DAA1FCCCD}" destId="{55192AFC-344B-4605-8E65-14622AE92EC1}" srcOrd="4" destOrd="0" parTransId="{FDE7ADA8-9CC6-461A-B5A3-121BF792F745}" sibTransId="{169C1C34-1B46-4AAB-BD8E-739F8A72E71E}"/>
    <dgm:cxn modelId="{F01BD04F-DAED-427B-90D4-30395EA86908}" type="presOf" srcId="{4676167B-5DA9-4862-A3BF-BBF5789FC73E}" destId="{8FBCEFB6-AF25-481C-8A6E-C221E5E68682}" srcOrd="0" destOrd="0" presId="urn:microsoft.com/office/officeart/2005/8/layout/list1"/>
    <dgm:cxn modelId="{33E2A621-DBAE-4F7D-AB08-BB255E921219}" type="presOf" srcId="{BD0607F5-B2CC-4CC8-9593-B73688D57B1D}" destId="{234EE76F-D1D0-4685-AA8B-5A8BECB048AB}" srcOrd="0" destOrd="0" presId="urn:microsoft.com/office/officeart/2005/8/layout/list1"/>
    <dgm:cxn modelId="{B888DD82-42B8-4D5A-8CC8-67B05CF90E12}" type="presOf" srcId="{9A8EA536-33A7-4DBE-9C50-2D2DAA1FCCCD}" destId="{4ACCEF2A-CEB6-40D2-9D2F-6901005EE4BA}" srcOrd="0" destOrd="0" presId="urn:microsoft.com/office/officeart/2005/8/layout/list1"/>
    <dgm:cxn modelId="{1050842C-3359-4FAB-B182-4906F3F532A3}" srcId="{9A8EA536-33A7-4DBE-9C50-2D2DAA1FCCCD}" destId="{64C87310-39CE-423A-9A51-B5B96909497F}" srcOrd="3" destOrd="0" parTransId="{3E0863E5-FF2B-47D8-8BA1-6E240276D530}" sibTransId="{F1A03F2C-E5BA-4E0E-B489-63E6B463A1D0}"/>
    <dgm:cxn modelId="{1D8FFC8B-0354-412A-99B7-E4F850D4CEB3}" type="presOf" srcId="{4676167B-5DA9-4862-A3BF-BBF5789FC73E}" destId="{D4ED238C-7769-4CC4-83E2-A7FCE82FCDA9}" srcOrd="1" destOrd="0" presId="urn:microsoft.com/office/officeart/2005/8/layout/list1"/>
    <dgm:cxn modelId="{BC9A8E68-1847-497E-BD13-53A3DBFC5080}" srcId="{9A8EA536-33A7-4DBE-9C50-2D2DAA1FCCCD}" destId="{D3B56A06-BB42-4439-8391-CF5C087E1239}" srcOrd="2" destOrd="0" parTransId="{1BDAAB04-7C0C-4DFD-83B2-17FB7069326A}" sibTransId="{2864421F-E876-45D5-A67E-ECA4AC471BCA}"/>
    <dgm:cxn modelId="{6A433A2F-961F-4678-A55B-D09C3A191E54}" type="presOf" srcId="{55192AFC-344B-4605-8E65-14622AE92EC1}" destId="{3B6D1EFA-53F5-4669-841E-74978A2C37E4}" srcOrd="0" destOrd="0" presId="urn:microsoft.com/office/officeart/2005/8/layout/list1"/>
    <dgm:cxn modelId="{D829492B-7DB6-487A-8C81-3FA89246E4E9}" srcId="{9A8EA536-33A7-4DBE-9C50-2D2DAA1FCCCD}" destId="{BD0607F5-B2CC-4CC8-9593-B73688D57B1D}" srcOrd="1" destOrd="0" parTransId="{10FB4BE1-F6EC-47ED-89AA-E89674682137}" sibTransId="{10997406-54D7-45D2-8099-141000D6DDB1}"/>
    <dgm:cxn modelId="{700C6439-0BB6-4054-90E2-D11A230406C8}" type="presOf" srcId="{BD0607F5-B2CC-4CC8-9593-B73688D57B1D}" destId="{C98D148E-1CDF-4772-9934-FF3FE5B50A19}" srcOrd="1" destOrd="0" presId="urn:microsoft.com/office/officeart/2005/8/layout/list1"/>
    <dgm:cxn modelId="{FDDD4236-1DF5-4E66-B5D4-AB61DFBE488A}" type="presOf" srcId="{55192AFC-344B-4605-8E65-14622AE92EC1}" destId="{D67951EB-A710-48C5-B625-7FB576EF73E7}" srcOrd="1" destOrd="0" presId="urn:microsoft.com/office/officeart/2005/8/layout/list1"/>
    <dgm:cxn modelId="{36FED893-94DC-4735-B87A-57985C92B38A}" srcId="{9A8EA536-33A7-4DBE-9C50-2D2DAA1FCCCD}" destId="{4676167B-5DA9-4862-A3BF-BBF5789FC73E}" srcOrd="0" destOrd="0" parTransId="{E801ADA2-4525-4CBF-A330-5A6E89B61424}" sibTransId="{10A2A2A9-9CD5-4484-AD46-C621830EDEE9}"/>
    <dgm:cxn modelId="{9AFF87E6-0619-49FA-9CAD-8BC1B684DF8F}" type="presOf" srcId="{D3B56A06-BB42-4439-8391-CF5C087E1239}" destId="{EF90D585-5A15-4131-8808-76D69C7C7B0D}" srcOrd="0" destOrd="0" presId="urn:microsoft.com/office/officeart/2005/8/layout/list1"/>
    <dgm:cxn modelId="{5F0BB388-ECF4-43AA-A164-0A15E120B483}" type="presOf" srcId="{46B1F967-848A-44EE-B8B4-B85ED22BE5EB}" destId="{BC85075C-8CE3-45D2-9DC0-E58A49E8F18C}" srcOrd="0" destOrd="0" presId="urn:microsoft.com/office/officeart/2005/8/layout/list1"/>
    <dgm:cxn modelId="{3BFF7A49-06B6-4069-A212-F8BDEF5F7F92}" type="presParOf" srcId="{4ACCEF2A-CEB6-40D2-9D2F-6901005EE4BA}" destId="{E67279A1-D285-4470-B9ED-BFB462DD8A32}" srcOrd="0" destOrd="0" presId="urn:microsoft.com/office/officeart/2005/8/layout/list1"/>
    <dgm:cxn modelId="{65A8B70D-CCB6-4CDE-9C1C-EFC5DB8A487F}" type="presParOf" srcId="{E67279A1-D285-4470-B9ED-BFB462DD8A32}" destId="{8FBCEFB6-AF25-481C-8A6E-C221E5E68682}" srcOrd="0" destOrd="0" presId="urn:microsoft.com/office/officeart/2005/8/layout/list1"/>
    <dgm:cxn modelId="{6C15F13D-9FDE-4681-B6C5-796FCD6D61D2}" type="presParOf" srcId="{E67279A1-D285-4470-B9ED-BFB462DD8A32}" destId="{D4ED238C-7769-4CC4-83E2-A7FCE82FCDA9}" srcOrd="1" destOrd="0" presId="urn:microsoft.com/office/officeart/2005/8/layout/list1"/>
    <dgm:cxn modelId="{DB4BE4A8-B10E-4CD9-B342-DC8B6ADD3CEE}" type="presParOf" srcId="{4ACCEF2A-CEB6-40D2-9D2F-6901005EE4BA}" destId="{3708418E-CADE-46F3-A8AC-E761E2CB7F1F}" srcOrd="1" destOrd="0" presId="urn:microsoft.com/office/officeart/2005/8/layout/list1"/>
    <dgm:cxn modelId="{0A62FBBB-7F65-4B4D-B263-EBB39FF262F7}" type="presParOf" srcId="{4ACCEF2A-CEB6-40D2-9D2F-6901005EE4BA}" destId="{426AEEC8-E223-4859-97AD-2FBB9C22FE93}" srcOrd="2" destOrd="0" presId="urn:microsoft.com/office/officeart/2005/8/layout/list1"/>
    <dgm:cxn modelId="{B48D68AA-D29B-4FF2-96AB-61D842727DB2}" type="presParOf" srcId="{4ACCEF2A-CEB6-40D2-9D2F-6901005EE4BA}" destId="{42F6220E-F32A-4F34-86BD-21665AAEE808}" srcOrd="3" destOrd="0" presId="urn:microsoft.com/office/officeart/2005/8/layout/list1"/>
    <dgm:cxn modelId="{7610928F-6072-4EC7-8604-C54BD30BC387}" type="presParOf" srcId="{4ACCEF2A-CEB6-40D2-9D2F-6901005EE4BA}" destId="{C69180FE-E1B9-4932-9152-0AE969F3BC4D}" srcOrd="4" destOrd="0" presId="urn:microsoft.com/office/officeart/2005/8/layout/list1"/>
    <dgm:cxn modelId="{985B3485-2D31-4FD9-B351-BED4C8DB165B}" type="presParOf" srcId="{C69180FE-E1B9-4932-9152-0AE969F3BC4D}" destId="{234EE76F-D1D0-4685-AA8B-5A8BECB048AB}" srcOrd="0" destOrd="0" presId="urn:microsoft.com/office/officeart/2005/8/layout/list1"/>
    <dgm:cxn modelId="{01717070-488C-4884-9CE0-4747E17D16D4}" type="presParOf" srcId="{C69180FE-E1B9-4932-9152-0AE969F3BC4D}" destId="{C98D148E-1CDF-4772-9934-FF3FE5B50A19}" srcOrd="1" destOrd="0" presId="urn:microsoft.com/office/officeart/2005/8/layout/list1"/>
    <dgm:cxn modelId="{766B8268-0E35-4E56-809C-8BE22D803BBD}" type="presParOf" srcId="{4ACCEF2A-CEB6-40D2-9D2F-6901005EE4BA}" destId="{0C272F4F-A7B1-41CB-9FD2-E7CB18C2EC0D}" srcOrd="5" destOrd="0" presId="urn:microsoft.com/office/officeart/2005/8/layout/list1"/>
    <dgm:cxn modelId="{95E6101B-C4C9-4FC9-88AE-3A1B0B89F24C}" type="presParOf" srcId="{4ACCEF2A-CEB6-40D2-9D2F-6901005EE4BA}" destId="{838AF980-ECF9-4B45-AC16-C9D08310337C}" srcOrd="6" destOrd="0" presId="urn:microsoft.com/office/officeart/2005/8/layout/list1"/>
    <dgm:cxn modelId="{96A388DA-62BD-4A29-BE79-85AEE7842FEA}" type="presParOf" srcId="{4ACCEF2A-CEB6-40D2-9D2F-6901005EE4BA}" destId="{066486A0-DA27-4D1B-912C-C450863A0C37}" srcOrd="7" destOrd="0" presId="urn:microsoft.com/office/officeart/2005/8/layout/list1"/>
    <dgm:cxn modelId="{752B90A4-F15B-46B0-A7AE-24FF4E4A69A6}" type="presParOf" srcId="{4ACCEF2A-CEB6-40D2-9D2F-6901005EE4BA}" destId="{C4700EAB-1577-4B91-96FA-D081A0622058}" srcOrd="8" destOrd="0" presId="urn:microsoft.com/office/officeart/2005/8/layout/list1"/>
    <dgm:cxn modelId="{A062FB98-4678-4BB4-9CD7-D748E9B6FFCF}" type="presParOf" srcId="{C4700EAB-1577-4B91-96FA-D081A0622058}" destId="{EF90D585-5A15-4131-8808-76D69C7C7B0D}" srcOrd="0" destOrd="0" presId="urn:microsoft.com/office/officeart/2005/8/layout/list1"/>
    <dgm:cxn modelId="{40AB15F7-7C37-4E4B-9E14-57ECB1E1CFF5}" type="presParOf" srcId="{C4700EAB-1577-4B91-96FA-D081A0622058}" destId="{65FFE83D-DA2B-47F6-B1E6-DC0A8CF1C83D}" srcOrd="1" destOrd="0" presId="urn:microsoft.com/office/officeart/2005/8/layout/list1"/>
    <dgm:cxn modelId="{896D6A3B-D284-4A18-9105-F288A885F0B3}" type="presParOf" srcId="{4ACCEF2A-CEB6-40D2-9D2F-6901005EE4BA}" destId="{E1FEB219-4341-4B5F-BBFA-60B19F7F9130}" srcOrd="9" destOrd="0" presId="urn:microsoft.com/office/officeart/2005/8/layout/list1"/>
    <dgm:cxn modelId="{402AE0D8-7258-44C7-B838-A7AE94EE170D}" type="presParOf" srcId="{4ACCEF2A-CEB6-40D2-9D2F-6901005EE4BA}" destId="{3587B30D-0E6B-432F-BB6C-A5A1CEDA776B}" srcOrd="10" destOrd="0" presId="urn:microsoft.com/office/officeart/2005/8/layout/list1"/>
    <dgm:cxn modelId="{80358D6D-7306-44C6-9A23-9EEDF61CC070}" type="presParOf" srcId="{4ACCEF2A-CEB6-40D2-9D2F-6901005EE4BA}" destId="{7A78FD5F-8C38-4164-A9FB-4F45E6DD1AEA}" srcOrd="11" destOrd="0" presId="urn:microsoft.com/office/officeart/2005/8/layout/list1"/>
    <dgm:cxn modelId="{A56D9817-D176-4313-B16B-9430FE390B8A}" type="presParOf" srcId="{4ACCEF2A-CEB6-40D2-9D2F-6901005EE4BA}" destId="{D6BB2414-8369-4292-BCDC-8C142B6EB2A0}" srcOrd="12" destOrd="0" presId="urn:microsoft.com/office/officeart/2005/8/layout/list1"/>
    <dgm:cxn modelId="{6327BD71-E9D3-4167-9943-48413DC75DEE}" type="presParOf" srcId="{D6BB2414-8369-4292-BCDC-8C142B6EB2A0}" destId="{330F3D52-45A2-4A34-9239-53FD2CC48E2A}" srcOrd="0" destOrd="0" presId="urn:microsoft.com/office/officeart/2005/8/layout/list1"/>
    <dgm:cxn modelId="{5E8D78A5-99F1-4E62-8378-A479937888DB}" type="presParOf" srcId="{D6BB2414-8369-4292-BCDC-8C142B6EB2A0}" destId="{9D8087A9-1606-40C7-A0D6-5403F69E31C4}" srcOrd="1" destOrd="0" presId="urn:microsoft.com/office/officeart/2005/8/layout/list1"/>
    <dgm:cxn modelId="{6D23D4FA-97E6-483E-900F-920FC537C805}" type="presParOf" srcId="{4ACCEF2A-CEB6-40D2-9D2F-6901005EE4BA}" destId="{66F884A5-53F3-480A-B65F-5222043CD385}" srcOrd="13" destOrd="0" presId="urn:microsoft.com/office/officeart/2005/8/layout/list1"/>
    <dgm:cxn modelId="{431D7516-86B2-475A-87D8-87822C597DD7}" type="presParOf" srcId="{4ACCEF2A-CEB6-40D2-9D2F-6901005EE4BA}" destId="{C3D6929C-DC90-4702-8DAA-2351E1D143D1}" srcOrd="14" destOrd="0" presId="urn:microsoft.com/office/officeart/2005/8/layout/list1"/>
    <dgm:cxn modelId="{16AF767C-84E4-42F0-9BA7-ADC1A15CAFE9}" type="presParOf" srcId="{4ACCEF2A-CEB6-40D2-9D2F-6901005EE4BA}" destId="{267BEA2E-95AC-453E-A749-0A1728C74B67}" srcOrd="15" destOrd="0" presId="urn:microsoft.com/office/officeart/2005/8/layout/list1"/>
    <dgm:cxn modelId="{D0DD3559-5311-43D6-8D51-E9927A08CAE4}" type="presParOf" srcId="{4ACCEF2A-CEB6-40D2-9D2F-6901005EE4BA}" destId="{B390E082-B195-4647-8B3C-56D851301725}" srcOrd="16" destOrd="0" presId="urn:microsoft.com/office/officeart/2005/8/layout/list1"/>
    <dgm:cxn modelId="{A3589CB1-FB99-4C13-B4DE-8877A847AE9E}" type="presParOf" srcId="{B390E082-B195-4647-8B3C-56D851301725}" destId="{3B6D1EFA-53F5-4669-841E-74978A2C37E4}" srcOrd="0" destOrd="0" presId="urn:microsoft.com/office/officeart/2005/8/layout/list1"/>
    <dgm:cxn modelId="{14F138E9-E5D3-463A-AEA4-745D546CCC18}" type="presParOf" srcId="{B390E082-B195-4647-8B3C-56D851301725}" destId="{D67951EB-A710-48C5-B625-7FB576EF73E7}" srcOrd="1" destOrd="0" presId="urn:microsoft.com/office/officeart/2005/8/layout/list1"/>
    <dgm:cxn modelId="{4807977B-1E23-4A63-87E9-372E86A22866}" type="presParOf" srcId="{4ACCEF2A-CEB6-40D2-9D2F-6901005EE4BA}" destId="{785A7C28-459F-4848-92A3-8E103DF9F71E}" srcOrd="17" destOrd="0" presId="urn:microsoft.com/office/officeart/2005/8/layout/list1"/>
    <dgm:cxn modelId="{DF52D405-33B0-41A8-8AC8-7F5E1470BCD7}" type="presParOf" srcId="{4ACCEF2A-CEB6-40D2-9D2F-6901005EE4BA}" destId="{1A6BF257-F830-45CD-8766-64324E6A58FA}" srcOrd="18" destOrd="0" presId="urn:microsoft.com/office/officeart/2005/8/layout/list1"/>
    <dgm:cxn modelId="{285BFBCA-2F0F-4E0F-9831-8315CEBEEACD}" type="presParOf" srcId="{4ACCEF2A-CEB6-40D2-9D2F-6901005EE4BA}" destId="{4228FF84-4AC9-46D8-8D16-F3BCD4926C6D}" srcOrd="19" destOrd="0" presId="urn:microsoft.com/office/officeart/2005/8/layout/list1"/>
    <dgm:cxn modelId="{CA0E39AD-ED82-4410-A354-1229DF14E23C}" type="presParOf" srcId="{4ACCEF2A-CEB6-40D2-9D2F-6901005EE4BA}" destId="{28E07F8B-DA1A-47B8-A6CC-0D1985FCB30F}" srcOrd="20" destOrd="0" presId="urn:microsoft.com/office/officeart/2005/8/layout/list1"/>
    <dgm:cxn modelId="{1374C957-737D-405D-84E9-373931A49168}" type="presParOf" srcId="{28E07F8B-DA1A-47B8-A6CC-0D1985FCB30F}" destId="{BC85075C-8CE3-45D2-9DC0-E58A49E8F18C}" srcOrd="0" destOrd="0" presId="urn:microsoft.com/office/officeart/2005/8/layout/list1"/>
    <dgm:cxn modelId="{4D0B2F40-43EE-4314-9F54-CEFBA9993A42}" type="presParOf" srcId="{28E07F8B-DA1A-47B8-A6CC-0D1985FCB30F}" destId="{788EFD52-7DD0-4A29-8B82-E75238531EB5}" srcOrd="1" destOrd="0" presId="urn:microsoft.com/office/officeart/2005/8/layout/list1"/>
    <dgm:cxn modelId="{9A4ED229-59EE-4D59-9062-17678591411A}" type="presParOf" srcId="{4ACCEF2A-CEB6-40D2-9D2F-6901005EE4BA}" destId="{DC92B27D-113A-4590-8622-D188E15F3EA9}" srcOrd="21" destOrd="0" presId="urn:microsoft.com/office/officeart/2005/8/layout/list1"/>
    <dgm:cxn modelId="{6CC68C29-1382-4C20-9E70-29A3962A6C8A}" type="presParOf" srcId="{4ACCEF2A-CEB6-40D2-9D2F-6901005EE4BA}" destId="{3217FB2A-BDF4-4563-B1ED-B346F941BB1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A5CC77-60CD-484B-9BD1-78F683C6DBDE}">
      <dsp:nvSpPr>
        <dsp:cNvPr id="0" name=""/>
        <dsp:cNvSpPr/>
      </dsp:nvSpPr>
      <dsp:spPr>
        <a:xfrm rot="10800000">
          <a:off x="360030" y="1296121"/>
          <a:ext cx="4285932" cy="3536666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E30A-01EF-4439-93EB-41060A7CE24D}">
      <dsp:nvSpPr>
        <dsp:cNvPr id="0" name=""/>
        <dsp:cNvSpPr/>
      </dsp:nvSpPr>
      <dsp:spPr>
        <a:xfrm>
          <a:off x="1152138" y="216025"/>
          <a:ext cx="3423676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sp:txBody>
      <dsp:txXfrm>
        <a:off x="1152138" y="216025"/>
        <a:ext cx="3423676" cy="932740"/>
      </dsp:txXfrm>
    </dsp:sp>
    <dsp:sp modelId="{2971A63C-C21B-46E6-9CF5-3D7221E99091}">
      <dsp:nvSpPr>
        <dsp:cNvPr id="0" name=""/>
        <dsp:cNvSpPr/>
      </dsp:nvSpPr>
      <dsp:spPr>
        <a:xfrm>
          <a:off x="1152127" y="1584177"/>
          <a:ext cx="3526195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sp:txBody>
      <dsp:txXfrm>
        <a:off x="1152127" y="1584177"/>
        <a:ext cx="3526195" cy="932740"/>
      </dsp:txXfrm>
    </dsp:sp>
    <dsp:sp modelId="{DE47E6CA-C60C-4105-8C60-1CE958040ED8}">
      <dsp:nvSpPr>
        <dsp:cNvPr id="0" name=""/>
        <dsp:cNvSpPr/>
      </dsp:nvSpPr>
      <dsp:spPr>
        <a:xfrm>
          <a:off x="1152127" y="2880323"/>
          <a:ext cx="3508469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sp:txBody>
      <dsp:txXfrm>
        <a:off x="1152127" y="2880323"/>
        <a:ext cx="3508469" cy="932740"/>
      </dsp:txXfrm>
    </dsp:sp>
    <dsp:sp modelId="{469458CD-E069-4C1A-8628-862242290302}">
      <dsp:nvSpPr>
        <dsp:cNvPr id="0" name=""/>
        <dsp:cNvSpPr/>
      </dsp:nvSpPr>
      <dsp:spPr>
        <a:xfrm>
          <a:off x="1152127" y="4032444"/>
          <a:ext cx="3535036" cy="7326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sp:txBody>
      <dsp:txXfrm>
        <a:off x="1152127" y="4032444"/>
        <a:ext cx="3535036" cy="732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4667161" y="-715479"/>
          <a:ext cx="5559327" cy="5559327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467273" y="237794"/>
          <a:ext cx="10061698" cy="794298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sp:txBody>
      <dsp:txXfrm>
        <a:off x="467273" y="237794"/>
        <a:ext cx="10061698" cy="794298"/>
      </dsp:txXfrm>
    </dsp:sp>
    <dsp:sp modelId="{89611791-A850-4B89-89EB-5C21F0941E7C}">
      <dsp:nvSpPr>
        <dsp:cNvPr id="0" name=""/>
        <dsp:cNvSpPr/>
      </dsp:nvSpPr>
      <dsp:spPr>
        <a:xfrm>
          <a:off x="70331" y="238000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831396" y="1270216"/>
          <a:ext cx="9697576" cy="635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sp:txBody>
      <dsp:txXfrm>
        <a:off x="831396" y="1270216"/>
        <a:ext cx="9697576" cy="635108"/>
      </dsp:txXfrm>
    </dsp:sp>
    <dsp:sp modelId="{4D556A40-5431-4055-AE3D-37731D8F9AED}">
      <dsp:nvSpPr>
        <dsp:cNvPr id="0" name=""/>
        <dsp:cNvSpPr/>
      </dsp:nvSpPr>
      <dsp:spPr>
        <a:xfrm>
          <a:off x="434453" y="1190828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831396" y="2106342"/>
          <a:ext cx="9697576" cy="8685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sp:txBody>
      <dsp:txXfrm>
        <a:off x="831396" y="2106342"/>
        <a:ext cx="9697576" cy="868510"/>
      </dsp:txXfrm>
    </dsp:sp>
    <dsp:sp modelId="{0AFC0337-A094-4E6F-ADC3-86192D44916D}">
      <dsp:nvSpPr>
        <dsp:cNvPr id="0" name=""/>
        <dsp:cNvSpPr/>
      </dsp:nvSpPr>
      <dsp:spPr>
        <a:xfrm>
          <a:off x="434453" y="2143655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467273" y="3101329"/>
          <a:ext cx="10061698" cy="784193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sp:txBody>
      <dsp:txXfrm>
        <a:off x="467273" y="3101329"/>
        <a:ext cx="10061698" cy="784193"/>
      </dsp:txXfrm>
    </dsp:sp>
    <dsp:sp modelId="{C860734A-428E-4FAA-A848-A86E63673D4E}">
      <dsp:nvSpPr>
        <dsp:cNvPr id="0" name=""/>
        <dsp:cNvSpPr/>
      </dsp:nvSpPr>
      <dsp:spPr>
        <a:xfrm>
          <a:off x="70331" y="3096483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29D98-C249-4B41-9E6E-4ADA28B6A8E5}">
      <dsp:nvSpPr>
        <dsp:cNvPr id="0" name=""/>
        <dsp:cNvSpPr/>
      </dsp:nvSpPr>
      <dsp:spPr>
        <a:xfrm>
          <a:off x="586014" y="1196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sp:txBody>
      <dsp:txXfrm>
        <a:off x="586014" y="1196"/>
        <a:ext cx="4185820" cy="1674328"/>
      </dsp:txXfrm>
    </dsp:sp>
    <dsp:sp modelId="{2079642C-F60E-404B-91E5-8ED4FEACD4F5}">
      <dsp:nvSpPr>
        <dsp:cNvPr id="0" name=""/>
        <dsp:cNvSpPr/>
      </dsp:nvSpPr>
      <dsp:spPr>
        <a:xfrm>
          <a:off x="586014" y="1909930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sp:txBody>
      <dsp:txXfrm>
        <a:off x="586014" y="1909930"/>
        <a:ext cx="4185820" cy="1674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A735D-DB15-4196-94BA-95A674C43713}">
      <dsp:nvSpPr>
        <dsp:cNvPr id="0" name=""/>
        <dsp:cNvSpPr/>
      </dsp:nvSpPr>
      <dsp:spPr>
        <a:xfrm>
          <a:off x="0" y="28854"/>
          <a:ext cx="7452351" cy="386099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sz="15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sp:txBody>
      <dsp:txXfrm>
        <a:off x="0" y="28854"/>
        <a:ext cx="7452351" cy="386099"/>
      </dsp:txXfrm>
    </dsp:sp>
    <dsp:sp modelId="{F4800AAF-66B8-402B-A9AB-E45B47FAE6CB}">
      <dsp:nvSpPr>
        <dsp:cNvPr id="0" name=""/>
        <dsp:cNvSpPr/>
      </dsp:nvSpPr>
      <dsp:spPr>
        <a:xfrm>
          <a:off x="0" y="483265"/>
          <a:ext cx="7452351" cy="386099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sz="15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sp:txBody>
      <dsp:txXfrm>
        <a:off x="0" y="483265"/>
        <a:ext cx="7452351" cy="3860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F1B7E-E24A-444F-9763-1178318D4AA4}">
      <dsp:nvSpPr>
        <dsp:cNvPr id="0" name=""/>
        <dsp:cNvSpPr/>
      </dsp:nvSpPr>
      <dsp:spPr>
        <a:xfrm>
          <a:off x="2137" y="290446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Сентябрь</a:t>
          </a:r>
        </a:p>
      </dsp:txBody>
      <dsp:txXfrm>
        <a:off x="2137" y="290446"/>
        <a:ext cx="2630033" cy="550671"/>
      </dsp:txXfrm>
    </dsp:sp>
    <dsp:sp modelId="{FA0651BA-6CD0-4C73-8D41-B2B694E43D76}">
      <dsp:nvSpPr>
        <dsp:cNvPr id="0" name=""/>
        <dsp:cNvSpPr/>
      </dsp:nvSpPr>
      <dsp:spPr>
        <a:xfrm>
          <a:off x="2453203" y="337253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Согласование с Министерством финансов Свердловской области</a:t>
          </a:r>
        </a:p>
      </dsp:txBody>
      <dsp:txXfrm>
        <a:off x="2453203" y="337253"/>
        <a:ext cx="8633890" cy="457057"/>
      </dsp:txXfrm>
    </dsp:sp>
    <dsp:sp modelId="{67E29278-CBEC-4093-8C54-5FE6E00F2ABD}">
      <dsp:nvSpPr>
        <dsp:cNvPr id="0" name=""/>
        <dsp:cNvSpPr/>
      </dsp:nvSpPr>
      <dsp:spPr>
        <a:xfrm>
          <a:off x="2137" y="918211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Октябрь</a:t>
          </a:r>
        </a:p>
      </dsp:txBody>
      <dsp:txXfrm>
        <a:off x="2137" y="918211"/>
        <a:ext cx="2630033" cy="550671"/>
      </dsp:txXfrm>
    </dsp:sp>
    <dsp:sp modelId="{D7E946A7-09F2-404B-8596-9B7CBF7B3DA4}">
      <dsp:nvSpPr>
        <dsp:cNvPr id="0" name=""/>
        <dsp:cNvSpPr/>
      </dsp:nvSpPr>
      <dsp:spPr>
        <a:xfrm>
          <a:off x="2455341" y="89076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sp:txBody>
      <dsp:txXfrm>
        <a:off x="2455341" y="890760"/>
        <a:ext cx="8633890" cy="457057"/>
      </dsp:txXfrm>
    </dsp:sp>
    <dsp:sp modelId="{A49936C4-7913-4883-8B9F-DDC478E1E408}">
      <dsp:nvSpPr>
        <dsp:cNvPr id="0" name=""/>
        <dsp:cNvSpPr/>
      </dsp:nvSpPr>
      <dsp:spPr>
        <a:xfrm>
          <a:off x="2137" y="1545977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Октябрь</a:t>
          </a:r>
        </a:p>
      </dsp:txBody>
      <dsp:txXfrm>
        <a:off x="2137" y="1545977"/>
        <a:ext cx="2630033" cy="550671"/>
      </dsp:txXfrm>
    </dsp:sp>
    <dsp:sp modelId="{E4FD6700-7C6F-43C0-8BFC-8D33C7D87986}">
      <dsp:nvSpPr>
        <dsp:cNvPr id="0" name=""/>
        <dsp:cNvSpPr/>
      </dsp:nvSpPr>
      <dsp:spPr>
        <a:xfrm>
          <a:off x="2453203" y="1592784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Балансировка бюджета</a:t>
          </a:r>
        </a:p>
        <a:p>
          <a:pPr lvl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Подготовка проекта Решения о бюджете</a:t>
          </a:r>
        </a:p>
      </dsp:txBody>
      <dsp:txXfrm>
        <a:off x="2453203" y="1592784"/>
        <a:ext cx="8633890" cy="457057"/>
      </dsp:txXfrm>
    </dsp:sp>
    <dsp:sp modelId="{E3CE1CD9-3A06-49BE-B2A1-90F2F76C6693}">
      <dsp:nvSpPr>
        <dsp:cNvPr id="0" name=""/>
        <dsp:cNvSpPr/>
      </dsp:nvSpPr>
      <dsp:spPr>
        <a:xfrm>
          <a:off x="2137" y="2173742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Ноябрь</a:t>
          </a:r>
        </a:p>
      </dsp:txBody>
      <dsp:txXfrm>
        <a:off x="2137" y="2173742"/>
        <a:ext cx="2630033" cy="550671"/>
      </dsp:txXfrm>
    </dsp:sp>
    <dsp:sp modelId="{5624C528-3BF7-4354-8470-29BDB30A67F0}">
      <dsp:nvSpPr>
        <dsp:cNvPr id="0" name=""/>
        <dsp:cNvSpPr/>
      </dsp:nvSpPr>
      <dsp:spPr>
        <a:xfrm>
          <a:off x="2455341" y="224278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sp:txBody>
      <dsp:txXfrm>
        <a:off x="2455341" y="2242780"/>
        <a:ext cx="8633890" cy="457057"/>
      </dsp:txXfrm>
    </dsp:sp>
    <dsp:sp modelId="{4F810C1D-B76A-4C4D-8886-EA16AE1F44CD}">
      <dsp:nvSpPr>
        <dsp:cNvPr id="0" name=""/>
        <dsp:cNvSpPr/>
      </dsp:nvSpPr>
      <dsp:spPr>
        <a:xfrm>
          <a:off x="2137" y="2801507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Ноябрь</a:t>
          </a:r>
        </a:p>
      </dsp:txBody>
      <dsp:txXfrm>
        <a:off x="2137" y="2801507"/>
        <a:ext cx="2630033" cy="550671"/>
      </dsp:txXfrm>
    </dsp:sp>
    <dsp:sp modelId="{3E2E2F83-2ABA-4C60-B3C6-A99BFE214437}">
      <dsp:nvSpPr>
        <dsp:cNvPr id="0" name=""/>
        <dsp:cNvSpPr/>
      </dsp:nvSpPr>
      <dsp:spPr>
        <a:xfrm>
          <a:off x="2453203" y="2848314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sp:txBody>
      <dsp:txXfrm>
        <a:off x="2453203" y="2848314"/>
        <a:ext cx="8633890" cy="457057"/>
      </dsp:txXfrm>
    </dsp:sp>
    <dsp:sp modelId="{CED691EB-D270-40FB-A233-DAF7B4340D9B}">
      <dsp:nvSpPr>
        <dsp:cNvPr id="0" name=""/>
        <dsp:cNvSpPr/>
      </dsp:nvSpPr>
      <dsp:spPr>
        <a:xfrm>
          <a:off x="2137" y="3429272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Декабрь</a:t>
          </a:r>
        </a:p>
      </dsp:txBody>
      <dsp:txXfrm>
        <a:off x="2137" y="3429272"/>
        <a:ext cx="2630033" cy="550671"/>
      </dsp:txXfrm>
    </dsp:sp>
    <dsp:sp modelId="{DBF045EC-ED9D-4627-861A-FB389476D506}">
      <dsp:nvSpPr>
        <dsp:cNvPr id="0" name=""/>
        <dsp:cNvSpPr/>
      </dsp:nvSpPr>
      <dsp:spPr>
        <a:xfrm>
          <a:off x="2453203" y="347608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Принятие Решения о бюджете</a:t>
          </a:r>
        </a:p>
      </dsp:txBody>
      <dsp:txXfrm>
        <a:off x="2453203" y="3476080"/>
        <a:ext cx="8633890" cy="457057"/>
      </dsp:txXfrm>
    </dsp:sp>
    <dsp:sp modelId="{BF67F4CA-33AE-49F6-ADEA-E742A8FCF693}">
      <dsp:nvSpPr>
        <dsp:cNvPr id="0" name=""/>
        <dsp:cNvSpPr/>
      </dsp:nvSpPr>
      <dsp:spPr>
        <a:xfrm>
          <a:off x="2137" y="4057038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 января следующего года</a:t>
          </a:r>
        </a:p>
      </dsp:txBody>
      <dsp:txXfrm>
        <a:off x="2137" y="4057038"/>
        <a:ext cx="2630033" cy="550671"/>
      </dsp:txXfrm>
    </dsp:sp>
    <dsp:sp modelId="{BD07670E-1D6A-4663-A2CE-F724A3DCAFA1}">
      <dsp:nvSpPr>
        <dsp:cNvPr id="0" name=""/>
        <dsp:cNvSpPr/>
      </dsp:nvSpPr>
      <dsp:spPr>
        <a:xfrm>
          <a:off x="2453203" y="4103845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Исполнение местного бюджета</a:t>
          </a:r>
        </a:p>
      </dsp:txBody>
      <dsp:txXfrm>
        <a:off x="2453203" y="4103845"/>
        <a:ext cx="8633890" cy="4570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FFE42-0559-4FBE-A4E1-466F224B5EA3}">
      <dsp:nvSpPr>
        <dsp:cNvPr id="0" name=""/>
        <dsp:cNvSpPr/>
      </dsp:nvSpPr>
      <dsp:spPr>
        <a:xfrm>
          <a:off x="0" y="402185"/>
          <a:ext cx="2880319" cy="67793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sp:txBody>
      <dsp:txXfrm>
        <a:off x="0" y="402185"/>
        <a:ext cx="2880319" cy="677934"/>
      </dsp:txXfrm>
    </dsp:sp>
    <dsp:sp modelId="{806CD891-86C4-4DC9-82B1-3F381ED337C8}">
      <dsp:nvSpPr>
        <dsp:cNvPr id="0" name=""/>
        <dsp:cNvSpPr/>
      </dsp:nvSpPr>
      <dsp:spPr>
        <a:xfrm>
          <a:off x="0" y="1512168"/>
          <a:ext cx="2880319" cy="64657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sp:txBody>
      <dsp:txXfrm>
        <a:off x="0" y="1512168"/>
        <a:ext cx="2880319" cy="646574"/>
      </dsp:txXfrm>
    </dsp:sp>
    <dsp:sp modelId="{D6A34B33-E643-481D-B46D-DF31BB0B9018}">
      <dsp:nvSpPr>
        <dsp:cNvPr id="0" name=""/>
        <dsp:cNvSpPr/>
      </dsp:nvSpPr>
      <dsp:spPr>
        <a:xfrm>
          <a:off x="0" y="2488711"/>
          <a:ext cx="2880319" cy="60763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sp:txBody>
      <dsp:txXfrm>
        <a:off x="0" y="2488711"/>
        <a:ext cx="2880319" cy="6076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7200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60788" y="33648"/>
          <a:ext cx="10155236" cy="366503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sp:txBody>
      <dsp:txXfrm>
        <a:off x="560788" y="33648"/>
        <a:ext cx="10155236" cy="366503"/>
      </dsp:txXfrm>
    </dsp:sp>
    <dsp:sp modelId="{50AF2651-70F4-486A-BC77-84EE0B155FF8}">
      <dsp:nvSpPr>
        <dsp:cNvPr id="0" name=""/>
        <dsp:cNvSpPr/>
      </dsp:nvSpPr>
      <dsp:spPr>
        <a:xfrm>
          <a:off x="0" y="767352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ADB-5B3E-4D1A-944B-AF145E3DC26C}">
      <dsp:nvSpPr>
        <dsp:cNvPr id="0" name=""/>
        <dsp:cNvSpPr/>
      </dsp:nvSpPr>
      <dsp:spPr>
        <a:xfrm>
          <a:off x="560788" y="590232"/>
          <a:ext cx="10155236" cy="354239"/>
        </a:xfrm>
        <a:prstGeom prst="roundRect">
          <a:avLst/>
        </a:prstGeom>
        <a:solidFill>
          <a:srgbClr val="B452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Совершенствование организации питания в образовательных учреждениях</a:t>
          </a:r>
        </a:p>
      </dsp:txBody>
      <dsp:txXfrm>
        <a:off x="560788" y="590232"/>
        <a:ext cx="10155236" cy="354239"/>
      </dsp:txXfrm>
    </dsp:sp>
    <dsp:sp modelId="{4A32E828-445F-46D4-BF0F-63F39BD8FC02}">
      <dsp:nvSpPr>
        <dsp:cNvPr id="0" name=""/>
        <dsp:cNvSpPr/>
      </dsp:nvSpPr>
      <dsp:spPr>
        <a:xfrm>
          <a:off x="0" y="1261395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60788" y="1134552"/>
          <a:ext cx="10155236" cy="30396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Организация оздоровительной кампании детей</a:t>
          </a:r>
        </a:p>
      </dsp:txBody>
      <dsp:txXfrm>
        <a:off x="560788" y="1134552"/>
        <a:ext cx="10155236" cy="303962"/>
      </dsp:txXfrm>
    </dsp:sp>
    <dsp:sp modelId="{6D3287C7-474E-42D6-B283-3E0F698D5B8A}">
      <dsp:nvSpPr>
        <dsp:cNvPr id="0" name=""/>
        <dsp:cNvSpPr/>
      </dsp:nvSpPr>
      <dsp:spPr>
        <a:xfrm>
          <a:off x="0" y="178057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7042-8C75-4D0E-9D4B-8AB08F93381B}">
      <dsp:nvSpPr>
        <dsp:cNvPr id="0" name=""/>
        <dsp:cNvSpPr/>
      </dsp:nvSpPr>
      <dsp:spPr>
        <a:xfrm>
          <a:off x="560788" y="1628595"/>
          <a:ext cx="10155236" cy="329103"/>
        </a:xfrm>
        <a:prstGeom prst="roundRect">
          <a:avLst/>
        </a:prstGeom>
        <a:solidFill>
          <a:srgbClr val="BBCF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sp:txBody>
      <dsp:txXfrm>
        <a:off x="560788" y="1628595"/>
        <a:ext cx="10155236" cy="329103"/>
      </dsp:txXfrm>
    </dsp:sp>
    <dsp:sp modelId="{2D752C3C-E66F-453D-9A80-EAC37F0C5C7C}">
      <dsp:nvSpPr>
        <dsp:cNvPr id="0" name=""/>
        <dsp:cNvSpPr/>
      </dsp:nvSpPr>
      <dsp:spPr>
        <a:xfrm>
          <a:off x="0" y="232489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560788" y="2147778"/>
          <a:ext cx="10155236" cy="354239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Проведение мероприятий с различными категориями молодежи</a:t>
          </a:r>
        </a:p>
      </dsp:txBody>
      <dsp:txXfrm>
        <a:off x="560788" y="2147778"/>
        <a:ext cx="10155236" cy="354239"/>
      </dsp:txXfrm>
    </dsp:sp>
    <dsp:sp modelId="{08AE3EFC-82A0-4926-9214-BDC6634493F1}">
      <dsp:nvSpPr>
        <dsp:cNvPr id="0" name=""/>
        <dsp:cNvSpPr/>
      </dsp:nvSpPr>
      <dsp:spPr>
        <a:xfrm>
          <a:off x="0" y="3057769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7D0D8-BB97-4A68-A669-A69DD267684F}">
      <dsp:nvSpPr>
        <dsp:cNvPr id="0" name=""/>
        <dsp:cNvSpPr/>
      </dsp:nvSpPr>
      <dsp:spPr>
        <a:xfrm>
          <a:off x="576064" y="2736303"/>
          <a:ext cx="10155236" cy="54279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Капитальные ремонты</a:t>
          </a:r>
          <a:r>
            <a:rPr lang="ru-RU" sz="1400" b="1" kern="1200" dirty="0" smtClean="0"/>
            <a:t>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</a:t>
          </a:r>
          <a:r>
            <a:rPr lang="ru-RU" sz="1400" b="1" kern="1200" smtClean="0"/>
            <a:t>учреждения </a:t>
          </a:r>
          <a:endParaRPr lang="ru-RU" sz="1400" b="1" kern="1200" dirty="0"/>
        </a:p>
      </dsp:txBody>
      <dsp:txXfrm>
        <a:off x="576064" y="2736303"/>
        <a:ext cx="10155236" cy="542791"/>
      </dsp:txXfrm>
    </dsp:sp>
    <dsp:sp modelId="{A4BC902F-B2C1-4504-B89D-242B30E9477C}">
      <dsp:nvSpPr>
        <dsp:cNvPr id="0" name=""/>
        <dsp:cNvSpPr/>
      </dsp:nvSpPr>
      <dsp:spPr>
        <a:xfrm>
          <a:off x="0" y="374332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F2F98-09BA-4DF1-86A6-8C3B6FD82AD0}">
      <dsp:nvSpPr>
        <dsp:cNvPr id="0" name=""/>
        <dsp:cNvSpPr/>
      </dsp:nvSpPr>
      <dsp:spPr>
        <a:xfrm>
          <a:off x="560788" y="3424969"/>
          <a:ext cx="10155236" cy="495479"/>
        </a:xfrm>
        <a:prstGeom prst="round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Обеспечение муниципальных образовательных учреждений  профессиональными педагогическими кадрами</a:t>
          </a:r>
        </a:p>
      </dsp:txBody>
      <dsp:txXfrm>
        <a:off x="560788" y="3424969"/>
        <a:ext cx="10155236" cy="4954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6AEEC8-E223-4859-97AD-2FBB9C22FE93}">
      <dsp:nvSpPr>
        <dsp:cNvPr id="0" name=""/>
        <dsp:cNvSpPr/>
      </dsp:nvSpPr>
      <dsp:spPr>
        <a:xfrm>
          <a:off x="0" y="288030"/>
          <a:ext cx="11144327" cy="176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238C-7769-4CC4-83E2-A7FCE82FCDA9}">
      <dsp:nvSpPr>
        <dsp:cNvPr id="0" name=""/>
        <dsp:cNvSpPr/>
      </dsp:nvSpPr>
      <dsp:spPr>
        <a:xfrm>
          <a:off x="576061" y="140469"/>
          <a:ext cx="9529191" cy="27058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sp:txBody>
      <dsp:txXfrm>
        <a:off x="576061" y="140469"/>
        <a:ext cx="9529191" cy="270582"/>
      </dsp:txXfrm>
    </dsp:sp>
    <dsp:sp modelId="{838AF980-ECF9-4B45-AC16-C9D08310337C}">
      <dsp:nvSpPr>
        <dsp:cNvPr id="0" name=""/>
        <dsp:cNvSpPr/>
      </dsp:nvSpPr>
      <dsp:spPr>
        <a:xfrm>
          <a:off x="0" y="864095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148E-1CDF-4772-9934-FF3FE5B50A19}">
      <dsp:nvSpPr>
        <dsp:cNvPr id="0" name=""/>
        <dsp:cNvSpPr/>
      </dsp:nvSpPr>
      <dsp:spPr>
        <a:xfrm>
          <a:off x="576066" y="500510"/>
          <a:ext cx="9519885" cy="53710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Создание 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музейных экспозиций и выставок, виртуальных проектов,  разработка и проведение экспертизы проектно-сметной документации</a:t>
          </a:r>
        </a:p>
      </dsp:txBody>
      <dsp:txXfrm>
        <a:off x="576066" y="500510"/>
        <a:ext cx="9519885" cy="537109"/>
      </dsp:txXfrm>
    </dsp:sp>
    <dsp:sp modelId="{3587B30D-0E6B-432F-BB6C-A5A1CEDA776B}">
      <dsp:nvSpPr>
        <dsp:cNvPr id="0" name=""/>
        <dsp:cNvSpPr/>
      </dsp:nvSpPr>
      <dsp:spPr>
        <a:xfrm>
          <a:off x="0" y="1656185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FE83D-DA2B-47F6-B1E6-DC0A8CF1C83D}">
      <dsp:nvSpPr>
        <dsp:cNvPr id="0" name=""/>
        <dsp:cNvSpPr/>
      </dsp:nvSpPr>
      <dsp:spPr>
        <a:xfrm>
          <a:off x="576066" y="1076574"/>
          <a:ext cx="9519885" cy="5796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Капитальный ремонт и ремонт памятников истории и культуры, относящихся к муниципальной собственности  </a:t>
          </a:r>
          <a:endParaRPr lang="ru-RU" sz="1400" kern="1200" dirty="0"/>
        </a:p>
      </dsp:txBody>
      <dsp:txXfrm>
        <a:off x="576066" y="1076574"/>
        <a:ext cx="9519885" cy="579610"/>
      </dsp:txXfrm>
    </dsp:sp>
    <dsp:sp modelId="{C3D6929C-DC90-4702-8DAA-2351E1D143D1}">
      <dsp:nvSpPr>
        <dsp:cNvPr id="0" name=""/>
        <dsp:cNvSpPr/>
      </dsp:nvSpPr>
      <dsp:spPr>
        <a:xfrm>
          <a:off x="0" y="2520281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087A9-1606-40C7-A0D6-5403F69E31C4}">
      <dsp:nvSpPr>
        <dsp:cNvPr id="0" name=""/>
        <dsp:cNvSpPr/>
      </dsp:nvSpPr>
      <dsp:spPr>
        <a:xfrm>
          <a:off x="576066" y="1872207"/>
          <a:ext cx="9545682" cy="63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и проведение экспертизы ПСД на строительство, реконструкцию (модернизацию), капитальный ремонт объектов </a:t>
          </a:r>
          <a:r>
            <a:rPr lang="ru-RU" sz="1400" kern="1200" dirty="0" err="1" smtClean="0"/>
            <a:t>культурно-досугового</a:t>
          </a:r>
          <a:r>
            <a:rPr lang="ru-RU" sz="1400" kern="1200" dirty="0" smtClean="0"/>
            <a:t> типа, расположенных в сельской местности</a:t>
          </a:r>
          <a:endParaRPr lang="ru-RU" sz="1400" kern="1200" dirty="0"/>
        </a:p>
      </dsp:txBody>
      <dsp:txXfrm>
        <a:off x="576066" y="1872207"/>
        <a:ext cx="9545682" cy="636843"/>
      </dsp:txXfrm>
    </dsp:sp>
    <dsp:sp modelId="{1A6BF257-F830-45CD-8766-64324E6A58FA}">
      <dsp:nvSpPr>
        <dsp:cNvPr id="0" name=""/>
        <dsp:cNvSpPr/>
      </dsp:nvSpPr>
      <dsp:spPr>
        <a:xfrm>
          <a:off x="0" y="2880321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51EB-A710-48C5-B625-7FB576EF73E7}">
      <dsp:nvSpPr>
        <dsp:cNvPr id="0" name=""/>
        <dsp:cNvSpPr/>
      </dsp:nvSpPr>
      <dsp:spPr>
        <a:xfrm>
          <a:off x="576061" y="2739850"/>
          <a:ext cx="9529191" cy="238264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Комплектование книжных фондов библиотек</a:t>
          </a:r>
        </a:p>
      </dsp:txBody>
      <dsp:txXfrm>
        <a:off x="576061" y="2739850"/>
        <a:ext cx="9529191" cy="238264"/>
      </dsp:txXfrm>
    </dsp:sp>
    <dsp:sp modelId="{3217FB2A-BDF4-4563-B1ED-B346F941BB11}">
      <dsp:nvSpPr>
        <dsp:cNvPr id="0" name=""/>
        <dsp:cNvSpPr/>
      </dsp:nvSpPr>
      <dsp:spPr>
        <a:xfrm>
          <a:off x="0" y="3744417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EFD52-7DD0-4A29-8B82-E75238531EB5}">
      <dsp:nvSpPr>
        <dsp:cNvPr id="0" name=""/>
        <dsp:cNvSpPr/>
      </dsp:nvSpPr>
      <dsp:spPr>
        <a:xfrm>
          <a:off x="576066" y="3168352"/>
          <a:ext cx="9519885" cy="67561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туризма и туристского продукта на территории Североуральского городского округа </a:t>
          </a:r>
          <a:endParaRPr lang="ru-RU" sz="1400" kern="1200" dirty="0"/>
        </a:p>
      </dsp:txBody>
      <dsp:txXfrm>
        <a:off x="576066" y="3168352"/>
        <a:ext cx="9519885" cy="675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0.38497</cdr:x>
      <cdr:y>0.12225</cdr:y>
    </cdr:from>
    <cdr:to>
      <cdr:x>0.45287</cdr:x>
      <cdr:y>0.16841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9282" y="648073"/>
          <a:ext cx="814736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-189756" y="-1556792"/>
          <a:ext cx="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0.31806</cdr:x>
      <cdr:y>0.0815</cdr:y>
    </cdr:from>
    <cdr:to>
      <cdr:x>0.36607</cdr:x>
      <cdr:y>0.12665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33167" y="416674"/>
          <a:ext cx="56350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42,50</a:t>
          </a:r>
          <a:endParaRPr lang="ru-RU" sz="1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0.04348</cdr:y>
    </cdr:from>
    <cdr:to>
      <cdr:x>0.02007</cdr:x>
      <cdr:y>0.95254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136016" y="2352040"/>
          <a:ext cx="4516714" cy="244682"/>
        </a:xfrm>
        <a:prstGeom xmlns:a="http://schemas.openxmlformats.org/drawingml/2006/main" prst="rect">
          <a:avLst/>
        </a:prstGeom>
        <a:noFill xmlns:a="http://schemas.openxmlformats.org/drawingml/2006/main"/>
        <a:scene3d xmlns:a="http://schemas.openxmlformats.org/drawingml/2006/main">
          <a:camera prst="orthographicFront"/>
          <a:lightRig rig="threePt" dir="t">
            <a:rot lat="0" lon="0" rev="5400000"/>
          </a:lightRig>
        </a:scene3d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ru-RU" dirty="0"/>
            <a:t> </a:t>
          </a:r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</a:rPr>
            <a:t>в </a:t>
          </a:r>
          <a:r>
            <a:rPr lang="ru-RU" sz="1100" dirty="0" smtClean="0">
              <a:solidFill>
                <a:schemeClr val="bg1"/>
              </a:solidFill>
            </a:rPr>
            <a:t>тысячах</a:t>
          </a:r>
          <a:r>
            <a:rPr lang="ru-RU" sz="1100" dirty="0" smtClean="0"/>
            <a:t> </a:t>
          </a:r>
          <a:r>
            <a:rPr lang="ru-RU" sz="1100" dirty="0" smtClean="0">
              <a:solidFill>
                <a:schemeClr val="bg1"/>
              </a:solidFill>
            </a:rPr>
            <a:t>рублей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0.04216</cdr:x>
      <cdr:y>0.97241</cdr:y>
    </cdr:from>
    <cdr:to>
      <cdr:x>0.44182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000" y="8758375"/>
          <a:ext cx="3611880" cy="248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 anchor="b" anchorCtr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</a:t>
          </a:r>
          <a:r>
            <a:rPr lang="ru-RU" sz="1200" b="1" cap="none" spc="0" baseline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тысячах рублей</a:t>
          </a:r>
          <a:endParaRPr lang="ru-RU" sz="1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EB18F-B0E4-4A4C-A6A4-00E1242FD927}" type="datetimeFigureOut">
              <a:rPr lang="ru-RU"/>
              <a:pPr>
                <a:defRPr/>
              </a:pPr>
              <a:t>19.01.2024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17782-B5C5-4B61-8054-4E095CDA0AA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6084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20F5A2-B03B-41DD-A068-47634E43397D}" type="datetimeFigureOut">
              <a:rPr lang="ru-RU"/>
              <a:pPr>
                <a:defRPr/>
              </a:pPr>
              <a:t>19.01.2024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pPr lvl="0"/>
            <a:endParaRPr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6DF08-DB0F-423E-9EF4-217017F70D7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8140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9EE0E-940D-4EB0-920D-9085966B8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813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8E90E-45A3-4192-BEB9-01CD86E09C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34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47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38F3-B99A-4098-BEFA-BE5542CEF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068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BE89-FA5B-4A29-925A-F35463C13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108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FF74A-EA7D-4220-BF76-524C25C9D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7647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EBC01-FB47-43AE-9356-F9CAAC3680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843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2F8B5-6A0B-47DF-A5DC-EA9870612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7021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241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624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FF48-7F43-405E-AA15-92B6952F7F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731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81BF0-6523-4784-AD1D-6A7CFF8E8D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149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B4330-D5CE-4616-B2A7-EA93BBA1B2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50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04ABC-7832-46F2-9A56-F2FF484656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5509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3042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922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97C78-EE54-43D1-AA44-AB7C9484B2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4940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E9286-C41D-4901-8318-EA14EB0AC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6429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845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3957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554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D1CCA-8EAF-4E8F-807F-7A2EDA934F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438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746FA-7F28-4A04-8C30-EF5CEB5FAF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5435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7666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C82C2-2A64-4BF7-8DC1-028757B52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898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511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7950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612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6421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140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145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3507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50FB7-2FF0-4A94-B3A4-C4EC6B46BF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37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4A616-E2B9-4889-8FD9-36911DBD2E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8077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A77EA-19CB-447A-89F9-3B20B5B4E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5481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9FEEA-34A9-4913-AB53-F217D59456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8190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00190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47266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6688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4595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B8C6C-6613-41FE-B47B-FCE53D09D7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99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54550-6725-4F91-8E02-27589CD5F3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334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714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C020A-DBD7-48B1-81A1-AA2043547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467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749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39057-8447-4482-9B5C-A1C9A923FF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33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0504-A372-4BCC-8307-407BD4EB53C9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289-BAF4-456C-BE4C-38C027708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E7E1-3472-4676-86C3-66314C819A31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24C9-D283-4715-9C9C-C04F005EB0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97F-65AE-45ED-9BEA-C48BC9B81FA6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4A4-5658-4A60-BFEF-3989B8004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604A-0689-4FD0-AA2C-D6137B07F5A8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A14C-572F-423B-AA60-999479AE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022D-0917-45D1-9AF0-37B9819A2C5D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196C-CF67-4578-ABCF-146A8A770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8A0-FD33-4F76-8A3C-E16EDA12364A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0D7B-8A30-497C-805E-28BB33232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919F-36CE-41C5-8D06-A930C3AEF381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80C5-2B5E-45A5-AE94-990B435FD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22D-52E3-4EF8-9086-929D85FA86E8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8998-EDDF-41CA-9A92-2D5C886A9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6B3C-C7B3-4723-9BE3-B617280D8F60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7E4-8ECF-496A-BE4F-65E7A3CAE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22F-F10C-4128-86B5-CA8AF72750E6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CC3-B974-4245-B275-DB8EBEEC3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777E3-4F58-418B-8514-07A819A0EFA4}" type="datetimeFigureOut">
              <a:rPr lang="ru-RU"/>
              <a:pPr>
                <a:defRPr/>
              </a:pPr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0CF6D-D1CC-43D8-9F15-6AE4712C7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8" r:id="rId7"/>
    <p:sldLayoutId id="2147483683" r:id="rId8"/>
    <p:sldLayoutId id="2147483689" r:id="rId9"/>
    <p:sldLayoutId id="2147483684" r:id="rId10"/>
    <p:sldLayoutId id="214748368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7.xml"/><Relationship Id="rId18" Type="http://schemas.openxmlformats.org/officeDocument/2006/relationships/chart" Target="../charts/chart22.xml"/><Relationship Id="rId26" Type="http://schemas.openxmlformats.org/officeDocument/2006/relationships/chart" Target="../charts/chart30.xml"/><Relationship Id="rId39" Type="http://schemas.openxmlformats.org/officeDocument/2006/relationships/chart" Target="../charts/chart43.xml"/><Relationship Id="rId3" Type="http://schemas.openxmlformats.org/officeDocument/2006/relationships/image" Target="../media/image3.png"/><Relationship Id="rId21" Type="http://schemas.openxmlformats.org/officeDocument/2006/relationships/chart" Target="../charts/chart25.xml"/><Relationship Id="rId34" Type="http://schemas.openxmlformats.org/officeDocument/2006/relationships/chart" Target="../charts/chart38.xml"/><Relationship Id="rId42" Type="http://schemas.openxmlformats.org/officeDocument/2006/relationships/chart" Target="../charts/chart46.xml"/><Relationship Id="rId47" Type="http://schemas.openxmlformats.org/officeDocument/2006/relationships/chart" Target="../charts/chart51.xml"/><Relationship Id="rId50" Type="http://schemas.openxmlformats.org/officeDocument/2006/relationships/chart" Target="../charts/chart54.xml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17" Type="http://schemas.openxmlformats.org/officeDocument/2006/relationships/chart" Target="../charts/chart21.xml"/><Relationship Id="rId25" Type="http://schemas.openxmlformats.org/officeDocument/2006/relationships/chart" Target="../charts/chart29.xml"/><Relationship Id="rId33" Type="http://schemas.openxmlformats.org/officeDocument/2006/relationships/chart" Target="../charts/chart37.xml"/><Relationship Id="rId38" Type="http://schemas.openxmlformats.org/officeDocument/2006/relationships/chart" Target="../charts/chart42.xml"/><Relationship Id="rId46" Type="http://schemas.openxmlformats.org/officeDocument/2006/relationships/chart" Target="../charts/chart50.xml"/><Relationship Id="rId2" Type="http://schemas.openxmlformats.org/officeDocument/2006/relationships/notesSlide" Target="../notesSlides/notesSlide15.xml"/><Relationship Id="rId16" Type="http://schemas.openxmlformats.org/officeDocument/2006/relationships/chart" Target="../charts/chart20.xml"/><Relationship Id="rId20" Type="http://schemas.openxmlformats.org/officeDocument/2006/relationships/chart" Target="../charts/chart24.xml"/><Relationship Id="rId29" Type="http://schemas.openxmlformats.org/officeDocument/2006/relationships/chart" Target="../charts/chart33.xml"/><Relationship Id="rId41" Type="http://schemas.openxmlformats.org/officeDocument/2006/relationships/chart" Target="../charts/chart4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24" Type="http://schemas.openxmlformats.org/officeDocument/2006/relationships/chart" Target="../charts/chart28.xml"/><Relationship Id="rId32" Type="http://schemas.openxmlformats.org/officeDocument/2006/relationships/chart" Target="../charts/chart36.xml"/><Relationship Id="rId37" Type="http://schemas.openxmlformats.org/officeDocument/2006/relationships/chart" Target="../charts/chart41.xml"/><Relationship Id="rId40" Type="http://schemas.openxmlformats.org/officeDocument/2006/relationships/chart" Target="../charts/chart44.xml"/><Relationship Id="rId45" Type="http://schemas.openxmlformats.org/officeDocument/2006/relationships/chart" Target="../charts/chart49.xml"/><Relationship Id="rId5" Type="http://schemas.openxmlformats.org/officeDocument/2006/relationships/chart" Target="../charts/chart9.xml"/><Relationship Id="rId15" Type="http://schemas.openxmlformats.org/officeDocument/2006/relationships/chart" Target="../charts/chart19.xml"/><Relationship Id="rId23" Type="http://schemas.openxmlformats.org/officeDocument/2006/relationships/chart" Target="../charts/chart27.xml"/><Relationship Id="rId28" Type="http://schemas.openxmlformats.org/officeDocument/2006/relationships/chart" Target="../charts/chart32.xml"/><Relationship Id="rId36" Type="http://schemas.openxmlformats.org/officeDocument/2006/relationships/chart" Target="../charts/chart40.xml"/><Relationship Id="rId49" Type="http://schemas.openxmlformats.org/officeDocument/2006/relationships/chart" Target="../charts/chart53.xml"/><Relationship Id="rId10" Type="http://schemas.openxmlformats.org/officeDocument/2006/relationships/chart" Target="../charts/chart14.xml"/><Relationship Id="rId19" Type="http://schemas.openxmlformats.org/officeDocument/2006/relationships/chart" Target="../charts/chart23.xml"/><Relationship Id="rId31" Type="http://schemas.openxmlformats.org/officeDocument/2006/relationships/chart" Target="../charts/chart35.xml"/><Relationship Id="rId44" Type="http://schemas.openxmlformats.org/officeDocument/2006/relationships/chart" Target="../charts/chart48.xml"/><Relationship Id="rId52" Type="http://schemas.openxmlformats.org/officeDocument/2006/relationships/chart" Target="../charts/chart56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Relationship Id="rId14" Type="http://schemas.openxmlformats.org/officeDocument/2006/relationships/chart" Target="../charts/chart18.xml"/><Relationship Id="rId22" Type="http://schemas.openxmlformats.org/officeDocument/2006/relationships/chart" Target="../charts/chart26.xml"/><Relationship Id="rId27" Type="http://schemas.openxmlformats.org/officeDocument/2006/relationships/chart" Target="../charts/chart31.xml"/><Relationship Id="rId30" Type="http://schemas.openxmlformats.org/officeDocument/2006/relationships/chart" Target="../charts/chart34.xml"/><Relationship Id="rId35" Type="http://schemas.openxmlformats.org/officeDocument/2006/relationships/chart" Target="../charts/chart39.xml"/><Relationship Id="rId43" Type="http://schemas.openxmlformats.org/officeDocument/2006/relationships/chart" Target="../charts/chart47.xml"/><Relationship Id="rId48" Type="http://schemas.openxmlformats.org/officeDocument/2006/relationships/chart" Target="../charts/chart52.xml"/><Relationship Id="rId8" Type="http://schemas.openxmlformats.org/officeDocument/2006/relationships/chart" Target="../charts/chart12.xml"/><Relationship Id="rId51" Type="http://schemas.openxmlformats.org/officeDocument/2006/relationships/chart" Target="../charts/char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96" y="404664"/>
            <a:ext cx="2108318" cy="3436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2044" y="1627187"/>
            <a:ext cx="8940391" cy="4754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Бюджет</a:t>
            </a:r>
            <a:r>
              <a:rPr lang="ru-RU" sz="44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Североуральского городского округа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44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2024 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год и плановый период </a:t>
            </a:r>
            <a:r>
              <a:rPr lang="ru-RU" sz="44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2025 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sz="44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2026 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годов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6646345"/>
              </p:ext>
            </p:extLst>
          </p:nvPr>
        </p:nvGraphicFramePr>
        <p:xfrm>
          <a:off x="1269876" y="1628800"/>
          <a:ext cx="10513168" cy="48952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1055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Единица измерения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2023год </a:t>
                      </a:r>
                    </a:p>
                    <a:p>
                      <a:pPr algn="ctr" fontAlgn="t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 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 algn="ctr" fontAlgn="t">
                        <a:buNone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Среднегодовая численность населения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тыс.чел.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5,4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35,2 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35,0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05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Среднемесячная начисленная заработная плата на 1 работника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61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754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,9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63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607,5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515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,7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67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612</a:t>
                      </a:r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Средний размер трудовой пенсии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209,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876,7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21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565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,6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22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277</a:t>
                      </a:r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,3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Уровень зарегистрированной безработицы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1,28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1,35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1,41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1,50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Ввод в эксплуатацию жилых домов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тыс.кв.м. площади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2,900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2,000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1,500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1,525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7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CC1DD2F3-A0A6-481E-A62A-1C5B0AE1126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Показатели </a:t>
            </a:r>
            <a:b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97868" y="1766889"/>
            <a:ext cx="2592288" cy="45248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Основой экономического потенциала Североуральского городского округа является добыча полезных ископаемых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1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января 2023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года на территории Североуральского городского округа зарегистрировано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216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предприятия и организаций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88068008"/>
              </p:ext>
            </p:extLst>
          </p:nvPr>
        </p:nvGraphicFramePr>
        <p:xfrm>
          <a:off x="1557908" y="1556792"/>
          <a:ext cx="10441160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D8888E6-6F30-4F0B-90A2-7960F5C93113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Прогноз 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731839342"/>
              </p:ext>
            </p:extLst>
          </p:nvPr>
        </p:nvGraphicFramePr>
        <p:xfrm>
          <a:off x="765820" y="2060848"/>
          <a:ext cx="288031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14700" y="1628800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3790802" y="2420963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2 031,2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3790802" y="357348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2 048,6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3790156" y="4653161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765820" y="5373688"/>
            <a:ext cx="10729192" cy="1295400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452" name="Прямоугольник 22"/>
          <p:cNvSpPr>
            <a:spLocks noChangeArrowheads="1"/>
          </p:cNvSpPr>
          <p:nvPr/>
        </p:nvSpPr>
        <p:spPr bwMode="auto">
          <a:xfrm>
            <a:off x="693812" y="5380038"/>
            <a:ext cx="1080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Приоритетом бюджетной политики при формировании расходной части бюджета остается ее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социальная направленность –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76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,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3%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расходов планируется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направить   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на социально-культурную сферу.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Объем расходов в расчете на 1 жителя Североуральского городского округа составит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58,2 тыс.руб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8877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" name="Цилиндр 14"/>
          <p:cNvSpPr/>
          <p:nvPr/>
        </p:nvSpPr>
        <p:spPr>
          <a:xfrm>
            <a:off x="6382444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002,8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6454452" y="350100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017,4</a:t>
            </a:r>
          </a:p>
        </p:txBody>
      </p:sp>
      <p:sp>
        <p:nvSpPr>
          <p:cNvPr id="18" name="Цилиндр 17"/>
          <p:cNvSpPr/>
          <p:nvPr/>
        </p:nvSpPr>
        <p:spPr>
          <a:xfrm>
            <a:off x="6434333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14,6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23173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26" name="Цилиндр 25"/>
          <p:cNvSpPr/>
          <p:nvPr/>
        </p:nvSpPr>
        <p:spPr>
          <a:xfrm>
            <a:off x="9099275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040,7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9099275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061,9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9098629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89B2F3D1-EDA7-4CA5-A673-E7AC449F564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характеристики бюджета, 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837828" y="2924944"/>
            <a:ext cx="3627438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Свердловской области и решениями Думы Североуральского городского округа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4582244" y="2924944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Платежи, которые включают в себя: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•доходы от использования и продажи имущества;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•платные услуги казенных учреждений;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•штрафы за нарушение законодательства;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•иные неналоговые доходы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 flipH="1">
            <a:off x="8326660" y="2924944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безвозмездные поступления от физических и юридических лиц</a:t>
            </a:r>
          </a:p>
        </p:txBody>
      </p:sp>
      <p:sp>
        <p:nvSpPr>
          <p:cNvPr id="14" name="Лента лицом вниз 13"/>
          <p:cNvSpPr/>
          <p:nvPr/>
        </p:nvSpPr>
        <p:spPr>
          <a:xfrm>
            <a:off x="406400" y="1627188"/>
            <a:ext cx="11287125" cy="875379"/>
          </a:xfrm>
          <a:prstGeom prst="ribbon">
            <a:avLst>
              <a:gd name="adj1" fmla="val 16667"/>
              <a:gd name="adj2" fmla="val 6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r>
              <a:rPr lang="ru-RU" sz="2800" dirty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r>
              <a:rPr lang="ru-RU" sz="2800" dirty="0"/>
              <a:t> </a:t>
            </a:r>
            <a:r>
              <a:rPr lang="ru-RU" sz="2000" dirty="0"/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поступающие в бюджет денежные средства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17700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094412" y="2564904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9694863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F60470B8-B32D-4ACD-92D0-FDD0332512F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Доходы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2630375"/>
              </p:ext>
            </p:extLst>
          </p:nvPr>
        </p:nvGraphicFramePr>
        <p:xfrm>
          <a:off x="909836" y="1556792"/>
          <a:ext cx="10945216" cy="4732646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6696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997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Налоги и сборы, установленные законодательством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r>
                        <a:rPr lang="ru-RU" sz="12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2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2026 </a:t>
                      </a:r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Федеральные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 на доходы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26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Акцизы на нефтепродукты (от 10%, направляемых из областного бюджета в местные бюджеты)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0,12830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956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3. Акцизы на пиво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92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4. Государственная пошлина (в зависимости от установленных полномочий)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II. Налоги со специальными налоговыми режимами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56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Налог,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Единый налог на вмененный доход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56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 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Региональные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IV.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Местные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 на имущество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Земельный налог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10B25B6-E67F-4A2E-BC50-99CD574224D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отчислений  налогов в бюджет Североуральского городского округа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7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8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3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Chart 4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Chart 6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Chart 7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1" name="Chart 8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5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9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0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1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2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3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4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35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38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39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40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41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42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3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44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45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46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47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48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49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50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51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52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aphicFrame>
        <p:nvGraphicFramePr>
          <p:cNvPr id="53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aphicFrame>
        <p:nvGraphicFramePr>
          <p:cNvPr id="54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55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56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57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58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graphicFrame>
        <p:nvGraphicFramePr>
          <p:cNvPr id="59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60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61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graphicFrame>
        <p:nvGraphicFramePr>
          <p:cNvPr id="63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00478675"/>
              </p:ext>
            </p:extLst>
          </p:nvPr>
        </p:nvGraphicFramePr>
        <p:xfrm>
          <a:off x="335440" y="1659493"/>
          <a:ext cx="11332195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62" name="Заголовок 1">
            <a:extLst>
              <a:ext uri="{FF2B5EF4-FFF2-40B4-BE49-F238E27FC236}">
                <a16:creationId xmlns="" xmlns:a16="http://schemas.microsoft.com/office/drawing/2014/main" id="{4137489E-6FB2-44AE-ADAE-CB808134F41C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Динамика поступления доходов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7299013"/>
              </p:ext>
            </p:extLst>
          </p:nvPr>
        </p:nvGraphicFramePr>
        <p:xfrm>
          <a:off x="6834112" y="1827213"/>
          <a:ext cx="5184576" cy="248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8220775"/>
              </p:ext>
            </p:extLst>
          </p:nvPr>
        </p:nvGraphicFramePr>
        <p:xfrm>
          <a:off x="6834112" y="4309169"/>
          <a:ext cx="5184576" cy="22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3F120402-8146-4184-964B-44EDB3C0763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доходов бюджета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53852" y="1628800"/>
          <a:ext cx="5760640" cy="2446284"/>
        </p:xfrm>
        <a:graphic>
          <a:graphicData uri="http://schemas.openxmlformats.org/drawingml/2006/table">
            <a:tbl>
              <a:tblPr/>
              <a:tblGrid>
                <a:gridCol w="4487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404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Сумма (в тыс.руб.)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593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72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Неналоговые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47  481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Безвозмездные поступлений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1 389 999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Итого доходов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031 203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53852" y="4365104"/>
          <a:ext cx="5760640" cy="2137000"/>
        </p:xfrm>
        <a:graphic>
          <a:graphicData uri="http://schemas.openxmlformats.org/drawingml/2006/table">
            <a:tbl>
              <a:tblPr/>
              <a:tblGrid>
                <a:gridCol w="4390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9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2999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Безвозмездные поступления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1 389 999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505 093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96 021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782 552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 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334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8759801"/>
              </p:ext>
            </p:extLst>
          </p:nvPr>
        </p:nvGraphicFramePr>
        <p:xfrm>
          <a:off x="1053852" y="1772814"/>
          <a:ext cx="5688632" cy="4392489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330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доходы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593</a:t>
                      </a:r>
                      <a:r>
                        <a:rPr lang="ru-RU" sz="20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723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доходы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468</a:t>
                      </a:r>
                      <a:r>
                        <a:rPr lang="ru-RU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312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8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Акцизы по подакцизным товарам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r>
                        <a:rPr lang="ru-RU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539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на совокупный доход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r>
                        <a:rPr lang="ru-RU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037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Земельный налог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ru-RU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737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имущество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539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 пошлина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</a:t>
                      </a:r>
                      <a:r>
                        <a:rPr lang="ru-RU" sz="20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559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82448049"/>
              </p:ext>
            </p:extLst>
          </p:nvPr>
        </p:nvGraphicFramePr>
        <p:xfrm>
          <a:off x="6886500" y="1755776"/>
          <a:ext cx="4851475" cy="4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1DA1C69-3ED6-43A0-B830-E4DE8CCC7E7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845225"/>
              </p:ext>
            </p:extLst>
          </p:nvPr>
        </p:nvGraphicFramePr>
        <p:xfrm>
          <a:off x="909836" y="1772816"/>
          <a:ext cx="5904656" cy="4320479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4815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7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47</a:t>
                      </a:r>
                      <a:r>
                        <a:rPr lang="ru-RU" sz="2400" b="1" i="0" u="none" strike="noStrike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481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8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имущества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39</a:t>
                      </a:r>
                      <a:r>
                        <a:rPr lang="ru-RU" sz="16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242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Плата за негативное воздействие на окружающую среду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  <a:r>
                        <a:rPr lang="ru-RU" sz="16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720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ru-RU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416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8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нематериальных активов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2 482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Штрафы, санкции, возмещение ущерба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618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неналоговые доходы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5744254"/>
              </p:ext>
            </p:extLst>
          </p:nvPr>
        </p:nvGraphicFramePr>
        <p:xfrm>
          <a:off x="6970574" y="1528157"/>
          <a:ext cx="4829175" cy="470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2CE3F2F-22AC-441D-A38F-274EF2CD86A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неналоговых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1B2BDC7-128E-4742-BE34-E372028DDF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зачислений налога на доходы физических лиц в бюджет Североуральского городского округа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808132" y="1285860"/>
          <a:ext cx="10262944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933825" y="1773238"/>
            <a:ext cx="54514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 flipH="1">
            <a:off x="4006180" y="1412776"/>
            <a:ext cx="8182645" cy="5112568"/>
          </a:xfrm>
          <a:prstGeom prst="verticalScroll">
            <a:avLst>
              <a:gd name="adj" fmla="val 36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r>
              <a:rPr lang="ru-RU" sz="1400" b="1" dirty="0"/>
              <a:t>Уважаемые жители Североуральского городского округа!</a:t>
            </a:r>
            <a:endParaRPr lang="ru-RU" sz="1400" dirty="0"/>
          </a:p>
          <a:p>
            <a:pPr>
              <a:defRPr/>
            </a:pPr>
            <a:r>
              <a:rPr lang="ru-RU" sz="1100" b="1" dirty="0"/>
              <a:t> </a:t>
            </a:r>
            <a:endParaRPr lang="ru-RU" sz="1100" dirty="0"/>
          </a:p>
          <a:p>
            <a:pPr algn="just">
              <a:defRPr/>
            </a:pPr>
            <a:r>
              <a:rPr lang="ru-RU" sz="1100" b="1" dirty="0"/>
              <a:t>В Бюджетном послании Президента Российской Федерации говорится о необходимости обеспечения прозрачности и открытости бюджетного процесса.</a:t>
            </a:r>
          </a:p>
          <a:p>
            <a:pPr algn="just">
              <a:defRPr/>
            </a:pPr>
            <a:r>
              <a:rPr lang="ru-RU" sz="1100" b="1" dirty="0"/>
              <a:t> </a:t>
            </a:r>
          </a:p>
          <a:p>
            <a:pPr algn="just">
              <a:defRPr/>
            </a:pPr>
            <a:r>
              <a:rPr lang="ru-RU" sz="1100" b="1" dirty="0"/>
              <a:t>Одним из инструментов обеспечения прозрачности и публичности бюджета и бюджетного процесса для населения является  реализация "открытого бюджета" – «Бюджет для граждан».</a:t>
            </a:r>
          </a:p>
          <a:p>
            <a:pPr algn="just">
              <a:defRPr/>
            </a:pPr>
            <a:r>
              <a:rPr lang="ru-RU" sz="1100" b="1" dirty="0"/>
              <a:t> </a:t>
            </a:r>
          </a:p>
          <a:p>
            <a:pPr algn="just">
              <a:defRPr/>
            </a:pPr>
            <a:r>
              <a:rPr lang="ru-RU" sz="1100" b="1" dirty="0"/>
              <a:t>Администрация Североуральского городского округа предлагает версию </a:t>
            </a:r>
            <a:r>
              <a:rPr lang="ru-RU" sz="1100" b="1" dirty="0" smtClean="0"/>
              <a:t>бюджета </a:t>
            </a:r>
            <a:r>
              <a:rPr lang="ru-RU" sz="1100" b="1" dirty="0"/>
              <a:t>Североуральского городского округа на </a:t>
            </a:r>
            <a:r>
              <a:rPr lang="ru-RU" sz="1100" b="1" dirty="0" smtClean="0"/>
              <a:t>2024 </a:t>
            </a:r>
            <a:r>
              <a:rPr lang="ru-RU" sz="1100" b="1" dirty="0"/>
              <a:t>год и плановый период </a:t>
            </a:r>
            <a:r>
              <a:rPr lang="ru-RU" sz="1100" b="1" dirty="0" smtClean="0"/>
              <a:t>2025 </a:t>
            </a:r>
            <a:r>
              <a:rPr lang="ru-RU" sz="1100" b="1" dirty="0"/>
              <a:t>и </a:t>
            </a:r>
            <a:r>
              <a:rPr lang="ru-RU" sz="1100" b="1" dirty="0" smtClean="0"/>
              <a:t>2026 </a:t>
            </a:r>
            <a:r>
              <a:rPr lang="ru-RU" sz="1100" b="1" dirty="0"/>
              <a:t>годов в форме презентационного материала.</a:t>
            </a:r>
          </a:p>
          <a:p>
            <a:pPr algn="just">
              <a:defRPr/>
            </a:pPr>
            <a:endParaRPr lang="ru-RU" sz="1100" b="1" dirty="0"/>
          </a:p>
          <a:p>
            <a:pPr algn="just">
              <a:defRPr/>
            </a:pPr>
            <a:r>
              <a:rPr lang="ru-RU" sz="1100" b="1" dirty="0"/>
              <a:t>Открытая публикация «Бюджета для граждан» позволяет обеспечить доступ широкого круга граждан Североуральского городского округа к всесторонней, своевременной, полной и сопоставимой информации по реализации бюджетной политики Североуральского городского округа, в том числе в рамках муниципальных программ и национальных проектов.</a:t>
            </a:r>
          </a:p>
          <a:p>
            <a:pPr algn="just">
              <a:defRPr/>
            </a:pPr>
            <a:endParaRPr lang="ru-RU" sz="1100" b="1" dirty="0"/>
          </a:p>
          <a:p>
            <a:pPr algn="just">
              <a:defRPr/>
            </a:pPr>
            <a:r>
              <a:rPr lang="ru-RU" sz="1100" b="1" dirty="0"/>
              <a:t>Таким образом каждый житель Североуральского городского округа 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может разобраться в том, как бюджетная политика влияет на развитие Североуральского городского округа, на улучшение качества жизни населения и каких результатов мы хотим добиться.</a:t>
            </a:r>
          </a:p>
          <a:p>
            <a:pPr algn="ctr">
              <a:defRPr/>
            </a:pPr>
            <a:endParaRPr lang="ru-RU" sz="1100" dirty="0"/>
          </a:p>
          <a:p>
            <a:pPr algn="r">
              <a:defRPr/>
            </a:pPr>
            <a:r>
              <a:rPr lang="ru-RU" sz="1400" b="1" dirty="0"/>
              <a:t>С Уважением,</a:t>
            </a:r>
          </a:p>
          <a:p>
            <a:pPr algn="r">
              <a:defRPr/>
            </a:pPr>
            <a:r>
              <a:rPr lang="ru-RU" sz="1400" b="1" dirty="0"/>
              <a:t>Глава Североуральского городского округа С.Н.Миронова</a:t>
            </a:r>
          </a:p>
          <a:p>
            <a:pPr>
              <a:defRPr/>
            </a:pPr>
            <a:endParaRPr lang="ru-RU" sz="1100" b="1" dirty="0"/>
          </a:p>
          <a:p>
            <a:pPr>
              <a:defRPr/>
            </a:pPr>
            <a:endParaRPr lang="ru-RU" sz="800" b="1" dirty="0"/>
          </a:p>
          <a:p>
            <a:pPr>
              <a:defRPr/>
            </a:pPr>
            <a:endParaRPr lang="ru-RU" sz="800" b="1" dirty="0"/>
          </a:p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endParaRPr lang="ru-RU" sz="800" b="1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5CB41AA-0C91-49C8-8380-5BF6358ADC6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C6BC2A-A668-C075-986E-D4272DFC7E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772" y="1745073"/>
            <a:ext cx="3458052" cy="4602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3156675"/>
              </p:ext>
            </p:extLst>
          </p:nvPr>
        </p:nvGraphicFramePr>
        <p:xfrm>
          <a:off x="1053852" y="2420888"/>
          <a:ext cx="10847370" cy="356256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8826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1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Вид разрешенного использования земельного участка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Ставка  земельного налога (процентов от кадастровой стоимости)  </a:t>
                      </a: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43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Земельные участки: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отнесенные к землям сельскохозяйственного назначения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занятые жилищным фондом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для индивидуального жилищного строительства, личного подсобного хозяйства, дачного хозяйства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ограниченные в обороте, для обеспечения  обороны, безопасности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Прочие земельные участки 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1,5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6F965BC-0F30-4383-9BD7-0E52396DE6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26CAA6C-3DFE-476D-9EC9-DA475DC89FF7}"/>
              </a:ext>
            </a:extLst>
          </p:cNvPr>
          <p:cNvSpPr/>
          <p:nvPr/>
        </p:nvSpPr>
        <p:spPr>
          <a:xfrm>
            <a:off x="981844" y="1556792"/>
            <a:ext cx="10945215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№103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81844" y="1557338"/>
            <a:ext cx="10945216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№103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1053852" y="2420888"/>
            <a:ext cx="10945216" cy="3960440"/>
          </a:xfrm>
          <a:prstGeom prst="foldedCorner">
            <a:avLst>
              <a:gd name="adj" fmla="val 319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Действующие налоговые льготы: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Освобождаются от налогообложения:</a:t>
            </a:r>
            <a:endParaRPr lang="ru-RU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ru-RU" dirty="0"/>
              <a:t>граждане, достигшие возраста 60 и 55 лет (соответственно мужчины и женщины), за земли,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занятые индивидуальными жилыми домами, личными подсобными хозяйствами (приусадебными участками), садовыми участками в коллективных садах и под гаражами (гаражными боксами).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2) субъекты малого и среднего предпринимательства, в которых инвалиды составляют не менее 50 процентов от общего числа работников и их доля в фонде оплаты труда составляет не менее 25 процентов, в отношении земельных участков, используемых ими для осуществления уставной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3) добровольные пожарные, сведения о которых содержатся в сводном реестре добровольных пожарных три и более года, в фиксированной денежной сумме в размере не более 500 рублей в отношении одного земельного участка.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180D084-AFBF-422E-A494-382A3967CC5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A5852157-7C39-4E8E-80B5-9B0BF4C7EDCC}"/>
              </a:ext>
            </a:extLst>
          </p:cNvPr>
          <p:cNvSpPr/>
          <p:nvPr/>
        </p:nvSpPr>
        <p:spPr>
          <a:xfrm>
            <a:off x="5802049" y="2964908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C0968873-24AF-4A6B-9304-F0FAE4DEFD29}"/>
              </a:ext>
            </a:extLst>
          </p:cNvPr>
          <p:cNvSpPr/>
          <p:nvPr/>
        </p:nvSpPr>
        <p:spPr>
          <a:xfrm rot="2809284">
            <a:off x="3870987" y="3180820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E3DF4E73-5A35-4576-85CB-8F9369216775}"/>
              </a:ext>
            </a:extLst>
          </p:cNvPr>
          <p:cNvSpPr/>
          <p:nvPr/>
        </p:nvSpPr>
        <p:spPr>
          <a:xfrm rot="-2700000">
            <a:off x="7799893" y="3180821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85900" y="1731603"/>
            <a:ext cx="9358312" cy="7858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- выплачиваемые из бюджета денежные средства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9880" y="2667168"/>
            <a:ext cx="3929062" cy="857250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распределены по: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4806" y="3985001"/>
            <a:ext cx="2786062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679395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на планируемый период – 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бюджет.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446F268-67DC-41FD-83BD-D4AEE8B06B6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98273183"/>
              </p:ext>
            </p:extLst>
          </p:nvPr>
        </p:nvGraphicFramePr>
        <p:xfrm>
          <a:off x="261763" y="1556792"/>
          <a:ext cx="1173730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50572A1-5896-4716-870F-682DA3FE939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37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Распределение расходов бюджета Североуральского городского округа на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2024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год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 муниципальным программам и непрограммным направлениям, 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7737486" y="4357694"/>
            <a:ext cx="928694" cy="5000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612" y="4869160"/>
            <a:ext cx="3970130" cy="1200329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562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52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млн.руб.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планируется  направить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финансирование социальной сферы: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образование, культура, социальная политика, физкультура, спорт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75432287"/>
              </p:ext>
            </p:extLst>
          </p:nvPr>
        </p:nvGraphicFramePr>
        <p:xfrm>
          <a:off x="7606580" y="1700808"/>
          <a:ext cx="4278965" cy="292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056462141"/>
              </p:ext>
            </p:extLst>
          </p:nvPr>
        </p:nvGraphicFramePr>
        <p:xfrm>
          <a:off x="765820" y="1628800"/>
          <a:ext cx="6984776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F982F80-9E65-4EAA-BE72-04DBA3015046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3231902"/>
              </p:ext>
            </p:extLst>
          </p:nvPr>
        </p:nvGraphicFramePr>
        <p:xfrm>
          <a:off x="909835" y="1700808"/>
          <a:ext cx="10945216" cy="504490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1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1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Наименование 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2022год </a:t>
                      </a:r>
                      <a:endParaRPr lang="ru-RU" sz="1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</a:rPr>
                        <a:t>3год </a:t>
                      </a:r>
                      <a:endParaRPr lang="ru-RU" sz="1200" kern="12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</a:rPr>
                        <a:t>(факт)</a:t>
                      </a:r>
                      <a:endParaRPr lang="ru-RU" sz="1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2024год (оценка)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2025 </a:t>
                      </a:r>
                      <a:r>
                        <a:rPr lang="ru-RU" sz="1200" kern="1200" baseline="0" dirty="0"/>
                        <a:t>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2026год </a:t>
                      </a:r>
                      <a:r>
                        <a:rPr lang="ru-RU" sz="1200" kern="1200" baseline="0" dirty="0"/>
                        <a:t>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 БЮДЖЕТА - ВСЕГО, млн.руб.</a:t>
                      </a:r>
                      <a:endParaRPr lang="ru-RU" sz="1400" b="1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,2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893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,7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048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,6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017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061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Общегосударственные вопросы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59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безопасность и правоохранительная деятельность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экономика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87,6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Жилищно-коммунальное хозяйство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Охрана окружающей среды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Образование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009</a:t>
                      </a:r>
                      <a:r>
                        <a:rPr lang="ru-RU" sz="1200" dirty="0" smtClean="0"/>
                        <a:t>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045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</a:t>
                      </a:r>
                      <a:r>
                        <a:rPr lang="ru-RU" sz="1200" baseline="0" dirty="0" smtClean="0"/>
                        <a:t>116</a:t>
                      </a:r>
                      <a:r>
                        <a:rPr lang="ru-RU" sz="1200" dirty="0" smtClean="0"/>
                        <a:t>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135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177</a:t>
                      </a:r>
                      <a:r>
                        <a:rPr lang="ru-RU" sz="1200" dirty="0" smtClean="0"/>
                        <a:t>,4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Культура, кинематография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Социальная политика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165,2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179,3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90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Физическая культура и спорт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Средства массовой информации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1,</a:t>
                      </a:r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Обслуживание государственного и муниципального долга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r>
                        <a:rPr lang="ru-RU" sz="1200" dirty="0"/>
                        <a:t>Условно утвержденные 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9358265-8E48-4C56-A8D2-615ABB60C0C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69874" y="1633956"/>
            <a:ext cx="9865097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Среднемесячная заработная плата работников муниципальных учреждений (в рублях)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3201432"/>
              </p:ext>
            </p:extLst>
          </p:nvPr>
        </p:nvGraphicFramePr>
        <p:xfrm>
          <a:off x="1269876" y="2639912"/>
          <a:ext cx="9865096" cy="405779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38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83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10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r>
                        <a:rPr lang="ru-RU" sz="1600" kern="1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дошкольных</a:t>
                      </a:r>
                    </a:p>
                    <a:p>
                      <a:r>
                        <a:rPr lang="ru-RU" sz="1600" kern="1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образовательных учреждений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35 818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40 467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42 868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45 241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45 690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учреждений	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609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44 614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48 817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54 106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54 647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культуры и искусства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38003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41400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46006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48812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56797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физической культуры и спорта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21014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23416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27127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30223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33983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9CA2FDD-4A06-49E3-B1CA-BE5B59B46D3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78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7145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образования осуществляют: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428875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8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4725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3308350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0225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1022350" y="40005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8 дошкольных учреждений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379913" y="40005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общеобразовательных учреждений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788035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 учреждений дополнительного 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2593975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1 учреждение молодежной политики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094413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87621103-B505-4F43-AFC6-898E0E1ED38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10113192" cy="725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образования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785741592"/>
              </p:ext>
            </p:extLst>
          </p:nvPr>
        </p:nvGraphicFramePr>
        <p:xfrm>
          <a:off x="837828" y="2420888"/>
          <a:ext cx="11215766" cy="407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9AB70CA-B1FB-4F0A-9B7D-EA5700B000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12776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53852" y="6021288"/>
            <a:ext cx="10252075" cy="64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Североуральского городского округа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составит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31,7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981844" y="2132856"/>
            <a:ext cx="3071812" cy="30718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116,2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66220" y="1412776"/>
            <a:ext cx="1656184" cy="1500188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33,36%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372,4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млн.руб.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22404" y="3933056"/>
            <a:ext cx="1728192" cy="1584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Другие вопросы в области образования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9,37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104,6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млн.руб.</a:t>
            </a:r>
          </a:p>
        </p:txBody>
      </p:sp>
      <p:sp>
        <p:nvSpPr>
          <p:cNvPr id="13" name="Овал 12"/>
          <p:cNvSpPr/>
          <p:nvPr/>
        </p:nvSpPr>
        <p:spPr>
          <a:xfrm>
            <a:off x="7750596" y="3573016"/>
            <a:ext cx="1656184" cy="1584176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Молодежная политика и оздоровление детей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1,57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17,5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млн.руб.</a:t>
            </a:r>
          </a:p>
        </p:txBody>
      </p:sp>
      <p:sp>
        <p:nvSpPr>
          <p:cNvPr id="14" name="Овал 13"/>
          <p:cNvSpPr/>
          <p:nvPr/>
        </p:nvSpPr>
        <p:spPr>
          <a:xfrm>
            <a:off x="7174532" y="1484784"/>
            <a:ext cx="1728192" cy="1644203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45,14%</a:t>
            </a:r>
            <a:endParaRPr lang="ru-RU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503,9 </a:t>
            </a:r>
            <a:r>
              <a:rPr lang="ru-RU" sz="1100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16" name="Стрелка вправо 15"/>
          <p:cNvSpPr/>
          <p:nvPr/>
        </p:nvSpPr>
        <p:spPr>
          <a:xfrm rot="20826453">
            <a:off x="3734728" y="2417817"/>
            <a:ext cx="642937" cy="22126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882664">
            <a:off x="4073552" y="3888210"/>
            <a:ext cx="2025493" cy="22496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Стрелка вправо 19"/>
          <p:cNvSpPr/>
          <p:nvPr/>
        </p:nvSpPr>
        <p:spPr>
          <a:xfrm rot="21174772">
            <a:off x="4007120" y="2834404"/>
            <a:ext cx="3214688" cy="21431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Стрелка вправо 20"/>
          <p:cNvSpPr/>
          <p:nvPr/>
        </p:nvSpPr>
        <p:spPr>
          <a:xfrm rot="357451">
            <a:off x="4089249" y="3556084"/>
            <a:ext cx="3848427" cy="23139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006180" y="3140968"/>
            <a:ext cx="49685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9046740" y="2348880"/>
            <a:ext cx="1872208" cy="1800200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Дополнительное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10,53 </a:t>
            </a:r>
            <a:r>
              <a:rPr lang="ru-RU" sz="1100" dirty="0">
                <a:solidFill>
                  <a:schemeClr val="tx1"/>
                </a:solidFill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117,5 </a:t>
            </a:r>
            <a:r>
              <a:rPr lang="ru-RU" sz="1100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8093C7AE-EC30-4106-BB86-590BFAA611A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на образование</a:t>
            </a:r>
          </a:p>
        </p:txBody>
      </p:sp>
      <p:sp>
        <p:nvSpPr>
          <p:cNvPr id="23" name="Овал 22"/>
          <p:cNvSpPr/>
          <p:nvPr/>
        </p:nvSpPr>
        <p:spPr>
          <a:xfrm>
            <a:off x="4078188" y="4149080"/>
            <a:ext cx="1944216" cy="18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Профессиональная подготовка, переподготовка и повышение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0,03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0,3 </a:t>
            </a:r>
            <a:r>
              <a:rPr lang="ru-RU" sz="1000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28" name="Стрелка вправо 27"/>
          <p:cNvSpPr/>
          <p:nvPr/>
        </p:nvSpPr>
        <p:spPr>
          <a:xfrm rot="882664">
            <a:off x="3752287" y="4561661"/>
            <a:ext cx="438184" cy="18895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="" xmlns:p14="http://schemas.microsoft.com/office/powerpoint/2010/main" val="698142563"/>
              </p:ext>
            </p:extLst>
          </p:nvPr>
        </p:nvGraphicFramePr>
        <p:xfrm>
          <a:off x="6454452" y="1556792"/>
          <a:ext cx="55007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Горизонтальный свиток 16"/>
          <p:cNvSpPr/>
          <p:nvPr/>
        </p:nvSpPr>
        <p:spPr>
          <a:xfrm>
            <a:off x="909836" y="1628800"/>
            <a:ext cx="5786438" cy="1325334"/>
          </a:xfrm>
          <a:prstGeom prst="horizontalScroll">
            <a:avLst>
              <a:gd name="adj" fmla="val 1257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это план доходов и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определенный период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909836" y="2924944"/>
            <a:ext cx="5786438" cy="3740562"/>
          </a:xfrm>
          <a:prstGeom prst="horizontalScroll">
            <a:avLst>
              <a:gd name="adj" fmla="val 45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Государственные бюджеты появились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средние века. Слово «Бюджет» происходит от латинского «bulga» – «кожаный мешок, ранец». К нам же понятие «бюджет» пришло из Англии. Представляя в английском парламенте содержание доходов и расходов, канцлер казначейства (министр финансов) открывал мешок с деньгами и документами (budget). Эта процедура и называлась «открытие бюджета»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5E68FC40-C4B4-4DB0-9EA6-08CF6B099AE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2684" y="2128766"/>
            <a:ext cx="2808312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культуры осуществляют следующие учреждения: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860" y="2132856"/>
            <a:ext cx="2736304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268" y="2132856"/>
            <a:ext cx="2786062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6102" y="2742653"/>
            <a:ext cx="2786062" cy="1421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культуры и искусства и 8 структурных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5188" y="3646268"/>
            <a:ext cx="2786062" cy="590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ЦБС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4934" y="3629050"/>
            <a:ext cx="2786062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0913" y="4293096"/>
            <a:ext cx="10603681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год в млн. 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53852" y="6165304"/>
            <a:ext cx="10441160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расчете на 1 жителя Североуральского городского округа на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404533"/>
              </p:ext>
            </p:extLst>
          </p:nvPr>
        </p:nvGraphicFramePr>
        <p:xfrm>
          <a:off x="1125860" y="4725144"/>
          <a:ext cx="10441160" cy="140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92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Подраздел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(факт)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(факт)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(оценка)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2025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2026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Культура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85,8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90,3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112,2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105,5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112,2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Другие вопросы</a:t>
                      </a:r>
                      <a:r>
                        <a:rPr lang="ru-RU" sz="1400" b="0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в области культуры, кинематографии</a:t>
                      </a:r>
                      <a:endParaRPr lang="ru-RU" sz="14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20,6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21,6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26,0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27,5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30,0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2297F66-FE7E-4CE3-8EB1-82736B8A62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4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3015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7828" y="1628800"/>
            <a:ext cx="11144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культуры: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51571099"/>
              </p:ext>
            </p:extLst>
          </p:nvPr>
        </p:nvGraphicFramePr>
        <p:xfrm>
          <a:off x="837828" y="2204864"/>
          <a:ext cx="111443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AFD89A6-8DC7-4DE7-89FD-398C79F1ABA4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784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7868" y="1628800"/>
            <a:ext cx="1046867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физической культуры и спорта: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1197868" y="2124424"/>
            <a:ext cx="3328438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778183" y="2124424"/>
            <a:ext cx="3328439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342086" y="2130004"/>
            <a:ext cx="3328439" cy="2456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37743" y="3404899"/>
            <a:ext cx="35004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Проведение физкультурно-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оздоровительных и спортивно-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23954" y="3418661"/>
            <a:ext cx="36004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Поддержка спортивных команд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 клубов для участия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05787" y="2852936"/>
            <a:ext cx="3448616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Предоставление спортивных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сооружений в пользование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гражданам Североуральского городского округа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9819" y="4725475"/>
            <a:ext cx="1046867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физическую культуру и спорт в год в млн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7868" y="6237312"/>
            <a:ext cx="10460621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Североуральского городского округа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составит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1735632"/>
              </p:ext>
            </p:extLst>
          </p:nvPr>
        </p:nvGraphicFramePr>
        <p:xfrm>
          <a:off x="1189819" y="5251491"/>
          <a:ext cx="10476720" cy="889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304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(факт)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(оценка)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98,9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128,9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135,7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физическую культуру и спорт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социальную политику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7B85FDF-7C1A-46C8-935E-CF3AD6599A99}"/>
              </a:ext>
            </a:extLst>
          </p:cNvPr>
          <p:cNvSpPr/>
          <p:nvPr/>
        </p:nvSpPr>
        <p:spPr>
          <a:xfrm>
            <a:off x="5806380" y="1922911"/>
            <a:ext cx="5590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 в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планируется направить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179,3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212B1DDB-9AA9-495A-8A02-07244774B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925361"/>
              </p:ext>
            </p:extLst>
          </p:nvPr>
        </p:nvGraphicFramePr>
        <p:xfrm>
          <a:off x="1197868" y="4380594"/>
          <a:ext cx="9796086" cy="20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25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154,1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174,1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166,5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172,7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177,6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476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6" descr="http://scontent.cdninstagram.com/t51.2885-15/e35/18252514_964089563728203_7015011775804342272_n.jpg?ig_cache_key=MTUwNzg3NTUwODU0ODA1NzUwMw%3D%3D.2">
            <a:extLst>
              <a:ext uri="{FF2B5EF4-FFF2-40B4-BE49-F238E27FC236}">
                <a16:creationId xmlns="" xmlns:a16="http://schemas.microsoft.com/office/drawing/2014/main" id="{EB529358-2D51-4916-BED6-207DE1DD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755345"/>
            <a:ext cx="4430657" cy="23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505656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09836" y="1700808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76,4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 на финансирование отраслей национальной экономики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655501"/>
              </p:ext>
            </p:extLst>
          </p:nvPr>
        </p:nvGraphicFramePr>
        <p:xfrm>
          <a:off x="981844" y="3429000"/>
          <a:ext cx="10106169" cy="30137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66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(факт,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(оценка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Сельское хозяйство и рыболовство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2,0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2,2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Транспорт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6,4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13,5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5,4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5,9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5,9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Дорожное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89,6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81,6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60,6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59,6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77,9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Связь и 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0,5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0,7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Другие вопросы в области национальной экономики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2,1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5,7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6,1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1,4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752243"/>
            <a:ext cx="2113279" cy="1388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8E608E4-A829-44A7-8837-F3FF01A280D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национальную экономику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884" y="1772816"/>
            <a:ext cx="9601200" cy="4495800"/>
          </a:xfrm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9876" y="260648"/>
            <a:ext cx="10441160" cy="1368152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Расходы на охрану окружающей среды</a:t>
            </a:r>
            <a:b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08" y="332656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41882" y="3212976"/>
          <a:ext cx="10585178" cy="331236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35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2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1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1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32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56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56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7520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N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ru-RU" sz="1300" baseline="0" dirty="0">
                          <a:effectLst/>
                        </a:rPr>
                        <a:t>п/п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2022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baseline="0" dirty="0">
                          <a:effectLst/>
                        </a:rPr>
                        <a:t>год (факт)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</a:rPr>
                        <a:t>2023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год </a:t>
                      </a:r>
                      <a:r>
                        <a:rPr lang="ru-RU" sz="1300" dirty="0" smtClean="0">
                          <a:effectLst/>
                        </a:rPr>
                        <a:t>(факт)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</a:rPr>
                        <a:t>2024 </a:t>
                      </a:r>
                      <a:r>
                        <a:rPr lang="ru-RU" sz="1300" dirty="0">
                          <a:effectLst/>
                        </a:rPr>
                        <a:t>год </a:t>
                      </a:r>
                      <a:r>
                        <a:rPr lang="ru-RU" sz="1300" dirty="0" smtClean="0">
                          <a:effectLst/>
                        </a:rPr>
                        <a:t>(оценка)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2025 </a:t>
                      </a:r>
                      <a:r>
                        <a:rPr lang="ru-RU" sz="1300" dirty="0">
                          <a:effectLst/>
                        </a:rPr>
                        <a:t>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2026 </a:t>
                      </a:r>
                      <a:r>
                        <a:rPr lang="ru-RU" sz="1300" dirty="0">
                          <a:effectLst/>
                        </a:rPr>
                        <a:t>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12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+mn-lt"/>
                        </a:rPr>
                        <a:t>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, направленные на экологическую безопасность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территории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0,81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1,21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1,00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0,50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0,50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0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Ликвидация несанкционированных свалок в границах 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0,95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35,28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0,40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0,20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0,20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6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благоприятной окружающей среды посредством предупреждения негативного воздействия хозяйственной и иной деятельности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на окружающую среду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0,02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0,08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0,07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0,12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0,15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365">
                <a:tc gridSpan="2"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              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1,78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36,57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1,47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0,82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0,85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14292" y="1628800"/>
            <a:ext cx="6812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охрану окружающей среды в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планируется направить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1,47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pic>
        <p:nvPicPr>
          <p:cNvPr id="10" name="Picture 2" descr="https://www.culture.ru/storage/images/ff21e7e5985a98ecd2406fda4655389a/e1920d976b0bf9be29eab4ddb6c394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884" y="1700808"/>
            <a:ext cx="3312368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09836" y="1556792"/>
            <a:ext cx="10945216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основных направления в расходовании средств: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1257300" y="2438401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961731" y="4129087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57300" y="5010150"/>
            <a:ext cx="3188981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жилищного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2632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коммунального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(58,7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7963" y="5010150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(68,9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560A119-6731-4074-AEA5-5D96C37E6FE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844824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236,5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 на финансирование жилищно-коммунального хозяйства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051129"/>
              </p:ext>
            </p:extLst>
          </p:nvPr>
        </p:nvGraphicFramePr>
        <p:xfrm>
          <a:off x="981842" y="3545823"/>
          <a:ext cx="10184438" cy="314125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004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23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(факт,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(оценка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3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Жилищное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13,8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1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Благоустройство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45,8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4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Другие</a:t>
                      </a:r>
                      <a:r>
                        <a:rPr lang="ru-RU" sz="1400" baseline="0" dirty="0"/>
                        <a:t> вопросы в области жилищно-коммунального хозяйства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49,9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2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167,3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174,1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109,6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844824"/>
            <a:ext cx="2191548" cy="144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10027F6A-10B6-4682-BF54-7AB3DAB48E0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2188825" cy="1412776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81844" y="1484784"/>
            <a:ext cx="11043492" cy="432048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34772" y="1484784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6258965"/>
              </p:ext>
            </p:extLst>
          </p:nvPr>
        </p:nvGraphicFramePr>
        <p:xfrm>
          <a:off x="1053852" y="1964652"/>
          <a:ext cx="10873210" cy="484872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6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2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4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8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baseline="0" dirty="0">
                          <a:effectLst/>
                        </a:rPr>
                        <a:t> </a:t>
                      </a:r>
                      <a:r>
                        <a:rPr lang="ru-RU" sz="1000" baseline="0" dirty="0"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2022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baseline="0" dirty="0"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2023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год </a:t>
                      </a:r>
                      <a:r>
                        <a:rPr lang="ru-RU" sz="1000" dirty="0" smtClean="0"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2024 </a:t>
                      </a:r>
                      <a:r>
                        <a:rPr lang="ru-RU" sz="1000" dirty="0">
                          <a:effectLst/>
                        </a:rPr>
                        <a:t>год </a:t>
                      </a:r>
                      <a:r>
                        <a:rPr lang="ru-RU" sz="1000" dirty="0" smtClean="0">
                          <a:effectLst/>
                        </a:rPr>
                        <a:t>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освещение (организация, содержание, ремонт сетей уличного освещения (в т.ч. светодиодных консолей), оплата за потребленную эл.энергию))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28,4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25,4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6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памятников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2,8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4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2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4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специализированной техники для выполнения работ по озеленению общественных территорий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Североуральского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12,6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9008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6,3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4,3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5,6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58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6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искусственных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елей для новогодних городков с целью сохранения лесных насаждений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Североуральского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Arial Narrow" panose="020B0606020202030204" pitchFamily="34" charset="0"/>
                        </a:rPr>
                        <a:t>8,4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мест общего пользования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32,5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остановочных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9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уличного освещения, разработка и экспертиза проектно-сметной документации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 санитарное содержание контейнерных площадок, приобретение контейнеров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2,8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Североуральского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Arial Narrow" panose="020B0606020202030204" pitchFamily="34" charset="0"/>
                        </a:rPr>
                        <a:t>2,2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969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ВСЕГО</a:t>
                      </a:r>
                      <a:r>
                        <a:rPr lang="ru-RU" sz="1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88,9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73,8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3F78822-3607-4A8B-969E-B695490A29F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7"/>
            <a:ext cx="785813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Багетная рамка 7"/>
          <p:cNvSpPr/>
          <p:nvPr/>
        </p:nvSpPr>
        <p:spPr>
          <a:xfrm>
            <a:off x="3886742" y="5589241"/>
            <a:ext cx="4422232" cy="1139007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</a:t>
            </a:r>
          </a:p>
          <a:p>
            <a:pPr algn="ctr"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27,2 млн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430116" y="1484784"/>
            <a:ext cx="2303656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/>
              <a:t>В рамках </a:t>
            </a:r>
            <a:r>
              <a:rPr lang="ru-RU" sz="1100" b="1" u="sng" dirty="0" smtClean="0"/>
              <a:t>федерального </a:t>
            </a:r>
            <a:r>
              <a:rPr lang="ru-RU" sz="1100" b="1" u="sng" dirty="0"/>
              <a:t>проекта </a:t>
            </a:r>
            <a:r>
              <a:rPr lang="ru-RU" sz="1100" b="1" u="sng" dirty="0" smtClean="0"/>
              <a:t>«Спорт – норма жизни» в составе национального проекта «Демография» </a:t>
            </a:r>
            <a:r>
              <a:rPr lang="ru-RU" sz="1100" b="1" dirty="0"/>
              <a:t>- </a:t>
            </a:r>
            <a:r>
              <a:rPr lang="ru-RU" sz="1100" b="1" dirty="0" smtClean="0"/>
              <a:t>Создание спортивных площадок (оснащение спортивным оборудованием) для занятий уличной гимнастикой</a:t>
            </a:r>
            <a:endParaRPr lang="ru-RU" sz="1100" b="1" dirty="0"/>
          </a:p>
          <a:p>
            <a:pPr algn="ctr">
              <a:defRPr/>
            </a:pPr>
            <a:r>
              <a:rPr lang="ru-RU" sz="1400" b="1" dirty="0" smtClean="0"/>
              <a:t>0,4 млн</a:t>
            </a:r>
            <a:r>
              <a:rPr lang="ru-RU" sz="1400" b="1" dirty="0"/>
              <a:t>. руб.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05780" y="1484784"/>
            <a:ext cx="2303656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>
                <a:solidFill>
                  <a:schemeClr val="bg1"/>
                </a:solidFill>
              </a:rPr>
              <a:t>В рамках </a:t>
            </a:r>
            <a:r>
              <a:rPr lang="ru-RU" sz="1100" b="1" u="sng" dirty="0" smtClean="0">
                <a:solidFill>
                  <a:schemeClr val="bg1"/>
                </a:solidFill>
              </a:rPr>
              <a:t>федерального </a:t>
            </a:r>
            <a:r>
              <a:rPr lang="ru-RU" sz="1100" b="1" u="sng" dirty="0">
                <a:solidFill>
                  <a:schemeClr val="bg1"/>
                </a:solidFill>
              </a:rPr>
              <a:t>проекта «Формирование комфортной городской среды</a:t>
            </a:r>
            <a:r>
              <a:rPr lang="ru-RU" sz="1100" b="1" u="sng" dirty="0" smtClean="0">
                <a:solidFill>
                  <a:schemeClr val="bg1"/>
                </a:solidFill>
              </a:rPr>
              <a:t>» в составе национального проекта «Жилье и городская среда» </a:t>
            </a:r>
            <a:r>
              <a:rPr lang="ru-RU" sz="1100" b="1" dirty="0" smtClean="0">
                <a:solidFill>
                  <a:schemeClr val="bg1"/>
                </a:solidFill>
              </a:rPr>
              <a:t>-Формирование современной городской среды в целях реализации национального проекта «Жилье и городская среда» 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26,5 млн</a:t>
            </a:r>
            <a:r>
              <a:rPr lang="ru-RU" sz="1400" b="1" dirty="0">
                <a:solidFill>
                  <a:schemeClr val="bg1"/>
                </a:solidFill>
              </a:rPr>
              <a:t>. руб.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454452" y="1412776"/>
            <a:ext cx="2207670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 smtClean="0"/>
              <a:t>В рамках федерального проекта «Спорт – норма жизни» в составе национального проекта «Демография» </a:t>
            </a:r>
            <a:r>
              <a:rPr lang="ru-RU" sz="1100" b="1" dirty="0" smtClean="0"/>
              <a:t>- </a:t>
            </a:r>
            <a:r>
              <a:rPr lang="ru-RU" sz="1100" b="1" dirty="0"/>
              <a:t>Реализация мероприятий по поэтапному внедрению и реализации Всероссийского физкультурно-спортивного комплекса "Готов к труду и обороне"(ГТО)</a:t>
            </a:r>
          </a:p>
          <a:p>
            <a:pPr algn="ctr">
              <a:defRPr/>
            </a:pPr>
            <a:r>
              <a:rPr lang="ru-RU" sz="1400" b="1" dirty="0" smtClean="0"/>
              <a:t>0,2 </a:t>
            </a:r>
            <a:r>
              <a:rPr lang="ru-RU" sz="1400" b="1" dirty="0"/>
              <a:t>млн. руб.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8398668" y="5157193"/>
            <a:ext cx="2376264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5" name="Стрелка углом вверх 14"/>
          <p:cNvSpPr/>
          <p:nvPr/>
        </p:nvSpPr>
        <p:spPr>
          <a:xfrm flipH="1">
            <a:off x="1485899" y="5157192"/>
            <a:ext cx="230425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38F55703-646B-482A-AE2F-A478B232189F}"/>
              </a:ext>
            </a:extLst>
          </p:cNvPr>
          <p:cNvSpPr txBox="1">
            <a:spLocks/>
          </p:cNvSpPr>
          <p:nvPr/>
        </p:nvSpPr>
        <p:spPr>
          <a:xfrm>
            <a:off x="2446958" y="142875"/>
            <a:ext cx="9291019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по мероприятиям, запланированным к реализации в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2024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году в составе национальных проектов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9645882" y="1484784"/>
            <a:ext cx="2207670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 smtClean="0"/>
              <a:t>В рамках федерального проекта «Спорт – норма жизни» в составе национального проекта «Демография» </a:t>
            </a:r>
            <a:r>
              <a:rPr lang="ru-RU" sz="1100" b="1" dirty="0" smtClean="0"/>
              <a:t>- </a:t>
            </a:r>
            <a:r>
              <a:rPr lang="ru-RU" sz="1100" b="1" dirty="0"/>
              <a:t>Государственная </a:t>
            </a:r>
            <a:r>
              <a:rPr lang="ru-RU" sz="1100" b="1" dirty="0" smtClean="0"/>
              <a:t>поддержка </a:t>
            </a:r>
            <a:r>
              <a:rPr lang="ru-RU" sz="1100" b="1" dirty="0"/>
              <a:t>организаций, </a:t>
            </a:r>
            <a:r>
              <a:rPr lang="ru-RU" sz="1100" b="1" dirty="0" smtClean="0"/>
              <a:t>входящих в систему спортивной подготовки</a:t>
            </a:r>
            <a:endParaRPr lang="ru-RU" sz="1100" b="1" dirty="0"/>
          </a:p>
          <a:p>
            <a:pPr algn="ctr">
              <a:defRPr/>
            </a:pPr>
            <a:r>
              <a:rPr lang="ru-RU" sz="1400" b="1" dirty="0"/>
              <a:t>0,1 млн. руб.</a:t>
            </a:r>
          </a:p>
        </p:txBody>
      </p:sp>
      <p:sp>
        <p:nvSpPr>
          <p:cNvPr id="20" name="Стрелка вверх 19"/>
          <p:cNvSpPr/>
          <p:nvPr/>
        </p:nvSpPr>
        <p:spPr>
          <a:xfrm>
            <a:off x="4294212" y="5085184"/>
            <a:ext cx="428624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7390556" y="5085184"/>
            <a:ext cx="428624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Заголовок 1"/>
          <p:cNvSpPr txBox="1">
            <a:spLocks/>
          </p:cNvSpPr>
          <p:nvPr/>
        </p:nvSpPr>
        <p:spPr>
          <a:xfrm>
            <a:off x="1042042" y="1720386"/>
            <a:ext cx="10380961" cy="8554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graphicFrame>
        <p:nvGraphicFramePr>
          <p:cNvPr id="72" name="Схема 71"/>
          <p:cNvGraphicFramePr/>
          <p:nvPr>
            <p:extLst>
              <p:ext uri="{D42A27DB-BD31-4B8C-83A1-F6EECF244321}">
                <p14:modId xmlns="" xmlns:p14="http://schemas.microsoft.com/office/powerpoint/2010/main" val="3678231009"/>
              </p:ext>
            </p:extLst>
          </p:nvPr>
        </p:nvGraphicFramePr>
        <p:xfrm>
          <a:off x="909836" y="2586756"/>
          <a:ext cx="10585176" cy="41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5E3D339-42EB-48F9-A2F0-86000940644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2EDC17-4DBF-4138-A255-8C7C31CDAD6C}"/>
              </a:ext>
            </a:extLst>
          </p:cNvPr>
          <p:cNvSpPr txBox="1"/>
          <p:nvPr/>
        </p:nvSpPr>
        <p:spPr>
          <a:xfrm>
            <a:off x="1042043" y="292494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E2CC4F-79B8-43A4-B663-928AF157FD5D}"/>
              </a:ext>
            </a:extLst>
          </p:cNvPr>
          <p:cNvSpPr txBox="1"/>
          <p:nvPr/>
        </p:nvSpPr>
        <p:spPr>
          <a:xfrm>
            <a:off x="1385950" y="3888606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73AE8A-904A-4915-8E4B-B79BB34D07F6}"/>
              </a:ext>
            </a:extLst>
          </p:cNvPr>
          <p:cNvSpPr txBox="1"/>
          <p:nvPr/>
        </p:nvSpPr>
        <p:spPr>
          <a:xfrm>
            <a:off x="1385950" y="4846520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9A495B-911B-4776-AAE7-AD5E66FB3D53}"/>
              </a:ext>
            </a:extLst>
          </p:cNvPr>
          <p:cNvSpPr txBox="1"/>
          <p:nvPr/>
        </p:nvSpPr>
        <p:spPr>
          <a:xfrm>
            <a:off x="1065173" y="580443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1522413" y="1571625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6380163" y="4000500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–средства, предоставляемые одним бюджетом бюджетной системы Российской Федерации другому бюджету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stolica.onego.ru/resources/i199046-contentImage1_1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288" y="4286250"/>
            <a:ext cx="4357687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http://slawyanka.info/wp-content/uploads/2013/04/fin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1643063"/>
            <a:ext cx="4386263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F5A989F-E31C-4CAF-B44F-4AAFFB569C30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отношения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5665788" y="1714500"/>
            <a:ext cx="6072187" cy="4857750"/>
          </a:xfrm>
          <a:prstGeom prst="foldedCorner">
            <a:avLst>
              <a:gd name="adj" fmla="val 3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областного бюджета в бюджет Североуральского городского округа перечисляются межбюджетные трансферты в форме: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определения конкретной цели их использования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целях софинансирования расходных обязательств Североуральского городского округа по вопросам местного значения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 выполнение переданных государственных полномочий Российской Федерации и Свердловской области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Иных межбюджетных трансфертов</a:t>
            </a:r>
          </a:p>
        </p:txBody>
      </p:sp>
      <p:pic>
        <p:nvPicPr>
          <p:cNvPr id="9220" name="Picture 4" descr="http://gerb.rossel.ru/data/Image/catalog_terrs/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500" b="2499"/>
          <a:stretch>
            <a:fillRect/>
          </a:stretch>
        </p:blipFill>
        <p:spPr bwMode="auto">
          <a:xfrm>
            <a:off x="1093752" y="1800180"/>
            <a:ext cx="3857652" cy="4629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ыгнутая вправо стрелка 2"/>
          <p:cNvSpPr/>
          <p:nvPr/>
        </p:nvSpPr>
        <p:spPr>
          <a:xfrm rot="10800000" flipH="1">
            <a:off x="2782044" y="2968626"/>
            <a:ext cx="936104" cy="2908646"/>
          </a:xfrm>
          <a:prstGeom prst="curvedLeftArrow">
            <a:avLst>
              <a:gd name="adj1" fmla="val 19805"/>
              <a:gd name="adj2" fmla="val 34611"/>
              <a:gd name="adj3" fmla="val 39507"/>
            </a:avLst>
          </a:prstGeom>
          <a:solidFill>
            <a:schemeClr val="bg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76FBE734-22D7-4162-8F5B-D6372BD5D4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53853" y="5085188"/>
            <a:ext cx="10657184" cy="1429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	В </a:t>
            </a:r>
            <a:r>
              <a:rPr lang="ru-RU" sz="1600" dirty="0" smtClean="0"/>
              <a:t>2024 </a:t>
            </a:r>
            <a:r>
              <a:rPr lang="ru-RU" sz="1600" dirty="0"/>
              <a:t>году в бюджет Североуральского городского округа планируется поступление субвенций по </a:t>
            </a:r>
            <a:r>
              <a:rPr lang="ru-RU" sz="1600" dirty="0">
                <a:solidFill>
                  <a:schemeClr val="bg1"/>
                </a:solidFill>
              </a:rPr>
              <a:t>14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видам переданных государственных полномочий.</a:t>
            </a:r>
          </a:p>
          <a:p>
            <a:pPr algn="ctr">
              <a:defRPr/>
            </a:pPr>
            <a:r>
              <a:rPr lang="ru-RU" sz="1600" dirty="0"/>
              <a:t>	</a:t>
            </a:r>
            <a:r>
              <a:rPr lang="ru-RU" sz="1600" dirty="0">
                <a:solidFill>
                  <a:schemeClr val="bg1"/>
                </a:solidFill>
              </a:rPr>
              <a:t>Объем поступлений межбюджетных трансфертов будет уточняться в </a:t>
            </a:r>
            <a:r>
              <a:rPr lang="ru-RU" sz="1600">
                <a:solidFill>
                  <a:schemeClr val="bg1"/>
                </a:solidFill>
              </a:rPr>
              <a:t>течении </a:t>
            </a:r>
            <a:r>
              <a:rPr lang="ru-RU" sz="1600" smtClean="0">
                <a:solidFill>
                  <a:schemeClr val="bg1"/>
                </a:solidFill>
              </a:rPr>
              <a:t>2024 </a:t>
            </a:r>
            <a:r>
              <a:rPr lang="ru-RU" sz="1600" dirty="0">
                <a:solidFill>
                  <a:schemeClr val="bg1"/>
                </a:solidFill>
              </a:rPr>
              <a:t>года после распределения Правительством Свердловской области межбюджетных трансфертов между муниципальными образованиями Свердловской области.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0825791"/>
              </p:ext>
            </p:extLst>
          </p:nvPr>
        </p:nvGraphicFramePr>
        <p:xfrm>
          <a:off x="5662364" y="1783843"/>
          <a:ext cx="6408712" cy="323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A7B8063-03F3-49E7-B02E-1ABA018A2E9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 (млн. рублей)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5226417"/>
              </p:ext>
            </p:extLst>
          </p:nvPr>
        </p:nvGraphicFramePr>
        <p:xfrm>
          <a:off x="1053852" y="2060848"/>
          <a:ext cx="4464495" cy="284831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32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2026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505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389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303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96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783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827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872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нутый угол 12"/>
          <p:cNvSpPr/>
          <p:nvPr/>
        </p:nvSpPr>
        <p:spPr>
          <a:xfrm>
            <a:off x="909836" y="1556792"/>
            <a:ext cx="11089232" cy="5028777"/>
          </a:xfrm>
          <a:prstGeom prst="foldedCorner">
            <a:avLst>
              <a:gd name="adj" fmla="val 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1. Внутренний муниципальный долг - совокупность долговых обязательств Североуральского городского округа.</a:t>
            </a:r>
          </a:p>
          <a:p>
            <a:r>
              <a:rPr lang="ru-RU" sz="1400" dirty="0"/>
              <a:t>2. Внутренний муниципальный долг полностью и без условий обеспечивается всем муниципальным имуществом, составляющим муниципальную казну Североуральского городского округа. </a:t>
            </a:r>
          </a:p>
          <a:p>
            <a:r>
              <a:rPr lang="ru-RU" sz="1400" dirty="0"/>
              <a:t>3. Долговые обязательства муниципального образования могут существовать только в форме: </a:t>
            </a:r>
          </a:p>
          <a:p>
            <a:r>
              <a:rPr lang="ru-RU" sz="1400" dirty="0"/>
              <a:t>        займов, осуществляемых путем выпуска муниципальных ценных бумаг; </a:t>
            </a:r>
          </a:p>
          <a:p>
            <a:pPr indent="720000"/>
            <a:r>
              <a:rPr lang="ru-RU" sz="1400" dirty="0"/>
              <a:t>кредитов от кредитных организаций в валюте Российской Федерации;</a:t>
            </a:r>
          </a:p>
          <a:p>
            <a:pPr indent="720000"/>
            <a:r>
              <a:rPr lang="ru-RU" sz="1400" dirty="0"/>
              <a:t>договоров и соглашений о получении бюджетных кредитов от бюджетов других уровней;</a:t>
            </a:r>
          </a:p>
          <a:p>
            <a:pPr indent="720000"/>
            <a:r>
              <a:rPr lang="ru-RU" sz="1400" dirty="0"/>
              <a:t>договоров о предоставлении муниципальных гарантий. </a:t>
            </a:r>
          </a:p>
          <a:p>
            <a:r>
              <a:rPr lang="ru-RU" sz="1400" dirty="0"/>
              <a:t>4. В объем внутреннего муниципального долга включаются: </a:t>
            </a:r>
          </a:p>
          <a:p>
            <a:pPr indent="720000"/>
            <a:r>
              <a:rPr lang="ru-RU" sz="1400" dirty="0"/>
              <a:t>основная номинальная сумма долга по муниципальным ценным бумагам; </a:t>
            </a:r>
          </a:p>
          <a:p>
            <a:pPr indent="720000"/>
            <a:r>
              <a:rPr lang="ru-RU" sz="1400" dirty="0"/>
              <a:t>объем основного долга по кредитам, полученным муниципальным образованием; </a:t>
            </a:r>
          </a:p>
          <a:p>
            <a:pPr indent="720000"/>
            <a:r>
              <a:rPr lang="ru-RU" sz="1400" dirty="0"/>
              <a:t>объем основного долга по бюджетным кредитам, полученным от бюджетов других уровней; </a:t>
            </a:r>
          </a:p>
          <a:p>
            <a:pPr indent="720000"/>
            <a:r>
              <a:rPr lang="ru-RU" sz="1400" dirty="0"/>
              <a:t>объем обязательств по муниципальным гарантиям, предоставленным муниципальным образованием. </a:t>
            </a:r>
          </a:p>
          <a:p>
            <a:r>
              <a:rPr lang="ru-RU" sz="1400" dirty="0"/>
              <a:t>5. Органы местного самоуправления используют все полномочия по формированию доходов местного бюджета для погашения своих долговых обязательств и обслуживания долга. </a:t>
            </a:r>
          </a:p>
          <a:p>
            <a:pPr indent="450000"/>
            <a:endParaRPr lang="ru-RU" sz="1400" dirty="0"/>
          </a:p>
          <a:p>
            <a:pPr indent="450000"/>
            <a:r>
              <a:rPr lang="ru-RU" sz="1400" dirty="0"/>
              <a:t>Управление внутренним муниципальным долгом Североуральского городского округа осуществляется Администрацией Североуральского городского округа в соответствии с Уставом Североуральского городского округа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5BC9C4A-D07E-4945-B4D3-1663E42DB30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Внутренний муниципальный долг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909836" y="2564904"/>
            <a:ext cx="2928937" cy="3000375"/>
          </a:xfrm>
          <a:prstGeom prst="rightArrowCallout">
            <a:avLst>
              <a:gd name="adj1" fmla="val 25000"/>
              <a:gd name="adj2" fmla="val 25000"/>
              <a:gd name="adj3" fmla="val 16688"/>
              <a:gd name="adj4" fmla="val 7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pPr algn="ctr"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782,6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4412" y="1787079"/>
            <a:ext cx="57150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прав граждан в области образования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622,4 млн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4412" y="3430141"/>
            <a:ext cx="5715000" cy="1500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гражданам на оплату жилых помещений и коммунальных услуг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156,3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4412" y="5025157"/>
            <a:ext cx="57150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переданные полномочия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690" name="Picture 2" descr="http://gyazo.com/f6ad6d3c6fab039150115a6fe39ece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172" y="1772816"/>
            <a:ext cx="2000250" cy="151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2" name="Picture 4" descr="http://nslovo.info/wp-content/uploads/2013/11/2013-11-22_16-13-31.jpg"/>
          <p:cNvPicPr>
            <a:picLocks noChangeAspect="1" noChangeArrowheads="1"/>
          </p:cNvPicPr>
          <p:nvPr/>
        </p:nvPicPr>
        <p:blipFill>
          <a:blip r:embed="rId5" cstate="print"/>
          <a:srcRect r="49091" b="4546"/>
          <a:stretch>
            <a:fillRect/>
          </a:stretch>
        </p:blipFill>
        <p:spPr bwMode="auto">
          <a:xfrm>
            <a:off x="3934172" y="3429000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4" name="Picture 6" descr="http://deloru.ru/upload/iblock/c25/c25c6613a30071140494e8e5ca0f88c4_thumb_450_300.JPG"/>
          <p:cNvPicPr>
            <a:picLocks noChangeAspect="1" noChangeArrowheads="1"/>
          </p:cNvPicPr>
          <p:nvPr/>
        </p:nvPicPr>
        <p:blipFill>
          <a:blip r:embed="rId6" cstate="print"/>
          <a:srcRect r="11111"/>
          <a:stretch>
            <a:fillRect/>
          </a:stretch>
        </p:blipFill>
        <p:spPr bwMode="auto">
          <a:xfrm>
            <a:off x="3934172" y="5013176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E394A07-0CA9-4E3C-B69E-8B0149B2CCD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122D4FD-C3B5-4FCE-87B5-2BEC2F509795}"/>
              </a:ext>
            </a:extLst>
          </p:cNvPr>
          <p:cNvSpPr txBox="1">
            <a:spLocks/>
          </p:cNvSpPr>
          <p:nvPr/>
        </p:nvSpPr>
        <p:spPr>
          <a:xfrm>
            <a:off x="2494012" y="116632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Размер и структура муниципального долга 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628800"/>
          <a:ext cx="1218882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и структура расходов на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погашение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муниципального долга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293812" y="1676400"/>
          <a:ext cx="10705255" cy="45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и структура расходов на обслуживание муниципального долга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293812" y="1628800"/>
          <a:ext cx="10777263" cy="45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1197868" y="1628800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5158308" y="1628800"/>
            <a:ext cx="6722542" cy="2871763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Разработчиком презентации «Бюджет для граждан» является Финансовое управление Администрации Североуральского городского округа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3. Осуществление финансового контроля за исполнением бюджета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725134"/>
              </p:ext>
            </p:extLst>
          </p:nvPr>
        </p:nvGraphicFramePr>
        <p:xfrm>
          <a:off x="1197868" y="4659312"/>
          <a:ext cx="1068298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2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Начальник управления</a:t>
                      </a:r>
                      <a:r>
                        <a:rPr lang="en-US" sz="1400" kern="1200" baseline="0" dirty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Мухаметова Эльмира Ильгизаровна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Свердловская</a:t>
                      </a:r>
                      <a:r>
                        <a:rPr lang="ru-RU" sz="1400" baseline="0" dirty="0"/>
                        <a:t> обл., г.Североуральск,  </a:t>
                      </a:r>
                      <a:r>
                        <a:rPr lang="ru-RU" sz="1400" dirty="0"/>
                        <a:t>ул. Чайковского,</a:t>
                      </a:r>
                      <a:r>
                        <a:rPr lang="ru-RU" sz="1400" baseline="0" dirty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8(343)802-64-36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С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8:00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17:</a:t>
                      </a:r>
                      <a:r>
                        <a:rPr lang="en-US" sz="1400" kern="1200" baseline="0" dirty="0"/>
                        <a:t>15  </a:t>
                      </a:r>
                      <a:r>
                        <a:rPr lang="ru-RU" sz="1400" kern="1200" baseline="0" dirty="0"/>
                        <a:t>(пт.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 16:</a:t>
                      </a:r>
                      <a:r>
                        <a:rPr lang="en-US" sz="1400" kern="1200" baseline="0" dirty="0"/>
                        <a:t>00</a:t>
                      </a:r>
                      <a:r>
                        <a:rPr lang="ru-RU" sz="1400" kern="1200" baseline="0" dirty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/>
                        <a:t>Перерыв на обед с 12:00 до 13:00 Выходные дни - Сб, Вс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6AEEE4E-3E08-4124-8B69-9A49534A72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 Финансовом управлении</a:t>
            </a: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1845940" y="2492896"/>
            <a:ext cx="9460557" cy="3240360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5F3F6E6-AB43-42FB-A17C-06DC316CCED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95374687"/>
              </p:ext>
            </p:extLst>
          </p:nvPr>
        </p:nvGraphicFramePr>
        <p:xfrm>
          <a:off x="950876" y="1714488"/>
          <a:ext cx="5357850" cy="35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7" name="Picture 2" descr="http://1c-dengi.ru/images/bd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165850" y="1714500"/>
            <a:ext cx="42148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4300">
              <a:schemeClr val="bg1">
                <a:alpha val="40000"/>
              </a:schemeClr>
            </a:glow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2739581971"/>
              </p:ext>
            </p:extLst>
          </p:nvPr>
        </p:nvGraphicFramePr>
        <p:xfrm>
          <a:off x="4078188" y="5649911"/>
          <a:ext cx="74523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EE84689-4F30-42A2-BF69-2298E3D72B7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Вертикальный свиток 7"/>
          <p:cNvSpPr/>
          <p:nvPr/>
        </p:nvSpPr>
        <p:spPr>
          <a:xfrm flipH="1">
            <a:off x="0" y="1556792"/>
            <a:ext cx="3430116" cy="4752527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Ответственные исполнители, порядок и сроки по составлению бюджета определены постановлением Администрации Североуральского городского округа от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19.07.2023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886.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Непосредственное составление проекта бюджета осуществляет Финансовое управление Администрации Североуральского городского округа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3502124" y="1556792"/>
            <a:ext cx="5760640" cy="4824536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Проект бюджета рассмотрен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заседаниях согласительных комиссий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соответствии с Постановлением Администрации Североуральского городского округа от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29.08.2023 № 1011;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Проект бюджета представлен в Думу Североуральского городского округа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.11.2023;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ноябре проект бюджета рассмотрен депутатами на заседании постоянной депутатской комиссии по бюджету и налогам и на заседании Думы Североуральского городского округа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Публичные слушания по проекту бюджета Североуральского  городского округа на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плановый период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состоялись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 flipH="1">
            <a:off x="9334773" y="1556792"/>
            <a:ext cx="2854052" cy="4752528"/>
          </a:xfrm>
          <a:prstGeom prst="verticalScroll">
            <a:avLst>
              <a:gd name="adj" fmla="val 66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Североуральского городского округа утвержден Решением Думы Североуральского городского округа от 26 декабря 2023 года №73 «О бюджете Североуральского городского округа на 2024 год и плановый период 2025 и 2026 годов»</a:t>
            </a:r>
            <a:endParaRPr lang="ru-RU" sz="16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B9789F7-C5CB-43D3-AA37-3CE5C6156CB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4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Составление, рассмотрение и утверждение бюджета Североуральского городского округа на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2024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год и плановый период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2025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и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2026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годов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нутый угол 10"/>
          <p:cNvSpPr/>
          <p:nvPr/>
        </p:nvSpPr>
        <p:spPr>
          <a:xfrm>
            <a:off x="1308100" y="1643063"/>
            <a:ext cx="4857750" cy="2650033"/>
          </a:xfrm>
          <a:prstGeom prst="foldedCorner">
            <a:avLst>
              <a:gd name="adj" fmla="val 46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Бюджет </a:t>
            </a:r>
            <a:r>
              <a:rPr lang="ru-RU" sz="1600" dirty="0" smtClean="0"/>
              <a:t>Североуральского </a:t>
            </a:r>
            <a:r>
              <a:rPr lang="ru-RU" sz="1600" dirty="0"/>
              <a:t>городского округа </a:t>
            </a:r>
            <a:r>
              <a:rPr lang="ru-RU" sz="1600" dirty="0" smtClean="0"/>
              <a:t>составлен </a:t>
            </a:r>
            <a:r>
              <a:rPr lang="ru-RU" sz="1600" dirty="0"/>
              <a:t>на три года – очередной финансовый год и плановый период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Очередной финансовый год </a:t>
            </a:r>
            <a:r>
              <a:rPr lang="ru-RU" sz="1600" dirty="0"/>
              <a:t>– год, на который </a:t>
            </a:r>
            <a:r>
              <a:rPr lang="ru-RU" sz="1600" dirty="0" smtClean="0"/>
              <a:t>составлен бюджет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Плановый период </a:t>
            </a:r>
            <a:r>
              <a:rPr lang="ru-RU" sz="1600" dirty="0"/>
              <a:t>– два финансовых года, следующих за очередным финансовым годом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1341884" y="4437112"/>
            <a:ext cx="9937104" cy="2293887"/>
          </a:xfrm>
          <a:prstGeom prst="foldedCorner">
            <a:avLst>
              <a:gd name="adj" fmla="val 85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Бюджет Североуральского </a:t>
            </a:r>
            <a:r>
              <a:rPr lang="ru-RU" sz="1600" b="1" dirty="0"/>
              <a:t>городского округа </a:t>
            </a:r>
            <a:r>
              <a:rPr lang="ru-RU" sz="1600" b="1" dirty="0" smtClean="0"/>
              <a:t>основан </a:t>
            </a:r>
            <a:r>
              <a:rPr lang="ru-RU" sz="1600" b="1" dirty="0"/>
              <a:t>на: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Бюджетном послании Губернатора Свердловской области;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Прогнозе социально-экономического развития Североуральского городского округа;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Основных направлениях бюджетной, </a:t>
            </a:r>
            <a:r>
              <a:rPr lang="ru-RU" sz="1600" dirty="0">
                <a:solidFill>
                  <a:schemeClr val="bg1"/>
                </a:solidFill>
              </a:rPr>
              <a:t>налоговой и долговой политики;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Муниципальных программах и национальных проектах.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745E936-5BB9-48C9-8361-535B9C484B1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  <p:pic>
        <p:nvPicPr>
          <p:cNvPr id="1026" name="Picture 2" descr="Значение бюджета инвестиционного проекта">
            <a:extLst>
              <a:ext uri="{FF2B5EF4-FFF2-40B4-BE49-F238E27FC236}">
                <a16:creationId xmlns="" xmlns:a16="http://schemas.microsoft.com/office/drawing/2014/main" id="{FC544D26-98D6-4E0A-8440-5D6B68BA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20" y="1643062"/>
            <a:ext cx="4894334" cy="26500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998482302"/>
              </p:ext>
            </p:extLst>
          </p:nvPr>
        </p:nvGraphicFramePr>
        <p:xfrm>
          <a:off x="909837" y="1628800"/>
          <a:ext cx="11089232" cy="489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026969F-2B99-44BC-853C-486C5B4D5C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График подготовки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5518348" y="1628800"/>
            <a:ext cx="6362502" cy="401648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Euphemia" pitchFamily="34" charset="0"/>
              </a:rPr>
              <a:t>Публичные слушания </a:t>
            </a:r>
            <a:r>
              <a:rPr lang="ru-RU" sz="1700" dirty="0">
                <a:latin typeface="Euphemia" pitchFamily="34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 и плановый период.</a:t>
            </a:r>
          </a:p>
          <a:p>
            <a:r>
              <a:rPr lang="ru-RU" sz="1700" dirty="0">
                <a:latin typeface="Euphemia" pitchFamily="34" charset="0"/>
              </a:rPr>
              <a:t>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r>
              <a:rPr lang="ru-RU" sz="1700" dirty="0">
                <a:latin typeface="Euphemia" pitchFamily="34" charset="0"/>
              </a:rPr>
              <a:t>Результат публичных слушаний -  заключение, в котором отражаются выраженные позиции жителей Североуральского городского округа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>
            <a:off x="981844" y="5661249"/>
            <a:ext cx="10949165" cy="1077218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Euphemia" pitchFamily="34" charset="0"/>
              </a:rPr>
              <a:t>Публичные </a:t>
            </a:r>
            <a:r>
              <a:rPr lang="ru-RU" sz="1600" dirty="0" smtClean="0">
                <a:latin typeface="Euphemia" pitchFamily="34" charset="0"/>
              </a:rPr>
              <a:t>слушания по решению </a:t>
            </a:r>
            <a:r>
              <a:rPr lang="ru-RU" sz="1600" dirty="0">
                <a:latin typeface="Euphemia" pitchFamily="34" charset="0"/>
              </a:rPr>
              <a:t>Думы Североуральского городского округа </a:t>
            </a:r>
          </a:p>
          <a:p>
            <a:r>
              <a:rPr lang="ru-RU" sz="1600" dirty="0">
                <a:latin typeface="Euphemia" pitchFamily="34" charset="0"/>
              </a:rPr>
              <a:t>«О бюджете Североуральского городского округа на </a:t>
            </a:r>
            <a:r>
              <a:rPr lang="ru-RU" sz="1600" dirty="0" smtClean="0">
                <a:latin typeface="Euphemia" pitchFamily="34" charset="0"/>
              </a:rPr>
              <a:t>2024 </a:t>
            </a:r>
            <a:r>
              <a:rPr lang="ru-RU" sz="1600" dirty="0">
                <a:latin typeface="Euphemia" pitchFamily="34" charset="0"/>
              </a:rPr>
              <a:t>год и плановый период </a:t>
            </a:r>
            <a:r>
              <a:rPr lang="ru-RU" sz="1600" dirty="0" smtClean="0">
                <a:latin typeface="Euphemia" pitchFamily="34" charset="0"/>
              </a:rPr>
              <a:t>2025 </a:t>
            </a:r>
            <a:r>
              <a:rPr lang="ru-RU" sz="1600" dirty="0">
                <a:latin typeface="Euphemia" pitchFamily="34" charset="0"/>
              </a:rPr>
              <a:t>и </a:t>
            </a:r>
            <a:r>
              <a:rPr lang="ru-RU" sz="1600" dirty="0" smtClean="0">
                <a:latin typeface="Euphemia" pitchFamily="34" charset="0"/>
              </a:rPr>
              <a:t>2026 </a:t>
            </a:r>
            <a:r>
              <a:rPr lang="ru-RU" sz="1600" dirty="0">
                <a:latin typeface="Euphemia" pitchFamily="34" charset="0"/>
              </a:rPr>
              <a:t>годов» </a:t>
            </a:r>
            <a:r>
              <a:rPr lang="ru-RU" sz="1600" dirty="0" smtClean="0">
                <a:latin typeface="Euphemia" pitchFamily="34" charset="0"/>
              </a:rPr>
              <a:t>состоялись 25 декабря 2023 </a:t>
            </a:r>
            <a:r>
              <a:rPr lang="ru-RU" sz="1600" dirty="0">
                <a:latin typeface="Euphemia" pitchFamily="34" charset="0"/>
              </a:rPr>
              <a:t>года в актовом зале Администрации Североуральского городского округа, в 17ч.30 мин. по адресу: Город Североуральск, улица Чайковского, дом 15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EC84B0-CAE9-4888-9E8A-55BE919544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Публичные слушания</a:t>
            </a:r>
          </a:p>
        </p:txBody>
      </p:sp>
      <p:pic>
        <p:nvPicPr>
          <p:cNvPr id="1026" name="Picture 2" descr="Публичные слушания по проектной документации на рекультивацию ...">
            <a:extLst>
              <a:ext uri="{FF2B5EF4-FFF2-40B4-BE49-F238E27FC236}">
                <a16:creationId xmlns="" xmlns:a16="http://schemas.microsoft.com/office/drawing/2014/main" id="{2CBC7CDD-FCFB-41BA-9964-05911E09F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9" r="-3346"/>
          <a:stretch/>
        </p:blipFill>
        <p:spPr bwMode="auto">
          <a:xfrm>
            <a:off x="981844" y="1628800"/>
            <a:ext cx="4536504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S102801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3707</Words>
  <Application>Microsoft Office PowerPoint</Application>
  <PresentationFormat>Произвольный</PresentationFormat>
  <Paragraphs>997</Paragraphs>
  <Slides>49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TS102801109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 Расходы на охрану окружающей среды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Объем и структура расходов на погашение муниципального долга</vt:lpstr>
      <vt:lpstr>Объем и структура расходов на обслуживание муниципального долга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2014-02-18T11:56:24Z</dcterms:created>
  <dcterms:modified xsi:type="dcterms:W3CDTF">2024-01-19T05:21:12Z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