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0" r:id="rId1"/>
  </p:sldMasterIdLst>
  <p:notesMasterIdLst>
    <p:notesMasterId r:id="rId36"/>
  </p:notesMasterIdLst>
  <p:handoutMasterIdLst>
    <p:handoutMasterId r:id="rId37"/>
  </p:handoutMasterIdLst>
  <p:sldIdLst>
    <p:sldId id="257" r:id="rId2"/>
    <p:sldId id="311" r:id="rId3"/>
    <p:sldId id="366" r:id="rId4"/>
    <p:sldId id="340" r:id="rId5"/>
    <p:sldId id="343" r:id="rId6"/>
    <p:sldId id="274" r:id="rId7"/>
    <p:sldId id="308" r:id="rId8"/>
    <p:sldId id="365" r:id="rId9"/>
    <p:sldId id="342" r:id="rId10"/>
    <p:sldId id="344" r:id="rId11"/>
    <p:sldId id="346" r:id="rId12"/>
    <p:sldId id="345" r:id="rId13"/>
    <p:sldId id="348" r:id="rId14"/>
    <p:sldId id="352" r:id="rId15"/>
    <p:sldId id="319" r:id="rId16"/>
    <p:sldId id="372" r:id="rId17"/>
    <p:sldId id="353" r:id="rId18"/>
    <p:sldId id="322" r:id="rId19"/>
    <p:sldId id="334" r:id="rId20"/>
    <p:sldId id="349" r:id="rId21"/>
    <p:sldId id="315" r:id="rId22"/>
    <p:sldId id="351" r:id="rId23"/>
    <p:sldId id="330" r:id="rId24"/>
    <p:sldId id="354" r:id="rId25"/>
    <p:sldId id="355" r:id="rId26"/>
    <p:sldId id="357" r:id="rId27"/>
    <p:sldId id="320" r:id="rId28"/>
    <p:sldId id="360" r:id="rId29"/>
    <p:sldId id="369" r:id="rId30"/>
    <p:sldId id="321" r:id="rId31"/>
    <p:sldId id="326" r:id="rId32"/>
    <p:sldId id="370" r:id="rId33"/>
    <p:sldId id="362" r:id="rId34"/>
    <p:sldId id="309" r:id="rId35"/>
  </p:sldIdLst>
  <p:sldSz cx="12188825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B45208"/>
    <a:srgbClr val="FF6600"/>
    <a:srgbClr val="99FF66"/>
    <a:srgbClr val="FF9900"/>
    <a:srgbClr val="21B309"/>
    <a:srgbClr val="08A0B4"/>
    <a:srgbClr val="B63806"/>
    <a:srgbClr val="BBCF8D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6399" autoAdjust="0"/>
  </p:normalViewPr>
  <p:slideViewPr>
    <p:cSldViewPr>
      <p:cViewPr varScale="1">
        <p:scale>
          <a:sx n="116" d="100"/>
          <a:sy n="116" d="100"/>
        </p:scale>
        <p:origin x="-378" y="-11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240" y="48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880"/>
        <p:guide orient="horz" pos="3127"/>
        <p:guide pos="216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esktop\&#1053;&#1077;&#1080;&#1089;&#1087;&#1086;&#1083;&#1100;&#1079;&#1091;&#1077;&#1084;&#1099;&#1077;%20&#1103;&#1088;&#1083;&#1099;&#1082;&#1080;\Documents\&#1073;&#1102;&#1076;&#1078;%20&#1076;&#1083;&#1103;%20&#1075;&#1088;%20&#1080;%20&#1054;&#1058;&#1050;&#1056;%20&#1044;&#1040;&#1053;&#1053;&#1067;&#1045;\&#1076;&#1086;&#1093;&#1086;&#1076;&#1099;%20&#1073;&#1102;&#1076;&#1078;&#1077;&#1090;%20&#1076;&#1083;&#1103;%20&#1075;&#1088;&#1072;&#1078;&#1076;&#1072;&#1085;%202019%20&#1092;&#1072;&#1082;&#1090;\2018%20&#1076;&#1080;&#1072;&#1075;&#1088;%20&#1080;%20&#1090;&#1072;&#1073;&#1083;%20&#1076;&#1083;&#1103;%20&#1073;&#1102;&#1076;&#1078;%20&#1076;&#1083;&#1103;%20&#1075;&#1088;&#1072;&#1078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11183168584216724"/>
          <c:y val="0.15486769579613796"/>
          <c:w val="0.7840370677767825"/>
          <c:h val="0.8451323771250585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280-4C4B-9730-ACFB13C4B9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80-4C4B-9730-ACFB13C4B92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80-4C4B-9730-ACFB13C4B92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80-4C4B-9730-ACFB13C4B9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и патентная системы налогообложения, ЕНВД, единый сельскохозяйственный налог)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 2018 '!$B$9:$B$13</c:f>
              <c:numCache>
                <c:formatCode>#,##0.0\ _₽</c:formatCode>
                <c:ptCount val="5"/>
                <c:pt idx="0">
                  <c:v>317.3</c:v>
                </c:pt>
                <c:pt idx="1">
                  <c:v>15.9</c:v>
                </c:pt>
                <c:pt idx="2">
                  <c:v>24.9</c:v>
                </c:pt>
                <c:pt idx="3">
                  <c:v>11.3</c:v>
                </c:pt>
                <c:pt idx="4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80-4C4B-9730-ACFB13C4B92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80-4C4B-9730-ACFB13C4B9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280-4C4B-9730-ACFB13C4B92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80-4C4B-9730-ACFB13C4B92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280-4C4B-9730-ACFB13C4B9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и патентная системы налогообложения, ЕНВД, единый сельскохозяйственный налог)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 2018 '!$C$9:$C$13</c:f>
              <c:numCache>
                <c:formatCode>0%</c:formatCode>
                <c:ptCount val="5"/>
                <c:pt idx="0">
                  <c:v>0.82565703877179331</c:v>
                </c:pt>
                <c:pt idx="1">
                  <c:v>4.1373926619828312E-2</c:v>
                </c:pt>
                <c:pt idx="2">
                  <c:v>6.4793130366900917E-2</c:v>
                </c:pt>
                <c:pt idx="3">
                  <c:v>2.9404111371324506E-2</c:v>
                </c:pt>
                <c:pt idx="4">
                  <c:v>1.8735362997658083E-2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80-4C4B-9730-ACFB13C4B92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3834293454631874E-2"/>
          <c:y val="4.0299553870077387E-2"/>
          <c:w val="0.27455736195069691"/>
          <c:h val="0.841229028127896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долговых обязательств по состоянию на 01.01.2020 года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CD-42C2-B15F-A131D656E0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муниципального долга в 2019 году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CD-42C2-B15F-A131D656E0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обслуживание муниципального долга в 2019 году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CD-42C2-B15F-A131D656E030}"/>
            </c:ext>
          </c:extLst>
        </c:ser>
        <c:dLbls/>
        <c:shape val="cylinder"/>
        <c:axId val="152146304"/>
        <c:axId val="152147840"/>
        <c:axId val="0"/>
      </c:bar3DChart>
      <c:catAx>
        <c:axId val="1521463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52147840"/>
        <c:crosses val="autoZero"/>
        <c:auto val="1"/>
        <c:lblAlgn val="ctr"/>
        <c:lblOffset val="100"/>
      </c:catAx>
      <c:valAx>
        <c:axId val="152147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214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59779429032371"/>
          <c:y val="0.17758566041681642"/>
          <c:w val="0.29417196875711848"/>
          <c:h val="0.67011786040755683"/>
        </c:manualLayout>
      </c:layout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5.3254852019237242E-2"/>
          <c:y val="0.12342442488806557"/>
          <c:w val="0.78764074609017198"/>
          <c:h val="0.7118640317019195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A7-4E89-A1FB-DAE763DEDF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A7-4E89-A1FB-DAE763DEDF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A7-4E89-A1FB-DAE763DEDF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A7-4E89-A1FB-DAE763DEDFFC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DA7-4E89-A1FB-DAE763DEDF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'!$A$14:$A$21</c:f>
              <c:strCache>
                <c:ptCount val="8"/>
                <c:pt idx="0">
                  <c:v>Государственная пошлина</c:v>
                </c:pt>
                <c:pt idx="2">
                  <c:v>Неналоговые доходы</c:v>
                </c:pt>
                <c:pt idx="3">
                  <c:v>Доходы от использования имущества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оказания платных услуг и компенсации затрат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 2018 '!$B$14:$B$21</c:f>
              <c:numCache>
                <c:formatCode>General</c:formatCode>
                <c:ptCount val="8"/>
                <c:pt idx="0" formatCode="#,##0.0\ _₽">
                  <c:v>7.7</c:v>
                </c:pt>
                <c:pt idx="2" formatCode="#,##0.0\ _₽">
                  <c:v>67.2</c:v>
                </c:pt>
                <c:pt idx="3" formatCode="#,##0.0\ _₽">
                  <c:v>49</c:v>
                </c:pt>
                <c:pt idx="4" formatCode="#,##0.0\ _₽">
                  <c:v>5</c:v>
                </c:pt>
                <c:pt idx="5" formatCode="#,##0.0\ _₽">
                  <c:v>0.9</c:v>
                </c:pt>
                <c:pt idx="6" formatCode="#,##0.0\ _₽">
                  <c:v>7.9</c:v>
                </c:pt>
                <c:pt idx="7" formatCode="#,##0.0\ _₽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DA7-4E89-A1FB-DAE763DEDFF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A7-4E89-A1FB-DAE763DEDF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A7-4E89-A1FB-DAE763DEDF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A7-4E89-A1FB-DAE763DEDF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A7-4E89-A1FB-DAE763DEDFFC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DA7-4E89-A1FB-DAE763DEDF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'!$A$14:$A$21</c:f>
              <c:strCache>
                <c:ptCount val="8"/>
                <c:pt idx="0">
                  <c:v>Государственная пошлина</c:v>
                </c:pt>
                <c:pt idx="2">
                  <c:v>Неналоговые доходы</c:v>
                </c:pt>
                <c:pt idx="3">
                  <c:v>Доходы от использования имущества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оказания платных услуг и компенсации затрат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 2018 '!$C$14:$C$21</c:f>
              <c:numCache>
                <c:formatCode>General</c:formatCode>
                <c:ptCount val="8"/>
                <c:pt idx="0" formatCode="0%">
                  <c:v>2.0036429872495438E-2</c:v>
                </c:pt>
                <c:pt idx="2" formatCode="0%">
                  <c:v>0.99999999999999989</c:v>
                </c:pt>
                <c:pt idx="3" formatCode="0%">
                  <c:v>0.72916666666666652</c:v>
                </c:pt>
                <c:pt idx="4" formatCode="0%">
                  <c:v>7.4404761904761973E-2</c:v>
                </c:pt>
                <c:pt idx="5" formatCode="0%">
                  <c:v>1.3392857142857159E-2</c:v>
                </c:pt>
                <c:pt idx="6" formatCode="0%">
                  <c:v>0.11755952380952381</c:v>
                </c:pt>
                <c:pt idx="7" formatCode="0%">
                  <c:v>6.5476190476190479E-2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DA7-4E89-A1FB-DAE763DEDFFC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2.2942337921916613E-2"/>
          <c:y val="3.3041531573259252E-2"/>
          <c:w val="0.9553079856616894"/>
          <c:h val="0.9277427821522304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926-41EE-8102-CDEA083C3A5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26-41EE-8102-CDEA083C3A5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 бюджета 2018 '!$B$3:$B$5</c:f>
              <c:numCache>
                <c:formatCode>#,##0.0\ _₽</c:formatCode>
                <c:ptCount val="3"/>
                <c:pt idx="0">
                  <c:v>384.29999999999967</c:v>
                </c:pt>
                <c:pt idx="1">
                  <c:v>67.2</c:v>
                </c:pt>
                <c:pt idx="2">
                  <c:v>1224.5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26-41EE-8102-CDEA083C3A5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26-41EE-8102-CDEA083C3A5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926-41EE-8102-CDEA083C3A5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'структура доходов бюджета 2018 '!$C$3:$C$5</c:f>
              <c:numCache>
                <c:formatCode>0%</c:formatCode>
                <c:ptCount val="3"/>
                <c:pt idx="0">
                  <c:v>0.22929594272076381</c:v>
                </c:pt>
                <c:pt idx="1">
                  <c:v>4.0095465393794751E-2</c:v>
                </c:pt>
                <c:pt idx="2">
                  <c:v>0.73060859188544169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26-41EE-8102-CDEA083C3A54}"/>
            </c:ext>
          </c:extLst>
        </c:ser>
        <c:ser>
          <c:idx val="2"/>
          <c:order val="2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926-41EE-8102-CDEA083C3A5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926-41EE-8102-CDEA083C3A5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219111001319022"/>
          <c:y val="0.17777945060891193"/>
          <c:w val="0.67344904788867899"/>
          <c:h val="0.82222085096529463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23-42B7-8772-CE7176762774}"/>
              </c:ext>
            </c:extLst>
          </c:dPt>
          <c:dPt>
            <c:idx val="2"/>
            <c:explosion val="26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23-42B7-8772-CE7176762774}"/>
              </c:ext>
            </c:extLst>
          </c:dPt>
          <c:dLbls>
            <c:dLbl>
              <c:idx val="0"/>
              <c:layout>
                <c:manualLayout>
                  <c:x val="2.3151112144308376E-2"/>
                  <c:y val="-0.1073943208064589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23-42B7-8772-CE7176762774}"/>
                </c:ext>
              </c:extLst>
            </c:dLbl>
            <c:dLbl>
              <c:idx val="1"/>
              <c:layout>
                <c:manualLayout>
                  <c:x val="3.8256960303262757E-3"/>
                  <c:y val="-0.21381207235793384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23-42B7-8772-CE7176762774}"/>
                </c:ext>
              </c:extLst>
            </c:dLbl>
            <c:dLbl>
              <c:idx val="2"/>
              <c:layout>
                <c:manualLayout>
                  <c:x val="-2.8087875084793369E-2"/>
                  <c:y val="-0.1312476379663465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23-42B7-8772-CE7176762774}"/>
                </c:ext>
              </c:extLst>
            </c:dLbl>
            <c:dLbl>
              <c:idx val="3"/>
              <c:layout>
                <c:manualLayout>
                  <c:x val="-6.7130610913795394E-2"/>
                  <c:y val="-0.1113873760344999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23-42B7-8772-CE7176762774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'!$A$24:$A$27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'!$C$24:$C$27</c:f>
              <c:numCache>
                <c:formatCode>0%</c:formatCode>
                <c:ptCount val="4"/>
                <c:pt idx="0">
                  <c:v>1.5434871376071867E-2</c:v>
                </c:pt>
                <c:pt idx="1">
                  <c:v>0.39918334013883239</c:v>
                </c:pt>
                <c:pt idx="2">
                  <c:v>0.50126582278481013</c:v>
                </c:pt>
                <c:pt idx="3">
                  <c:v>8.4115965700285955E-2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23-42B7-8772-CE717676277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отраслей экономики (по обороту), %</a:t>
            </a:r>
          </a:p>
        </c:rich>
      </c:tx>
      <c:layout>
        <c:manualLayout>
          <c:xMode val="edge"/>
          <c:yMode val="edge"/>
          <c:x val="0.11772805005770012"/>
          <c:y val="1.373568509926411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911573437681904E-2"/>
          <c:y val="0.26255619143904446"/>
          <c:w val="0.74362154807306668"/>
          <c:h val="0.650613689175910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отраслей экономики (по обороту), %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30032114890218981"/>
                  <c:y val="0.21637110550020591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2F-4EB0-9596-4CCC029E081A}"/>
                </c:ext>
              </c:extLst>
            </c:dLbl>
            <c:dLbl>
              <c:idx val="1"/>
              <c:layout>
                <c:manualLayout>
                  <c:x val="0.20949148494880263"/>
                  <c:y val="-3.731081130189033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2F-4EB0-9596-4CCC029E081A}"/>
                </c:ext>
              </c:extLst>
            </c:dLbl>
            <c:dLbl>
              <c:idx val="2"/>
              <c:layout>
                <c:manualLayout>
                  <c:x val="-5.9697775788037484E-2"/>
                  <c:y val="-3.76597673688342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2F-4EB0-9596-4CCC029E081A}"/>
                </c:ext>
              </c:extLst>
            </c:dLbl>
            <c:dLbl>
              <c:idx val="3"/>
              <c:layout>
                <c:manualLayout>
                  <c:x val="0.10300657540755018"/>
                  <c:y val="-4.332038641312711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2F-4EB0-9596-4CCC029E08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Производство и распределение электрической энергией, газа и воды</c:v>
                </c:pt>
                <c:pt idx="1">
                  <c:v>Обрабатывающие производства</c:v>
                </c:pt>
                <c:pt idx="2">
                  <c:v>Оптовая и розничная торговля</c:v>
                </c:pt>
                <c:pt idx="3">
                  <c:v>Другие отрасли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3.500000000000001E-2</c:v>
                </c:pt>
                <c:pt idx="1">
                  <c:v>0.85000000000000064</c:v>
                </c:pt>
                <c:pt idx="2">
                  <c:v>7.6999999999999999E-2</c:v>
                </c:pt>
                <c:pt idx="3">
                  <c:v>3.7999999999999999E-2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2F-4EB0-9596-4CCC029E081A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среднесписочной численности работников по отраслям экономики Североуральского городского округа</c:v>
                </c:pt>
              </c:strCache>
            </c:strRef>
          </c:tx>
          <c:explosion val="25"/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B7B-4BD1-B311-FDA59320F0CB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7B-4BD1-B311-FDA59320F0CB}"/>
              </c:ext>
            </c:extLst>
          </c:dPt>
          <c:dPt>
            <c:idx val="5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B7B-4BD1-B311-FDA59320F0CB}"/>
              </c:ext>
            </c:extLst>
          </c:dPt>
          <c:dLbls>
            <c:dLbl>
              <c:idx val="0"/>
              <c:layout>
                <c:manualLayout>
                  <c:x val="9.2950782626717812E-2"/>
                  <c:y val="-8.3205328232451876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7B-4BD1-B311-FDA59320F0CB}"/>
                </c:ext>
              </c:extLst>
            </c:dLbl>
            <c:dLbl>
              <c:idx val="2"/>
              <c:layout>
                <c:manualLayout>
                  <c:x val="3.0037101190330232E-3"/>
                  <c:y val="-2.2628323100975963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7B-4BD1-B311-FDA59320F0CB}"/>
                </c:ext>
              </c:extLst>
            </c:dLbl>
            <c:dLbl>
              <c:idx val="5"/>
              <c:layout>
                <c:manualLayout>
                  <c:x val="-9.3837155737720758E-3"/>
                  <c:y val="-0.119757627574391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7B-4BD1-B311-FDA59320F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Другие отрасли экономики</c:v>
                </c:pt>
                <c:pt idx="1">
                  <c:v>Здравоохранение и предоставление социальных услуг</c:v>
                </c:pt>
                <c:pt idx="2">
                  <c:v>Образование</c:v>
                </c:pt>
                <c:pt idx="3">
                  <c:v>Оптовая и розничная торговля</c:v>
                </c:pt>
                <c:pt idx="4">
                  <c:v>Производство и распределение электрической энергии, газа и воды</c:v>
                </c:pt>
                <c:pt idx="5">
                  <c:v>Обрабатывающие производства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0.29000000000000031</c:v>
                </c:pt>
                <c:pt idx="1">
                  <c:v>0.12100000000000002</c:v>
                </c:pt>
                <c:pt idx="2">
                  <c:v>0.14000000000000001</c:v>
                </c:pt>
                <c:pt idx="3">
                  <c:v>3.0000000000000002E-2</c:v>
                </c:pt>
                <c:pt idx="4">
                  <c:v>6.7000000000000004E-2</c:v>
                </c:pt>
                <c:pt idx="5">
                  <c:v>0.35200000000000031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7B-4BD1-B311-FDA59320F0CB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2E5-48A5-897A-9EDC3C0C346B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5-48A5-897A-9EDC3C0C346B}"/>
              </c:ext>
            </c:extLst>
          </c:dPt>
          <c:dPt>
            <c:idx val="3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E5-48A5-897A-9EDC3C0C346B}"/>
              </c:ext>
            </c:extLst>
          </c:dPt>
          <c:dPt>
            <c:idx val="5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5-48A5-897A-9EDC3C0C346B}"/>
              </c:ext>
            </c:extLst>
          </c:dPt>
          <c:dPt>
            <c:idx val="7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2E5-48A5-897A-9EDC3C0C346B}"/>
              </c:ext>
            </c:extLst>
          </c:dPt>
          <c:dPt>
            <c:idx val="9"/>
            <c:spPr>
              <a:solidFill>
                <a:srgbClr val="99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E5-48A5-897A-9EDC3C0C346B}"/>
              </c:ext>
            </c:extLst>
          </c:dPt>
          <c:dPt>
            <c:idx val="1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E5-48A5-897A-9EDC3C0C346B}"/>
              </c:ext>
            </c:extLst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0.11940902271935701"/>
                  <c:y val="-8.7517033853416054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E5-48A5-897A-9EDC3C0C346B}"/>
                </c:ext>
              </c:extLst>
            </c:dLbl>
            <c:dLbl>
              <c:idx val="2"/>
              <c:layout>
                <c:manualLayout>
                  <c:x val="1.8644571189431712E-2"/>
                  <c:y val="-0.18776229870625838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2E5-48A5-897A-9EDC3C0C346B}"/>
                </c:ext>
              </c:extLst>
            </c:dLbl>
            <c:dLbl>
              <c:idx val="3"/>
              <c:layout>
                <c:manualLayout>
                  <c:x val="2.3461094643199192E-3"/>
                  <c:y val="-5.841762858578652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E5-48A5-897A-9EDC3C0C346B}"/>
                </c:ext>
              </c:extLst>
            </c:dLbl>
            <c:dLbl>
              <c:idx val="4"/>
              <c:layout>
                <c:manualLayout>
                  <c:x val="2.7873308896148728E-2"/>
                  <c:y val="3.098897458843359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2E5-48A5-897A-9EDC3C0C346B}"/>
                </c:ext>
              </c:extLst>
            </c:dLbl>
            <c:dLbl>
              <c:idx val="5"/>
              <c:layout>
                <c:manualLayout>
                  <c:x val="0"/>
                  <c:y val="6.2289198990116972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E5-48A5-897A-9EDC3C0C346B}"/>
                </c:ext>
              </c:extLst>
            </c:dLbl>
            <c:dLbl>
              <c:idx val="6"/>
              <c:layout>
                <c:manualLayout>
                  <c:x val="7.1441657328729529E-4"/>
                  <c:y val="8.892784437056726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2E5-48A5-897A-9EDC3C0C346B}"/>
                </c:ext>
              </c:extLst>
            </c:dLbl>
            <c:dLbl>
              <c:idx val="7"/>
              <c:layout>
                <c:manualLayout>
                  <c:x val="-5.331786584040097E-2"/>
                  <c:y val="0.1890861479119479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E5-48A5-897A-9EDC3C0C346B}"/>
                </c:ext>
              </c:extLst>
            </c:dLbl>
            <c:dLbl>
              <c:idx val="8"/>
              <c:layout>
                <c:manualLayout>
                  <c:x val="2.2181499260818336E-2"/>
                  <c:y val="0.10379351272389266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633016125507761"/>
                      <c:h val="0.10481101665884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82E5-48A5-897A-9EDC3C0C346B}"/>
                </c:ext>
              </c:extLst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</c:dLbl>
            <c:dLbl>
              <c:idx val="10"/>
              <c:layout>
                <c:manualLayout>
                  <c:x val="0.20846789007083774"/>
                  <c:y val="-0.43598515659072434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108190701401095"/>
                      <c:h val="8.64121913345033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2E5-48A5-897A-9EDC3C0C346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103650</c:v>
                </c:pt>
                <c:pt idx="1">
                  <c:v>167268.1</c:v>
                </c:pt>
                <c:pt idx="2">
                  <c:v>1511.1</c:v>
                </c:pt>
                <c:pt idx="3">
                  <c:v>49423.8</c:v>
                </c:pt>
                <c:pt idx="4">
                  <c:v>31.3</c:v>
                </c:pt>
                <c:pt idx="5">
                  <c:v>100717.2</c:v>
                </c:pt>
                <c:pt idx="6">
                  <c:v>8555.6</c:v>
                </c:pt>
                <c:pt idx="7">
                  <c:v>84938.9</c:v>
                </c:pt>
                <c:pt idx="8">
                  <c:v>172959.3</c:v>
                </c:pt>
                <c:pt idx="9">
                  <c:v>123.4</c:v>
                </c:pt>
                <c:pt idx="10">
                  <c:v>938837.9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E5-48A5-897A-9EDC3C0C34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103862.1</c:v>
                </c:pt>
                <c:pt idx="1">
                  <c:v>171435.8</c:v>
                </c:pt>
                <c:pt idx="2">
                  <c:v>1531.4</c:v>
                </c:pt>
                <c:pt idx="3">
                  <c:v>49543.6</c:v>
                </c:pt>
                <c:pt idx="4">
                  <c:v>31.7</c:v>
                </c:pt>
                <c:pt idx="5">
                  <c:v>102351.1</c:v>
                </c:pt>
                <c:pt idx="6">
                  <c:v>8872.4</c:v>
                </c:pt>
                <c:pt idx="7">
                  <c:v>97672.4</c:v>
                </c:pt>
                <c:pt idx="8">
                  <c:v>181236.6</c:v>
                </c:pt>
                <c:pt idx="9">
                  <c:v>258</c:v>
                </c:pt>
                <c:pt idx="10">
                  <c:v>996237.7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2E5-48A5-897A-9EDC3C0C34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Культура, кинемотография </c:v>
                </c:pt>
                <c:pt idx="1">
                  <c:v>Социальная политика </c:v>
                </c:pt>
                <c:pt idx="2">
                  <c:v>Средства массовой информации </c:v>
                </c:pt>
                <c:pt idx="3">
                  <c:v>Физическая культура и спорт </c:v>
                </c:pt>
                <c:pt idx="4">
                  <c:v>Обслуживание гос. и муниципального долга</c:v>
                </c:pt>
                <c:pt idx="5">
                  <c:v>Общегосударственные вопросы </c:v>
                </c:pt>
                <c:pt idx="6">
                  <c:v>Нац.безопасность и правоохранительная деятельность </c:v>
                </c:pt>
                <c:pt idx="7">
                  <c:v>Национальная экономика </c:v>
                </c:pt>
                <c:pt idx="8">
                  <c:v>Жилищно - коммунальное хозяйство </c:v>
                </c:pt>
                <c:pt idx="9">
                  <c:v>Охрана окружающей среды </c:v>
                </c:pt>
                <c:pt idx="10">
                  <c:v>Образование 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99.795786913609305</c:v>
                </c:pt>
                <c:pt idx="1">
                  <c:v>97.568944176187188</c:v>
                </c:pt>
                <c:pt idx="2">
                  <c:v>98.674415567454446</c:v>
                </c:pt>
                <c:pt idx="3">
                  <c:v>99.758192783729754</c:v>
                </c:pt>
                <c:pt idx="4">
                  <c:v>98.738170347003148</c:v>
                </c:pt>
                <c:pt idx="5">
                  <c:v>98.403632203268913</c:v>
                </c:pt>
                <c:pt idx="6">
                  <c:v>96.429376493395253</c:v>
                </c:pt>
                <c:pt idx="7">
                  <c:v>86.963051998312849</c:v>
                </c:pt>
                <c:pt idx="8">
                  <c:v>95.432876140911858</c:v>
                </c:pt>
                <c:pt idx="9">
                  <c:v>47.829457364341074</c:v>
                </c:pt>
                <c:pt idx="10">
                  <c:v>94.238342917558526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2E5-48A5-897A-9EDC3C0C346B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7819687576162092E-2"/>
          <c:y val="0.16437894909990328"/>
          <c:w val="0.34999524818527528"/>
          <c:h val="0.789180126491923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06-4AC1-BF58-94845722C0AA}"/>
              </c:ext>
            </c:extLst>
          </c:dPt>
          <c:dPt>
            <c:idx val="4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06-4AC1-BF58-94845722C0AA}"/>
              </c:ext>
            </c:extLst>
          </c:dPt>
          <c:dPt>
            <c:idx val="6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06-4AC1-BF58-94845722C0AA}"/>
              </c:ext>
            </c:extLst>
          </c:dPt>
          <c:dPt>
            <c:idx val="7"/>
            <c:spPr>
              <a:solidFill>
                <a:srgbClr val="99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06-4AC1-BF58-94845722C0AA}"/>
              </c:ext>
            </c:extLst>
          </c:dPt>
          <c:dPt>
            <c:idx val="8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06-4AC1-BF58-94845722C0AA}"/>
              </c:ext>
            </c:extLst>
          </c:dPt>
          <c:dPt>
            <c:idx val="11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06-4AC1-BF58-94845722C0AA}"/>
              </c:ext>
            </c:extLst>
          </c:dPt>
          <c:dLbls>
            <c:dLbl>
              <c:idx val="0"/>
              <c:layout>
                <c:manualLayout>
                  <c:x val="-1.4304499883581269E-2"/>
                  <c:y val="0.123476007732577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06-4AC1-BF58-94845722C0AA}"/>
                </c:ext>
              </c:extLst>
            </c:dLbl>
            <c:dLbl>
              <c:idx val="1"/>
              <c:layout>
                <c:manualLayout>
                  <c:x val="3.7356853628885355E-3"/>
                  <c:y val="2.481509874730443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F4C-49A1-AAB0-81DF23B8ADF3}"/>
                </c:ext>
              </c:extLst>
            </c:dLbl>
            <c:dLbl>
              <c:idx val="6"/>
              <c:layout>
                <c:manualLayout>
                  <c:x val="-9.092689626304851E-3"/>
                  <c:y val="-1.13757090836655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06-4AC1-BF58-94845722C0AA}"/>
                </c:ext>
              </c:extLst>
            </c:dLbl>
            <c:dLbl>
              <c:idx val="7"/>
              <c:layout>
                <c:manualLayout>
                  <c:x val="2.6294438993057438E-2"/>
                  <c:y val="5.3625136006736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06-4AC1-BF58-94845722C0AA}"/>
                </c:ext>
              </c:extLst>
            </c:dLbl>
            <c:dLbl>
              <c:idx val="10"/>
              <c:layout>
                <c:manualLayout>
                  <c:x val="-0.13763936988181574"/>
                  <c:y val="-2.09207033566688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C06-4AC1-BF58-94845722C0AA}"/>
                </c:ext>
              </c:extLst>
            </c:dLbl>
            <c:dLbl>
              <c:idx val="11"/>
              <c:layout>
                <c:manualLayout>
                  <c:x val="-6.8350290910812919E-2"/>
                  <c:y val="-4.58997270056185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C06-4AC1-BF58-94845722C0A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Лист1!$A$2:$A$16</c:f>
              <c:strCache>
                <c:ptCount val="15"/>
                <c:pt idx="0">
                  <c:v>"Совершенствование социально-экономической политики в Североуральском городском округе" на 2014-2021 годы (86109,6)</c:v>
                </c:pt>
                <c:pt idx="1">
                  <c:v>"Управление муниципальной собственностью Североуральского городского округа" на 2015-2021 годы (2679,0)</c:v>
                </c:pt>
                <c:pt idx="2">
                  <c:v>"Развитие системы образования в Североуральском городском округе до 2024 года" (885407,9)</c:v>
                </c:pt>
                <c:pt idx="3">
                  <c:v>"Развитие культуры и искусства в Североуральском городском округе" на 2014-2021 годы (141484,7)</c:v>
                </c:pt>
                <c:pt idx="4">
                  <c:v>"Развитие физической культуры и спорта в Североуральском городском округе до 2024 года" (49 223,8)</c:v>
                </c:pt>
                <c:pt idx="5">
                  <c:v>"Развитие земельных отношений и градостроительная деятельность в Североуральском городском округе" на 2015-2021 годы (891,0)</c:v>
                </c:pt>
                <c:pt idx="6">
                  <c:v>"Развитие дорожного хозяйства и обеспечение безопасности дорожного движения в Североуральском городском округе" на 2014-2021 годы (76517,4)</c:v>
                </c:pt>
                <c:pt idx="7">
                  <c:v>"Развитие жилищно-коммунального хозяйства и транспортного обслуживания населения, повышение энергетической эффективности и охрана окружающей среды в Североуральском городском округе" на 2014-2021 годы (112979,9)</c:v>
                </c:pt>
                <c:pt idx="8">
                  <c:v>"Социальная поддержка населения Североуральского городского округа" на 2014-2021 годы (155971,8)</c:v>
                </c:pt>
                <c:pt idx="9">
                  <c:v>"Безопасность жизнедеятельности населения Североуральского городского округа" на 2014-2021 годы (985,7)</c:v>
                </c:pt>
                <c:pt idx="10">
                  <c:v>"Развитие системы гражданской обороны, защита населения и территории Североуральского городского округа от чрезвычайных ситуаций природного и техногенного характера, обеспечение пожарной безопасности и безопасности людей на водных объектах" на 2014-2021 г</c:v>
                </c:pt>
                <c:pt idx="11">
                  <c:v>"Управление муниципальными финансами в Североуральском городском округе" на 2014-2021 годы (10932,1)</c:v>
                </c:pt>
                <c:pt idx="12">
                  <c:v>"Формирование законопослушного поведения участников дорожного движения в Североуральском городском округе на 2019-2024 годы" (15,0)</c:v>
                </c:pt>
                <c:pt idx="13">
                  <c:v>"Формирование современной городской среды на территории Североуральского городского округа" на 2018-2024 годы (28376,2)</c:v>
                </c:pt>
                <c:pt idx="14">
                  <c:v>"Реализация молодежной политики и патриотического вопитания граждан Североуральского городского округа до 2024 года" (16665)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86109.6</c:v>
                </c:pt>
                <c:pt idx="1">
                  <c:v>2679</c:v>
                </c:pt>
                <c:pt idx="2">
                  <c:v>885407.9</c:v>
                </c:pt>
                <c:pt idx="3">
                  <c:v>141484.70000000001</c:v>
                </c:pt>
                <c:pt idx="4">
                  <c:v>49223.8</c:v>
                </c:pt>
                <c:pt idx="5">
                  <c:v>891</c:v>
                </c:pt>
                <c:pt idx="6">
                  <c:v>76517.399999999994</c:v>
                </c:pt>
                <c:pt idx="7">
                  <c:v>112979.9</c:v>
                </c:pt>
                <c:pt idx="8">
                  <c:v>155971.79999999999</c:v>
                </c:pt>
                <c:pt idx="9">
                  <c:v>985.7</c:v>
                </c:pt>
                <c:pt idx="10">
                  <c:v>8039</c:v>
                </c:pt>
                <c:pt idx="11">
                  <c:v>10932.1</c:v>
                </c:pt>
                <c:pt idx="12">
                  <c:v>15</c:v>
                </c:pt>
                <c:pt idx="13">
                  <c:v>28376.2</c:v>
                </c:pt>
                <c:pt idx="14">
                  <c:v>16665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06-4AC1-BF58-94845722C0AA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4271985097042395"/>
          <c:y val="0"/>
          <c:w val="0.56621479991067336"/>
          <c:h val="1"/>
        </c:manualLayout>
      </c:layout>
      <c:txPr>
        <a:bodyPr/>
        <a:lstStyle/>
        <a:p>
          <a:pPr>
            <a:defRPr sz="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582158517771972"/>
          <c:y val="4.2832542415922083E-2"/>
          <c:w val="0.63073081053317015"/>
          <c:h val="0.944569650991159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A80-46E6-A147-61D8F818A4D6}"/>
              </c:ext>
            </c:extLst>
          </c:dPt>
          <c:dLbls>
            <c:dLbl>
              <c:idx val="0"/>
              <c:layout>
                <c:manualLayout>
                  <c:x val="0.11597666147989689"/>
                  <c:y val="1.2598004983573254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76255043537294"/>
                      <c:h val="0.15422234831050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A80-46E6-A147-61D8F818A4D6}"/>
                </c:ext>
              </c:extLst>
            </c:dLbl>
            <c:dLbl>
              <c:idx val="1"/>
              <c:layout>
                <c:manualLayout>
                  <c:x val="0.25062013948636624"/>
                  <c:y val="0.1760026663704032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80-46E6-A147-61D8F818A4D6}"/>
                </c:ext>
              </c:extLst>
            </c:dLbl>
            <c:dLbl>
              <c:idx val="2"/>
              <c:layout>
                <c:manualLayout>
                  <c:x val="8.8585072823859856E-2"/>
                  <c:y val="-0.18140841493802301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72320156308569"/>
                      <c:h val="0.45257630104591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80-46E6-A147-61D8F818A4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пожарной безопасности</c:v>
                </c:pt>
                <c:pt idx="1">
                  <c:v>Подпрограмма "Профилактика экстремизма и терроризма  на территории  Североуральского городского округа"</c:v>
                </c:pt>
                <c:pt idx="2">
                  <c:v>Защита населения и территорий от чрезвычайных ситуаций природного и техногенного характера, гражданская оборона, в том числе: обеспечение деятельности Единой дежурно - диспетчерской службы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495</c:v>
                </c:pt>
                <c:pt idx="1">
                  <c:v>516.6</c:v>
                </c:pt>
                <c:pt idx="2">
                  <c:v>7544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80-46E6-A147-61D8F818A4D6}"/>
            </c:ext>
          </c:extLst>
        </c:ser>
        <c:dLbls/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в сумме 721,2 млн. рублей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69EF7EE3-8DDD-497F-A616-98743AA34695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/>
            <a:t>Организация питания в общеобразовательных учреждениях в сумме 33,5 млн. рублей</a:t>
          </a:r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/>
            <a:t>Организация оздоровительной кампании детей в сумме 17,9 млн. рублей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5D12FD65-A162-4B16-945E-83EAF1A72CBA}">
      <dgm:prSet custT="1"/>
      <dgm:spPr>
        <a:solidFill>
          <a:srgbClr val="FF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>
              <a:solidFill>
                <a:schemeClr val="tx1"/>
              </a:solidFill>
            </a:rPr>
            <a:t>Трудовая занятость молодежи в возрасте от 14 до 18 лет в сумме 1,5 млн. рублей</a:t>
          </a: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00B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dirty="0"/>
            <a:t>Проведение мероприятий с различными категориями молодежи в сумме 1</a:t>
          </a:r>
          <a:r>
            <a:rPr lang="ru-RU" sz="1800" dirty="0">
              <a:solidFill>
                <a:schemeClr val="bg1"/>
              </a:solidFill>
            </a:rPr>
            <a:t>,5</a:t>
          </a:r>
          <a:r>
            <a:rPr lang="ru-RU" sz="1800" dirty="0"/>
            <a:t> млн. рублей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5" custScaleX="115711" custScaleY="136165" custLinFactNeighborX="1917" custLinFactNeighborY="55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5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5" custScaleX="115985" custScaleY="141695" custLinFactNeighborX="8382" custLinFactNeighborY="49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5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5" custScaleX="115777" custLinFactNeighborX="2453" custLinFactNeighborY="45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5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5" custScaleX="115711" custScaleY="172138" custLinFactNeighborX="1917" custLinFactNeighborY="83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5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5" custScaleX="115437" custScaleY="162752" custLinFactNeighborX="1917" custLinFactNeighborY="84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9DC443B-7FB7-4B32-9949-8B34CEF75767}" type="presOf" srcId="{5D12FD65-A162-4B16-945E-83EAF1A72CBA}" destId="{D7D57042-8C75-4D0E-9D4B-8AB08F93381B}" srcOrd="1" destOrd="0" presId="urn:microsoft.com/office/officeart/2005/8/layout/list1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342A00DC-D0CB-4DF3-AED3-102E4BE31DEB}" type="presOf" srcId="{1D32DEC5-E74F-4FC6-98A1-547B8703D0CB}" destId="{DA037719-341C-4226-A590-B5BB5D975728}" srcOrd="0" destOrd="0" presId="urn:microsoft.com/office/officeart/2005/8/layout/list1"/>
    <dgm:cxn modelId="{CCB1E032-0109-4652-85E1-42601589E447}" type="presOf" srcId="{69EF7EE3-8DDD-497F-A616-98743AA34695}" destId="{120ECDA5-BE0D-4352-B008-BC47A28EA111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4237C474-1EFF-4FEB-A0D9-44FD0E8D2BD0}" type="presOf" srcId="{1D32DEC5-E74F-4FC6-98A1-547B8703D0CB}" destId="{8D525A9F-AFC5-4875-ADF8-E6FD86EC3C17}" srcOrd="1" destOrd="0" presId="urn:microsoft.com/office/officeart/2005/8/layout/list1"/>
    <dgm:cxn modelId="{7D24C6C1-58EC-43F5-B55F-8A46D1AEA471}" type="presOf" srcId="{69EF7EE3-8DDD-497F-A616-98743AA34695}" destId="{CEF8BADB-5B3E-4D1A-944B-AF145E3DC26C}" srcOrd="1" destOrd="0" presId="urn:microsoft.com/office/officeart/2005/8/layout/list1"/>
    <dgm:cxn modelId="{D0A644A2-877E-4064-8CC0-C0C4C107CB3D}" type="presOf" srcId="{3D51BBAD-92E2-44FB-8F65-F663533A7335}" destId="{6E13BFAE-06C0-4E67-AC2B-C6C00E48482E}" srcOrd="0" destOrd="0" presId="urn:microsoft.com/office/officeart/2005/8/layout/list1"/>
    <dgm:cxn modelId="{7BC937D1-C200-4D7F-8347-B983841FF87A}" type="presOf" srcId="{D4224DA3-58B8-45C9-B0B4-51F26C3A924A}" destId="{19BCE1EE-8C5D-45CB-B467-A14B79BBE73C}" srcOrd="1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302DD0E6-B861-4679-90AC-5A3AD41B4D2A}" type="presOf" srcId="{D4224DA3-58B8-45C9-B0B4-51F26C3A924A}" destId="{30B878AC-20DB-4CB8-A670-EB99149691FA}" srcOrd="0" destOrd="0" presId="urn:microsoft.com/office/officeart/2005/8/layout/list1"/>
    <dgm:cxn modelId="{0898C432-4FC9-4BEE-99B4-F31298DFFC44}" type="presOf" srcId="{D0FFF59C-4BCF-4689-870E-62E6200030C6}" destId="{BADF9C26-9B88-4024-80E6-F1270DA62C52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7226366C-FBE8-49A2-9A52-2266FF17A447}" type="presOf" srcId="{D0FFF59C-4BCF-4689-870E-62E6200030C6}" destId="{D40A460B-B4B4-4638-AEF8-68CFEB998AF9}" srcOrd="0" destOrd="0" presId="urn:microsoft.com/office/officeart/2005/8/layout/list1"/>
    <dgm:cxn modelId="{9F82E2C2-9FCE-4BBE-A321-2482CE7B831D}" type="presOf" srcId="{5D12FD65-A162-4B16-945E-83EAF1A72CBA}" destId="{BC82CC3F-2A85-4A6F-A0B9-BC8FC1B8EFF7}" srcOrd="0" destOrd="0" presId="urn:microsoft.com/office/officeart/2005/8/layout/list1"/>
    <dgm:cxn modelId="{C508194B-8572-4DBE-9654-0DC6C48EF5E1}" type="presParOf" srcId="{6E13BFAE-06C0-4E67-AC2B-C6C00E48482E}" destId="{B04B49A2-A9AD-49DA-A268-1A6CA7A7D117}" srcOrd="0" destOrd="0" presId="urn:microsoft.com/office/officeart/2005/8/layout/list1"/>
    <dgm:cxn modelId="{C10EDAF8-0A8A-45AC-BCC1-D71671348DBC}" type="presParOf" srcId="{B04B49A2-A9AD-49DA-A268-1A6CA7A7D117}" destId="{30B878AC-20DB-4CB8-A670-EB99149691FA}" srcOrd="0" destOrd="0" presId="urn:microsoft.com/office/officeart/2005/8/layout/list1"/>
    <dgm:cxn modelId="{F3E76C37-DAA4-4C05-A152-E99887D64C44}" type="presParOf" srcId="{B04B49A2-A9AD-49DA-A268-1A6CA7A7D117}" destId="{19BCE1EE-8C5D-45CB-B467-A14B79BBE73C}" srcOrd="1" destOrd="0" presId="urn:microsoft.com/office/officeart/2005/8/layout/list1"/>
    <dgm:cxn modelId="{4C3D08C8-CF76-46C0-8208-B412ED6D07F9}" type="presParOf" srcId="{6E13BFAE-06C0-4E67-AC2B-C6C00E48482E}" destId="{D7C7B647-5806-4C99-A3CE-7BB375AD83FC}" srcOrd="1" destOrd="0" presId="urn:microsoft.com/office/officeart/2005/8/layout/list1"/>
    <dgm:cxn modelId="{95FE9AAD-D95F-4650-9292-485F5C65CB4F}" type="presParOf" srcId="{6E13BFAE-06C0-4E67-AC2B-C6C00E48482E}" destId="{A7E2B8BC-9CF5-4A6D-89E5-F820AB846EAD}" srcOrd="2" destOrd="0" presId="urn:microsoft.com/office/officeart/2005/8/layout/list1"/>
    <dgm:cxn modelId="{997002E0-EA69-417A-A90D-E16BC68115AD}" type="presParOf" srcId="{6E13BFAE-06C0-4E67-AC2B-C6C00E48482E}" destId="{FCB132E3-DEF7-4799-99DD-5515C733CC2F}" srcOrd="3" destOrd="0" presId="urn:microsoft.com/office/officeart/2005/8/layout/list1"/>
    <dgm:cxn modelId="{5B5B776F-22F0-4452-8688-7FD6AA08D147}" type="presParOf" srcId="{6E13BFAE-06C0-4E67-AC2B-C6C00E48482E}" destId="{38180158-F766-44BA-88E2-0918D9AB5541}" srcOrd="4" destOrd="0" presId="urn:microsoft.com/office/officeart/2005/8/layout/list1"/>
    <dgm:cxn modelId="{0B80F587-E28F-4B19-99E5-D47B37FEDCEB}" type="presParOf" srcId="{38180158-F766-44BA-88E2-0918D9AB5541}" destId="{120ECDA5-BE0D-4352-B008-BC47A28EA111}" srcOrd="0" destOrd="0" presId="urn:microsoft.com/office/officeart/2005/8/layout/list1"/>
    <dgm:cxn modelId="{2D798529-2CF2-4BA9-9846-307F53DED2FE}" type="presParOf" srcId="{38180158-F766-44BA-88E2-0918D9AB5541}" destId="{CEF8BADB-5B3E-4D1A-944B-AF145E3DC26C}" srcOrd="1" destOrd="0" presId="urn:microsoft.com/office/officeart/2005/8/layout/list1"/>
    <dgm:cxn modelId="{C5396CB5-492D-4693-B3C6-57D01EFD8E53}" type="presParOf" srcId="{6E13BFAE-06C0-4E67-AC2B-C6C00E48482E}" destId="{53D8716E-6D65-4A05-B1ED-68967D635542}" srcOrd="5" destOrd="0" presId="urn:microsoft.com/office/officeart/2005/8/layout/list1"/>
    <dgm:cxn modelId="{181C9DAD-B06B-4D9C-A949-1E0E7AAC70C8}" type="presParOf" srcId="{6E13BFAE-06C0-4E67-AC2B-C6C00E48482E}" destId="{50AF2651-70F4-486A-BC77-84EE0B155FF8}" srcOrd="6" destOrd="0" presId="urn:microsoft.com/office/officeart/2005/8/layout/list1"/>
    <dgm:cxn modelId="{EAD672E0-15F6-4DA8-B9F5-15693E3BCC42}" type="presParOf" srcId="{6E13BFAE-06C0-4E67-AC2B-C6C00E48482E}" destId="{B7D9CF13-22DA-49DA-BA00-AF17B93F481D}" srcOrd="7" destOrd="0" presId="urn:microsoft.com/office/officeart/2005/8/layout/list1"/>
    <dgm:cxn modelId="{4BC98A93-569B-427C-9AAF-1E2AA07851F2}" type="presParOf" srcId="{6E13BFAE-06C0-4E67-AC2B-C6C00E48482E}" destId="{A75C435E-9C09-4763-9A6D-DE45C8679BE4}" srcOrd="8" destOrd="0" presId="urn:microsoft.com/office/officeart/2005/8/layout/list1"/>
    <dgm:cxn modelId="{A0E31D0B-0C43-4EAB-B4C6-50962DC1AB37}" type="presParOf" srcId="{A75C435E-9C09-4763-9A6D-DE45C8679BE4}" destId="{DA037719-341C-4226-A590-B5BB5D975728}" srcOrd="0" destOrd="0" presId="urn:microsoft.com/office/officeart/2005/8/layout/list1"/>
    <dgm:cxn modelId="{45BAFB3D-AB45-4BCC-97C7-2C1865482A06}" type="presParOf" srcId="{A75C435E-9C09-4763-9A6D-DE45C8679BE4}" destId="{8D525A9F-AFC5-4875-ADF8-E6FD86EC3C17}" srcOrd="1" destOrd="0" presId="urn:microsoft.com/office/officeart/2005/8/layout/list1"/>
    <dgm:cxn modelId="{D239AE3E-4F9E-4A0D-9287-762E3D9E52D2}" type="presParOf" srcId="{6E13BFAE-06C0-4E67-AC2B-C6C00E48482E}" destId="{D8E5818F-BCF0-4EED-92B9-BE060333014D}" srcOrd="9" destOrd="0" presId="urn:microsoft.com/office/officeart/2005/8/layout/list1"/>
    <dgm:cxn modelId="{C46F212B-9C6D-45D5-8B46-6D05ABC6576C}" type="presParOf" srcId="{6E13BFAE-06C0-4E67-AC2B-C6C00E48482E}" destId="{4A32E828-445F-46D4-BF0F-63F39BD8FC02}" srcOrd="10" destOrd="0" presId="urn:microsoft.com/office/officeart/2005/8/layout/list1"/>
    <dgm:cxn modelId="{EE875974-794B-46FB-B05F-3F1FB3F2DEEB}" type="presParOf" srcId="{6E13BFAE-06C0-4E67-AC2B-C6C00E48482E}" destId="{41B4F548-5648-4537-842B-7D0E25AFDBFF}" srcOrd="11" destOrd="0" presId="urn:microsoft.com/office/officeart/2005/8/layout/list1"/>
    <dgm:cxn modelId="{09482DDE-78A9-4EAB-BEE6-60585130DFE8}" type="presParOf" srcId="{6E13BFAE-06C0-4E67-AC2B-C6C00E48482E}" destId="{A3E7BA2C-7998-4260-A43B-0A83A616DF6A}" srcOrd="12" destOrd="0" presId="urn:microsoft.com/office/officeart/2005/8/layout/list1"/>
    <dgm:cxn modelId="{A9A6FB6D-BF14-4085-8AB7-38976500A98B}" type="presParOf" srcId="{A3E7BA2C-7998-4260-A43B-0A83A616DF6A}" destId="{BC82CC3F-2A85-4A6F-A0B9-BC8FC1B8EFF7}" srcOrd="0" destOrd="0" presId="urn:microsoft.com/office/officeart/2005/8/layout/list1"/>
    <dgm:cxn modelId="{E25D11F5-9402-4DDF-AE82-E82883C1A574}" type="presParOf" srcId="{A3E7BA2C-7998-4260-A43B-0A83A616DF6A}" destId="{D7D57042-8C75-4D0E-9D4B-8AB08F93381B}" srcOrd="1" destOrd="0" presId="urn:microsoft.com/office/officeart/2005/8/layout/list1"/>
    <dgm:cxn modelId="{7716A351-22F9-498F-9F70-42D1535EDC22}" type="presParOf" srcId="{6E13BFAE-06C0-4E67-AC2B-C6C00E48482E}" destId="{55A3D1C9-39F1-4224-BC6A-491C35D39540}" srcOrd="13" destOrd="0" presId="urn:microsoft.com/office/officeart/2005/8/layout/list1"/>
    <dgm:cxn modelId="{1DED796D-554B-4573-90F1-8ED44EEBE4C8}" type="presParOf" srcId="{6E13BFAE-06C0-4E67-AC2B-C6C00E48482E}" destId="{6D3287C7-474E-42D6-B283-3E0F698D5B8A}" srcOrd="14" destOrd="0" presId="urn:microsoft.com/office/officeart/2005/8/layout/list1"/>
    <dgm:cxn modelId="{C5218140-84F1-476D-971D-A3EAFDC8C2D2}" type="presParOf" srcId="{6E13BFAE-06C0-4E67-AC2B-C6C00E48482E}" destId="{8ECC0701-944B-4C57-88E9-89EF58FB6ED4}" srcOrd="15" destOrd="0" presId="urn:microsoft.com/office/officeart/2005/8/layout/list1"/>
    <dgm:cxn modelId="{AC501867-2F26-46A2-849C-D90391A80E8D}" type="presParOf" srcId="{6E13BFAE-06C0-4E67-AC2B-C6C00E48482E}" destId="{C025AFCA-CDD1-49AE-A138-3BACE175DCAE}" srcOrd="16" destOrd="0" presId="urn:microsoft.com/office/officeart/2005/8/layout/list1"/>
    <dgm:cxn modelId="{FCBF6331-E3E6-47E1-839D-3BCD6BC93D28}" type="presParOf" srcId="{C025AFCA-CDD1-49AE-A138-3BACE175DCAE}" destId="{D40A460B-B4B4-4638-AEF8-68CFEB998AF9}" srcOrd="0" destOrd="0" presId="urn:microsoft.com/office/officeart/2005/8/layout/list1"/>
    <dgm:cxn modelId="{2CDE0DAC-5AF9-42E6-A438-1DC60D33367F}" type="presParOf" srcId="{C025AFCA-CDD1-49AE-A138-3BACE175DCAE}" destId="{BADF9C26-9B88-4024-80E6-F1270DA62C52}" srcOrd="1" destOrd="0" presId="urn:microsoft.com/office/officeart/2005/8/layout/list1"/>
    <dgm:cxn modelId="{559210B7-186B-4CCC-9B1E-8686E24688DC}" type="presParOf" srcId="{6E13BFAE-06C0-4E67-AC2B-C6C00E48482E}" destId="{0B92EF49-A744-44CD-B213-8DD1A72B3EE2}" srcOrd="17" destOrd="0" presId="urn:microsoft.com/office/officeart/2005/8/layout/list1"/>
    <dgm:cxn modelId="{B8D0B49E-35B2-4BA3-AC25-D750D11DD290}" type="presParOf" srcId="{6E13BFAE-06C0-4E67-AC2B-C6C00E48482E}" destId="{2D752C3C-E66F-453D-9A80-EAC37F0C5C7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>
              <a:solidFill>
                <a:schemeClr val="tx1"/>
              </a:solidFill>
            </a:rPr>
            <a:t>Капитальный ремонт школ и детских садов в сумме 59,8 млн. рублей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/>
            <a:t>Капитальный и текущий ремонт загородного лагеря в сумме 2,1 млн. рублей; 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/>
            <a:t>Расходы на осуществление мероприятий по обеспечению антитеррористической защищенности объектов в сумме 25,5 млн.рублей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/>
        </a:p>
      </dgm:t>
    </dgm:pt>
    <dgm:pt modelId="{8FFD69AB-313F-4F10-8C37-704C6B62B395}">
      <dgm:prSet custT="1"/>
      <dgm:spPr>
        <a:solidFill>
          <a:srgbClr val="FFFF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Создание в образовательных организациях условий для получения детьми-инвалидами качественного образования в сумме 1, 4 млн. рублей</a:t>
          </a:r>
        </a:p>
      </dgm:t>
    </dgm:pt>
    <dgm:pt modelId="{1850D913-1926-4237-B6CE-78C33DAEDCE8}" type="parTrans" cxnId="{B28FC1ED-D831-4012-9A18-BF54C23F268C}">
      <dgm:prSet/>
      <dgm:spPr/>
      <dgm:t>
        <a:bodyPr/>
        <a:lstStyle/>
        <a:p>
          <a:endParaRPr lang="ru-RU"/>
        </a:p>
      </dgm:t>
    </dgm:pt>
    <dgm:pt modelId="{85F2AD21-FF3E-4190-865A-CB33A9D693A7}" type="sibTrans" cxnId="{B28FC1ED-D831-4012-9A18-BF54C23F268C}">
      <dgm:prSet/>
      <dgm:spPr/>
      <dgm:t>
        <a:bodyPr/>
        <a:lstStyle/>
        <a:p>
          <a:endParaRPr lang="ru-RU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4" custScaleX="116423" custScaleY="55784" custLinFactNeighborX="4929" custLinFactNeighborY="-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4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1" presStyleCnt="4" custScaleX="116891" custScaleY="51218" custLinFactNeighborX="1917" custLinFactNeighborY="-8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1" presStyleCnt="4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2" presStyleCnt="4" custScaleX="116617" custScaleY="119004" custLinFactNeighborX="7636" custLinFactNeighborY="-9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2" presStyleCnt="4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08F4200B-E457-4DE7-BEA6-A1AA45FBB346}" type="pres">
      <dgm:prSet presAssocID="{8FFD69AB-313F-4F10-8C37-704C6B62B395}" presName="parentLin" presStyleCnt="0"/>
      <dgm:spPr/>
    </dgm:pt>
    <dgm:pt modelId="{6273EAE2-9638-449A-8452-3098A259C1A4}" type="pres">
      <dgm:prSet presAssocID="{8FFD69AB-313F-4F10-8C37-704C6B62B39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673DCC6-7BDE-4E91-860E-CFBF17960D8D}" type="pres">
      <dgm:prSet presAssocID="{8FFD69AB-313F-4F10-8C37-704C6B62B395}" presName="parentText" presStyleLbl="node1" presStyleIdx="3" presStyleCnt="4" custScaleX="116618" custScaleY="92632" custLinFactNeighborX="7637" custLinFactNeighborY="-10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5837-191E-48F8-845C-82C4C027493C}" type="pres">
      <dgm:prSet presAssocID="{8FFD69AB-313F-4F10-8C37-704C6B62B395}" presName="negativeSpace" presStyleCnt="0"/>
      <dgm:spPr/>
    </dgm:pt>
    <dgm:pt modelId="{588040FF-8B23-4552-B440-94D234509ECE}" type="pres">
      <dgm:prSet presAssocID="{8FFD69AB-313F-4F10-8C37-704C6B62B395}" presName="childText" presStyleLbl="conFgAcc1" presStyleIdx="3" presStyleCnt="4" custScaleX="100000" custLinFactNeighborX="246" custLinFactNeighborY="-52969">
        <dgm:presLayoutVars>
          <dgm:bulletEnabled val="1"/>
        </dgm:presLayoutVars>
      </dgm:prSet>
      <dgm:spPr/>
    </dgm:pt>
  </dgm:ptLst>
  <dgm:cxnLst>
    <dgm:cxn modelId="{B28FC1ED-D831-4012-9A18-BF54C23F268C}" srcId="{3D51BBAD-92E2-44FB-8F65-F663533A7335}" destId="{8FFD69AB-313F-4F10-8C37-704C6B62B395}" srcOrd="3" destOrd="0" parTransId="{1850D913-1926-4237-B6CE-78C33DAEDCE8}" sibTransId="{85F2AD21-FF3E-4190-865A-CB33A9D693A7}"/>
    <dgm:cxn modelId="{B56C1A00-A7FC-41BE-9A8D-9783C3553A0D}" type="presOf" srcId="{D0FFF59C-4BCF-4689-870E-62E6200030C6}" destId="{BADF9C26-9B88-4024-80E6-F1270DA62C52}" srcOrd="1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8B908356-4EDE-4F21-A5A0-E4FA8ED7F6F4}" srcId="{3D51BBAD-92E2-44FB-8F65-F663533A7335}" destId="{1D32DEC5-E74F-4FC6-98A1-547B8703D0CB}" srcOrd="1" destOrd="0" parTransId="{F64AB24B-5C0F-4E7E-8A1A-4C79C898EB01}" sibTransId="{42236F2A-93BD-45C0-89C9-886A450ECAE8}"/>
    <dgm:cxn modelId="{40895AB7-9179-44BD-A613-C56CC9EE9658}" type="presOf" srcId="{8FFD69AB-313F-4F10-8C37-704C6B62B395}" destId="{6273EAE2-9638-449A-8452-3098A259C1A4}" srcOrd="0" destOrd="0" presId="urn:microsoft.com/office/officeart/2005/8/layout/list1"/>
    <dgm:cxn modelId="{723F7361-9489-4D06-81D0-CF7C375967C5}" type="presOf" srcId="{D4224DA3-58B8-45C9-B0B4-51F26C3A924A}" destId="{30B878AC-20DB-4CB8-A670-EB99149691FA}" srcOrd="0" destOrd="0" presId="urn:microsoft.com/office/officeart/2005/8/layout/list1"/>
    <dgm:cxn modelId="{40DEAA1C-3B47-4FB4-87D8-A4B47D1FDEE8}" type="presOf" srcId="{D4224DA3-58B8-45C9-B0B4-51F26C3A924A}" destId="{19BCE1EE-8C5D-45CB-B467-A14B79BBE73C}" srcOrd="1" destOrd="0" presId="urn:microsoft.com/office/officeart/2005/8/layout/list1"/>
    <dgm:cxn modelId="{A5E0ABFC-380F-4AAA-A286-006A48529EE6}" type="presOf" srcId="{8FFD69AB-313F-4F10-8C37-704C6B62B395}" destId="{A673DCC6-7BDE-4E91-860E-CFBF17960D8D}" srcOrd="1" destOrd="0" presId="urn:microsoft.com/office/officeart/2005/8/layout/list1"/>
    <dgm:cxn modelId="{B2F32447-4596-44D4-8E89-D6C9729BBF81}" type="presOf" srcId="{D0FFF59C-4BCF-4689-870E-62E6200030C6}" destId="{D40A460B-B4B4-4638-AEF8-68CFEB998AF9}" srcOrd="0" destOrd="0" presId="urn:microsoft.com/office/officeart/2005/8/layout/list1"/>
    <dgm:cxn modelId="{78B6AA1C-F265-4210-9C05-86130C2AB99B}" type="presOf" srcId="{1D32DEC5-E74F-4FC6-98A1-547B8703D0CB}" destId="{DA037719-341C-4226-A590-B5BB5D975728}" srcOrd="0" destOrd="0" presId="urn:microsoft.com/office/officeart/2005/8/layout/list1"/>
    <dgm:cxn modelId="{DB11B456-BA87-4F76-B7EA-8785315EF543}" type="presOf" srcId="{1D32DEC5-E74F-4FC6-98A1-547B8703D0CB}" destId="{8D525A9F-AFC5-4875-ADF8-E6FD86EC3C17}" srcOrd="1" destOrd="0" presId="urn:microsoft.com/office/officeart/2005/8/layout/list1"/>
    <dgm:cxn modelId="{84066F1E-A60F-419D-B6D9-B5F72B9F34C1}" srcId="{3D51BBAD-92E2-44FB-8F65-F663533A7335}" destId="{D0FFF59C-4BCF-4689-870E-62E6200030C6}" srcOrd="2" destOrd="0" parTransId="{FE66D6D4-1407-4FD3-A248-73CDCA945E31}" sibTransId="{9D6C85D1-0CB5-48BE-8494-87764AE46224}"/>
    <dgm:cxn modelId="{DD064D87-AF33-4993-B405-8B4C7CD5FF97}" type="presOf" srcId="{3D51BBAD-92E2-44FB-8F65-F663533A7335}" destId="{6E13BFAE-06C0-4E67-AC2B-C6C00E48482E}" srcOrd="0" destOrd="0" presId="urn:microsoft.com/office/officeart/2005/8/layout/list1"/>
    <dgm:cxn modelId="{CE66A9CC-06EB-479F-AEFB-7B1008216363}" type="presParOf" srcId="{6E13BFAE-06C0-4E67-AC2B-C6C00E48482E}" destId="{B04B49A2-A9AD-49DA-A268-1A6CA7A7D117}" srcOrd="0" destOrd="0" presId="urn:microsoft.com/office/officeart/2005/8/layout/list1"/>
    <dgm:cxn modelId="{CD5ED106-690F-4D55-8762-E5D2E726439D}" type="presParOf" srcId="{B04B49A2-A9AD-49DA-A268-1A6CA7A7D117}" destId="{30B878AC-20DB-4CB8-A670-EB99149691FA}" srcOrd="0" destOrd="0" presId="urn:microsoft.com/office/officeart/2005/8/layout/list1"/>
    <dgm:cxn modelId="{84ECE54C-C5D1-4651-AB9D-AF1BC2E08B57}" type="presParOf" srcId="{B04B49A2-A9AD-49DA-A268-1A6CA7A7D117}" destId="{19BCE1EE-8C5D-45CB-B467-A14B79BBE73C}" srcOrd="1" destOrd="0" presId="urn:microsoft.com/office/officeart/2005/8/layout/list1"/>
    <dgm:cxn modelId="{556F9B01-3ECA-4936-92FB-20CE2FE0769B}" type="presParOf" srcId="{6E13BFAE-06C0-4E67-AC2B-C6C00E48482E}" destId="{D7C7B647-5806-4C99-A3CE-7BB375AD83FC}" srcOrd="1" destOrd="0" presId="urn:microsoft.com/office/officeart/2005/8/layout/list1"/>
    <dgm:cxn modelId="{B02E07B8-194F-49FB-8867-9B5784444C39}" type="presParOf" srcId="{6E13BFAE-06C0-4E67-AC2B-C6C00E48482E}" destId="{A7E2B8BC-9CF5-4A6D-89E5-F820AB846EAD}" srcOrd="2" destOrd="0" presId="urn:microsoft.com/office/officeart/2005/8/layout/list1"/>
    <dgm:cxn modelId="{BADAD052-905A-4CDE-B193-A3C39D58A252}" type="presParOf" srcId="{6E13BFAE-06C0-4E67-AC2B-C6C00E48482E}" destId="{FCB132E3-DEF7-4799-99DD-5515C733CC2F}" srcOrd="3" destOrd="0" presId="urn:microsoft.com/office/officeart/2005/8/layout/list1"/>
    <dgm:cxn modelId="{90250256-51A0-414D-ABA0-6C3E6ED9C15D}" type="presParOf" srcId="{6E13BFAE-06C0-4E67-AC2B-C6C00E48482E}" destId="{A75C435E-9C09-4763-9A6D-DE45C8679BE4}" srcOrd="4" destOrd="0" presId="urn:microsoft.com/office/officeart/2005/8/layout/list1"/>
    <dgm:cxn modelId="{D4695625-B14C-4F31-94F6-B868012849FD}" type="presParOf" srcId="{A75C435E-9C09-4763-9A6D-DE45C8679BE4}" destId="{DA037719-341C-4226-A590-B5BB5D975728}" srcOrd="0" destOrd="0" presId="urn:microsoft.com/office/officeart/2005/8/layout/list1"/>
    <dgm:cxn modelId="{046FD42B-14E5-4496-B2D6-2B2204F636BA}" type="presParOf" srcId="{A75C435E-9C09-4763-9A6D-DE45C8679BE4}" destId="{8D525A9F-AFC5-4875-ADF8-E6FD86EC3C17}" srcOrd="1" destOrd="0" presId="urn:microsoft.com/office/officeart/2005/8/layout/list1"/>
    <dgm:cxn modelId="{BA275C81-6FE8-479D-96FC-E407A94E5A5C}" type="presParOf" srcId="{6E13BFAE-06C0-4E67-AC2B-C6C00E48482E}" destId="{D8E5818F-BCF0-4EED-92B9-BE060333014D}" srcOrd="5" destOrd="0" presId="urn:microsoft.com/office/officeart/2005/8/layout/list1"/>
    <dgm:cxn modelId="{AC63BADF-4124-459A-8F76-DF1A344F4223}" type="presParOf" srcId="{6E13BFAE-06C0-4E67-AC2B-C6C00E48482E}" destId="{4A32E828-445F-46D4-BF0F-63F39BD8FC02}" srcOrd="6" destOrd="0" presId="urn:microsoft.com/office/officeart/2005/8/layout/list1"/>
    <dgm:cxn modelId="{0ADD3708-B22B-4347-B85F-254387B156FA}" type="presParOf" srcId="{6E13BFAE-06C0-4E67-AC2B-C6C00E48482E}" destId="{41B4F548-5648-4537-842B-7D0E25AFDBFF}" srcOrd="7" destOrd="0" presId="urn:microsoft.com/office/officeart/2005/8/layout/list1"/>
    <dgm:cxn modelId="{46CF0ECD-72B0-449A-83FF-E97E7DEDE946}" type="presParOf" srcId="{6E13BFAE-06C0-4E67-AC2B-C6C00E48482E}" destId="{C025AFCA-CDD1-49AE-A138-3BACE175DCAE}" srcOrd="8" destOrd="0" presId="urn:microsoft.com/office/officeart/2005/8/layout/list1"/>
    <dgm:cxn modelId="{79D0E445-24C8-422A-83D8-16FB3053C1D1}" type="presParOf" srcId="{C025AFCA-CDD1-49AE-A138-3BACE175DCAE}" destId="{D40A460B-B4B4-4638-AEF8-68CFEB998AF9}" srcOrd="0" destOrd="0" presId="urn:microsoft.com/office/officeart/2005/8/layout/list1"/>
    <dgm:cxn modelId="{63D8F55F-703F-4AC8-BA28-E8690FD527EF}" type="presParOf" srcId="{C025AFCA-CDD1-49AE-A138-3BACE175DCAE}" destId="{BADF9C26-9B88-4024-80E6-F1270DA62C52}" srcOrd="1" destOrd="0" presId="urn:microsoft.com/office/officeart/2005/8/layout/list1"/>
    <dgm:cxn modelId="{921FAAFA-289F-4D1B-B862-2DCDCEFF81D7}" type="presParOf" srcId="{6E13BFAE-06C0-4E67-AC2B-C6C00E48482E}" destId="{0B92EF49-A744-44CD-B213-8DD1A72B3EE2}" srcOrd="9" destOrd="0" presId="urn:microsoft.com/office/officeart/2005/8/layout/list1"/>
    <dgm:cxn modelId="{E0DEA901-3EAA-46CB-AAAE-D13BDD070BB2}" type="presParOf" srcId="{6E13BFAE-06C0-4E67-AC2B-C6C00E48482E}" destId="{2D752C3C-E66F-453D-9A80-EAC37F0C5C7C}" srcOrd="10" destOrd="0" presId="urn:microsoft.com/office/officeart/2005/8/layout/list1"/>
    <dgm:cxn modelId="{35022195-5F1D-4344-9A8A-13281E3FE70B}" type="presParOf" srcId="{6E13BFAE-06C0-4E67-AC2B-C6C00E48482E}" destId="{2BDA772A-D4CC-4F40-90E5-1990518FB6D0}" srcOrd="11" destOrd="0" presId="urn:microsoft.com/office/officeart/2005/8/layout/list1"/>
    <dgm:cxn modelId="{D3800290-7A42-4088-9485-5E7D07436A55}" type="presParOf" srcId="{6E13BFAE-06C0-4E67-AC2B-C6C00E48482E}" destId="{08F4200B-E457-4DE7-BEA6-A1AA45FBB346}" srcOrd="12" destOrd="0" presId="urn:microsoft.com/office/officeart/2005/8/layout/list1"/>
    <dgm:cxn modelId="{513467BA-53B7-4F5B-A447-1E28E1F86AE1}" type="presParOf" srcId="{08F4200B-E457-4DE7-BEA6-A1AA45FBB346}" destId="{6273EAE2-9638-449A-8452-3098A259C1A4}" srcOrd="0" destOrd="0" presId="urn:microsoft.com/office/officeart/2005/8/layout/list1"/>
    <dgm:cxn modelId="{8EFBE029-1F65-4443-B991-030645C8CD0E}" type="presParOf" srcId="{08F4200B-E457-4DE7-BEA6-A1AA45FBB346}" destId="{A673DCC6-7BDE-4E91-860E-CFBF17960D8D}" srcOrd="1" destOrd="0" presId="urn:microsoft.com/office/officeart/2005/8/layout/list1"/>
    <dgm:cxn modelId="{859B8A09-E4E2-4223-B50B-0DA08A737879}" type="presParOf" srcId="{6E13BFAE-06C0-4E67-AC2B-C6C00E48482E}" destId="{1A5E5837-191E-48F8-845C-82C4C027493C}" srcOrd="13" destOrd="0" presId="urn:microsoft.com/office/officeart/2005/8/layout/list1"/>
    <dgm:cxn modelId="{A8BF7672-F29D-4BE9-82AF-B0D98ED99EC4}" type="presParOf" srcId="{6E13BFAE-06C0-4E67-AC2B-C6C00E48482E}" destId="{588040FF-8B23-4552-B440-94D234509E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0BB794-012F-498C-9D6B-177AFB0BA49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84BB1-CA10-4653-A3BE-3F60186ED4F0}">
      <dgm:prSet phldrT="[Текст]" custT="1"/>
      <dgm:spPr/>
      <dgm:t>
        <a:bodyPr/>
        <a:lstStyle/>
        <a:p>
          <a:r>
            <a:rPr lang="ru-RU" sz="3200" dirty="0"/>
            <a:t>47607,5 тыс. руб.</a:t>
          </a:r>
          <a:r>
            <a:rPr lang="ru-RU" sz="3700" dirty="0"/>
            <a:t> </a:t>
          </a:r>
        </a:p>
      </dgm:t>
    </dgm:pt>
    <dgm:pt modelId="{85F12D40-4BC2-4937-9849-88C32D9940F4}" type="parTrans" cxnId="{1F8E282A-975E-42F2-8C68-EBC272E0C886}">
      <dgm:prSet/>
      <dgm:spPr/>
      <dgm:t>
        <a:bodyPr/>
        <a:lstStyle/>
        <a:p>
          <a:endParaRPr lang="ru-RU"/>
        </a:p>
      </dgm:t>
    </dgm:pt>
    <dgm:pt modelId="{9FCEFC47-5467-4C42-8F50-87B6E98E4165}" type="sibTrans" cxnId="{1F8E282A-975E-42F2-8C68-EBC272E0C886}">
      <dgm:prSet/>
      <dgm:spPr/>
      <dgm:t>
        <a:bodyPr/>
        <a:lstStyle/>
        <a:p>
          <a:endParaRPr lang="ru-RU"/>
        </a:p>
      </dgm:t>
    </dgm:pt>
    <dgm:pt modelId="{4066EBBD-05F8-48B5-96E4-47522F2EC8C5}">
      <dgm:prSet phldrT="[Текст]"/>
      <dgm:spPr/>
      <dgm:t>
        <a:bodyPr/>
        <a:lstStyle/>
        <a:p>
          <a:r>
            <a:rPr lang="ru-RU" dirty="0"/>
            <a:t>Расходы на обеспечение деятельности муниципальных учреждений в сфере физической культуры и спорта, в т.ч. на организацию и проведение физкультурно-оздоровительных и спортивно-массовых мероприятий разного уровня</a:t>
          </a:r>
        </a:p>
      </dgm:t>
    </dgm:pt>
    <dgm:pt modelId="{854AC686-8713-4A04-92FB-66FFB1227A23}" type="parTrans" cxnId="{4DCCD311-AE4B-4107-AC57-EEE482286C78}">
      <dgm:prSet/>
      <dgm:spPr/>
      <dgm:t>
        <a:bodyPr/>
        <a:lstStyle/>
        <a:p>
          <a:endParaRPr lang="ru-RU"/>
        </a:p>
      </dgm:t>
    </dgm:pt>
    <dgm:pt modelId="{2D259BD2-8E49-451D-8122-E5FD4601985D}" type="sibTrans" cxnId="{4DCCD311-AE4B-4107-AC57-EEE482286C78}">
      <dgm:prSet/>
      <dgm:spPr/>
      <dgm:t>
        <a:bodyPr/>
        <a:lstStyle/>
        <a:p>
          <a:endParaRPr lang="ru-RU"/>
        </a:p>
      </dgm:t>
    </dgm:pt>
    <dgm:pt modelId="{B469CD6B-FAD4-4A7D-8568-C5C1880D0378}">
      <dgm:prSet phldrT="[Текст]" custT="1"/>
      <dgm:spPr/>
      <dgm:t>
        <a:bodyPr/>
        <a:lstStyle/>
        <a:p>
          <a:r>
            <a:rPr lang="ru-RU" sz="3200" dirty="0"/>
            <a:t>16,0 тыс.руб. </a:t>
          </a:r>
        </a:p>
      </dgm:t>
    </dgm:pt>
    <dgm:pt modelId="{F3EF7367-313D-431F-8F23-099443D639B6}" type="parTrans" cxnId="{7168F23E-1707-411F-8452-9971AAC25E24}">
      <dgm:prSet/>
      <dgm:spPr/>
      <dgm:t>
        <a:bodyPr/>
        <a:lstStyle/>
        <a:p>
          <a:endParaRPr lang="ru-RU"/>
        </a:p>
      </dgm:t>
    </dgm:pt>
    <dgm:pt modelId="{4EAEB87B-8A21-496D-B1FD-6C6651AEC926}" type="sibTrans" cxnId="{7168F23E-1707-411F-8452-9971AAC25E24}">
      <dgm:prSet/>
      <dgm:spPr/>
      <dgm:t>
        <a:bodyPr/>
        <a:lstStyle/>
        <a:p>
          <a:endParaRPr lang="ru-RU"/>
        </a:p>
      </dgm:t>
    </dgm:pt>
    <dgm:pt modelId="{9BD7E3F4-8A1F-4D0B-BFB3-14CC18CAD136}">
      <dgm:prSet phldrT="[Текст]"/>
      <dgm:spPr/>
      <dgm:t>
        <a:bodyPr/>
        <a:lstStyle/>
        <a:p>
          <a:r>
            <a:rPr lang="ru-RU" dirty="0"/>
            <a:t>На курсы обучения и повышения  квалификации.</a:t>
          </a:r>
        </a:p>
      </dgm:t>
    </dgm:pt>
    <dgm:pt modelId="{2CAF4E40-2F77-4545-B5F0-25851B52DCEB}" type="parTrans" cxnId="{B4F28B2E-C8FF-4238-AE22-0977BB934C3D}">
      <dgm:prSet/>
      <dgm:spPr/>
      <dgm:t>
        <a:bodyPr/>
        <a:lstStyle/>
        <a:p>
          <a:endParaRPr lang="ru-RU"/>
        </a:p>
      </dgm:t>
    </dgm:pt>
    <dgm:pt modelId="{9CB5FA8D-998E-4085-991C-0994AD8AFFA1}" type="sibTrans" cxnId="{B4F28B2E-C8FF-4238-AE22-0977BB934C3D}">
      <dgm:prSet/>
      <dgm:spPr/>
      <dgm:t>
        <a:bodyPr/>
        <a:lstStyle/>
        <a:p>
          <a:endParaRPr lang="ru-RU"/>
        </a:p>
      </dgm:t>
    </dgm:pt>
    <dgm:pt modelId="{072A8AE2-A474-422A-8B38-1F4B7B55BCA7}">
      <dgm:prSet phldrT="[Текст]" custT="1"/>
      <dgm:spPr/>
      <dgm:t>
        <a:bodyPr/>
        <a:lstStyle/>
        <a:p>
          <a:r>
            <a:rPr lang="ru-RU" sz="3200" dirty="0"/>
            <a:t>1016,6 тыс.руб.</a:t>
          </a:r>
        </a:p>
      </dgm:t>
    </dgm:pt>
    <dgm:pt modelId="{E8F4948B-3FE9-4790-85B1-A41B524E7CA5}" type="parTrans" cxnId="{8EAC49BF-FBA9-4E5B-B8EC-7D8DB14DF168}">
      <dgm:prSet/>
      <dgm:spPr/>
      <dgm:t>
        <a:bodyPr/>
        <a:lstStyle/>
        <a:p>
          <a:endParaRPr lang="ru-RU"/>
        </a:p>
      </dgm:t>
    </dgm:pt>
    <dgm:pt modelId="{43E08E3B-81B1-42D0-9095-D95A2BF46AE7}" type="sibTrans" cxnId="{8EAC49BF-FBA9-4E5B-B8EC-7D8DB14DF168}">
      <dgm:prSet/>
      <dgm:spPr/>
      <dgm:t>
        <a:bodyPr/>
        <a:lstStyle/>
        <a:p>
          <a:endParaRPr lang="ru-RU"/>
        </a:p>
      </dgm:t>
    </dgm:pt>
    <dgm:pt modelId="{3F5BCE3E-531E-40C0-B157-44FB410C56D6}">
      <dgm:prSet phldrT="[Текст]"/>
      <dgm:spPr/>
      <dgm:t>
        <a:bodyPr/>
        <a:lstStyle/>
        <a:p>
          <a:r>
            <a:rPr lang="ru-RU" dirty="0"/>
            <a:t>Мероприятия по поэтапному внедрению Всероссийского </a:t>
          </a:r>
          <a:r>
            <a:rPr lang="ru-RU" dirty="0" err="1"/>
            <a:t>физкультурно</a:t>
          </a:r>
          <a:r>
            <a:rPr lang="ru-RU" dirty="0"/>
            <a:t> - спортивного комплекса «Готов к труду и обороне»,  создание спортивных площадок (оснащение спортивным оборудованием) для занятий уличной гимнастикой, поддержка объектов спортивной направленности по адаптивной физической культуре</a:t>
          </a:r>
        </a:p>
      </dgm:t>
    </dgm:pt>
    <dgm:pt modelId="{8BE88B15-DA1A-41DC-BDA8-850F2EBD3F07}" type="parTrans" cxnId="{DD55F463-A539-4FA8-BB61-C5E83DFACE0C}">
      <dgm:prSet/>
      <dgm:spPr/>
      <dgm:t>
        <a:bodyPr/>
        <a:lstStyle/>
        <a:p>
          <a:endParaRPr lang="ru-RU"/>
        </a:p>
      </dgm:t>
    </dgm:pt>
    <dgm:pt modelId="{5B5FE646-F168-447B-A3FA-DB3366CB857F}" type="sibTrans" cxnId="{DD55F463-A539-4FA8-BB61-C5E83DFACE0C}">
      <dgm:prSet/>
      <dgm:spPr/>
      <dgm:t>
        <a:bodyPr/>
        <a:lstStyle/>
        <a:p>
          <a:endParaRPr lang="ru-RU"/>
        </a:p>
      </dgm:t>
    </dgm:pt>
    <dgm:pt modelId="{E5B95653-AD6C-4960-8399-478FB6FD28E2}">
      <dgm:prSet phldrT="[Текст]" custT="1"/>
      <dgm:spPr/>
      <dgm:t>
        <a:bodyPr/>
        <a:lstStyle/>
        <a:p>
          <a:r>
            <a:rPr lang="ru-RU" sz="3200" dirty="0"/>
            <a:t>200,0 тыс.руб.</a:t>
          </a:r>
        </a:p>
      </dgm:t>
    </dgm:pt>
    <dgm:pt modelId="{81EDB3D0-22FF-4D46-AACE-1E044F41E3DC}" type="parTrans" cxnId="{06BFFB52-1D18-4EDD-9B11-8AF8637AF2FB}">
      <dgm:prSet/>
      <dgm:spPr/>
    </dgm:pt>
    <dgm:pt modelId="{69164B0F-C0DD-4F9B-AECB-6344472515C8}" type="sibTrans" cxnId="{06BFFB52-1D18-4EDD-9B11-8AF8637AF2FB}">
      <dgm:prSet/>
      <dgm:spPr/>
    </dgm:pt>
    <dgm:pt modelId="{2DF5144B-670F-4D3C-B575-779E8E044A6F}">
      <dgm:prSet phldrT="[Текст]"/>
      <dgm:spPr/>
      <dgm:t>
        <a:bodyPr/>
        <a:lstStyle/>
        <a:p>
          <a:r>
            <a:rPr lang="ru-RU" dirty="0"/>
            <a:t>Приобретение спортивного инвентаря, оборудования и хоккейной формы для МАУ «Физкультура и спорт»</a:t>
          </a:r>
        </a:p>
      </dgm:t>
    </dgm:pt>
    <dgm:pt modelId="{F984071C-09DE-4095-8732-20993E63811F}" type="parTrans" cxnId="{79F563B6-267A-4361-8527-0EE17A6F5EED}">
      <dgm:prSet/>
      <dgm:spPr/>
    </dgm:pt>
    <dgm:pt modelId="{3837D39F-D530-444A-AC5F-7169E2154097}" type="sibTrans" cxnId="{79F563B6-267A-4361-8527-0EE17A6F5EED}">
      <dgm:prSet/>
      <dgm:spPr/>
    </dgm:pt>
    <dgm:pt modelId="{BFA5B1D3-750C-40E6-84C1-4B7A8BC8F66E}" type="pres">
      <dgm:prSet presAssocID="{D20BB794-012F-498C-9D6B-177AFB0BA4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D50FE8-142F-4CB4-970E-1598550DF3DB}" type="pres">
      <dgm:prSet presAssocID="{A9684BB1-CA10-4653-A3BE-3F60186ED4F0}" presName="linNode" presStyleCnt="0"/>
      <dgm:spPr/>
    </dgm:pt>
    <dgm:pt modelId="{65A8B7E3-EAF0-471D-BCC9-9829C9F04B77}" type="pres">
      <dgm:prSet presAssocID="{A9684BB1-CA10-4653-A3BE-3F60186ED4F0}" presName="parentShp" presStyleLbl="node1" presStyleIdx="0" presStyleCnt="4" custScaleY="72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DFAC0-605E-4224-82B0-9453CF732FA6}" type="pres">
      <dgm:prSet presAssocID="{A9684BB1-CA10-4653-A3BE-3F60186ED4F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C0DFA-017E-444E-A178-20F2175F6732}" type="pres">
      <dgm:prSet presAssocID="{9FCEFC47-5467-4C42-8F50-87B6E98E4165}" presName="spacing" presStyleCnt="0"/>
      <dgm:spPr/>
    </dgm:pt>
    <dgm:pt modelId="{A9F3BA18-5D8C-4AFA-A069-42B68D703EBE}" type="pres">
      <dgm:prSet presAssocID="{B469CD6B-FAD4-4A7D-8568-C5C1880D0378}" presName="linNode" presStyleCnt="0"/>
      <dgm:spPr/>
    </dgm:pt>
    <dgm:pt modelId="{732E8BA5-1D0B-49F9-A0D7-AD3EEEFA6D30}" type="pres">
      <dgm:prSet presAssocID="{B469CD6B-FAD4-4A7D-8568-C5C1880D0378}" presName="parentShp" presStyleLbl="node1" presStyleIdx="1" presStyleCnt="4" custScaleY="79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603F6-4016-4D31-BDE5-EFECDAA37421}" type="pres">
      <dgm:prSet presAssocID="{B469CD6B-FAD4-4A7D-8568-C5C1880D037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1224-9C9E-4342-B52D-7C261FB2B998}" type="pres">
      <dgm:prSet presAssocID="{4EAEB87B-8A21-496D-B1FD-6C6651AEC926}" presName="spacing" presStyleCnt="0"/>
      <dgm:spPr/>
    </dgm:pt>
    <dgm:pt modelId="{60799FC0-294D-4BE0-8AF7-FF764784AC68}" type="pres">
      <dgm:prSet presAssocID="{072A8AE2-A474-422A-8B38-1F4B7B55BCA7}" presName="linNode" presStyleCnt="0"/>
      <dgm:spPr/>
    </dgm:pt>
    <dgm:pt modelId="{9EAF0CAA-075C-4153-8202-593076552AD3}" type="pres">
      <dgm:prSet presAssocID="{072A8AE2-A474-422A-8B38-1F4B7B55BCA7}" presName="parentShp" presStyleLbl="node1" presStyleIdx="2" presStyleCnt="4" custScaleY="8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C0FDC-D718-4984-A5D3-274F4A34E2FC}" type="pres">
      <dgm:prSet presAssocID="{072A8AE2-A474-422A-8B38-1F4B7B55BCA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04E6E-4739-4548-9EE5-1E81D767005D}" type="pres">
      <dgm:prSet presAssocID="{43E08E3B-81B1-42D0-9095-D95A2BF46AE7}" presName="spacing" presStyleCnt="0"/>
      <dgm:spPr/>
    </dgm:pt>
    <dgm:pt modelId="{3BBF6E8A-FEE1-4DA7-AD1B-CB522D211F95}" type="pres">
      <dgm:prSet presAssocID="{E5B95653-AD6C-4960-8399-478FB6FD28E2}" presName="linNode" presStyleCnt="0"/>
      <dgm:spPr/>
    </dgm:pt>
    <dgm:pt modelId="{80B58FF2-D329-49FE-9067-99E152F8EA1D}" type="pres">
      <dgm:prSet presAssocID="{E5B95653-AD6C-4960-8399-478FB6FD28E2}" presName="parentShp" presStyleLbl="node1" presStyleIdx="3" presStyleCnt="4" custScaleY="78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2A1A7-3915-47E4-AB1B-000DAA79D31B}" type="pres">
      <dgm:prSet presAssocID="{E5B95653-AD6C-4960-8399-478FB6FD28E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A22F9-6A56-490A-9FB8-B8CC7307F3EB}" type="presOf" srcId="{D20BB794-012F-498C-9D6B-177AFB0BA49D}" destId="{BFA5B1D3-750C-40E6-84C1-4B7A8BC8F66E}" srcOrd="0" destOrd="0" presId="urn:microsoft.com/office/officeart/2005/8/layout/vList6"/>
    <dgm:cxn modelId="{1F8E282A-975E-42F2-8C68-EBC272E0C886}" srcId="{D20BB794-012F-498C-9D6B-177AFB0BA49D}" destId="{A9684BB1-CA10-4653-A3BE-3F60186ED4F0}" srcOrd="0" destOrd="0" parTransId="{85F12D40-4BC2-4937-9849-88C32D9940F4}" sibTransId="{9FCEFC47-5467-4C42-8F50-87B6E98E4165}"/>
    <dgm:cxn modelId="{684084DE-6924-4CC5-A4B7-0DB66895B668}" type="presOf" srcId="{B469CD6B-FAD4-4A7D-8568-C5C1880D0378}" destId="{732E8BA5-1D0B-49F9-A0D7-AD3EEEFA6D30}" srcOrd="0" destOrd="0" presId="urn:microsoft.com/office/officeart/2005/8/layout/vList6"/>
    <dgm:cxn modelId="{FC79A72D-9E1D-4340-8B01-B96A1413B83E}" type="presOf" srcId="{2DF5144B-670F-4D3C-B575-779E8E044A6F}" destId="{1C42A1A7-3915-47E4-AB1B-000DAA79D31B}" srcOrd="0" destOrd="0" presId="urn:microsoft.com/office/officeart/2005/8/layout/vList6"/>
    <dgm:cxn modelId="{7168F23E-1707-411F-8452-9971AAC25E24}" srcId="{D20BB794-012F-498C-9D6B-177AFB0BA49D}" destId="{B469CD6B-FAD4-4A7D-8568-C5C1880D0378}" srcOrd="1" destOrd="0" parTransId="{F3EF7367-313D-431F-8F23-099443D639B6}" sibTransId="{4EAEB87B-8A21-496D-B1FD-6C6651AEC926}"/>
    <dgm:cxn modelId="{94824D1E-F12B-4229-BD50-FFB035DCFE1C}" type="presOf" srcId="{4066EBBD-05F8-48B5-96E4-47522F2EC8C5}" destId="{2F1DFAC0-605E-4224-82B0-9453CF732FA6}" srcOrd="0" destOrd="0" presId="urn:microsoft.com/office/officeart/2005/8/layout/vList6"/>
    <dgm:cxn modelId="{79F563B6-267A-4361-8527-0EE17A6F5EED}" srcId="{E5B95653-AD6C-4960-8399-478FB6FD28E2}" destId="{2DF5144B-670F-4D3C-B575-779E8E044A6F}" srcOrd="0" destOrd="0" parTransId="{F984071C-09DE-4095-8732-20993E63811F}" sibTransId="{3837D39F-D530-444A-AC5F-7169E2154097}"/>
    <dgm:cxn modelId="{8EAC49BF-FBA9-4E5B-B8EC-7D8DB14DF168}" srcId="{D20BB794-012F-498C-9D6B-177AFB0BA49D}" destId="{072A8AE2-A474-422A-8B38-1F4B7B55BCA7}" srcOrd="2" destOrd="0" parTransId="{E8F4948B-3FE9-4790-85B1-A41B524E7CA5}" sibTransId="{43E08E3B-81B1-42D0-9095-D95A2BF46AE7}"/>
    <dgm:cxn modelId="{06BFFB52-1D18-4EDD-9B11-8AF8637AF2FB}" srcId="{D20BB794-012F-498C-9D6B-177AFB0BA49D}" destId="{E5B95653-AD6C-4960-8399-478FB6FD28E2}" srcOrd="3" destOrd="0" parTransId="{81EDB3D0-22FF-4D46-AACE-1E044F41E3DC}" sibTransId="{69164B0F-C0DD-4F9B-AECB-6344472515C8}"/>
    <dgm:cxn modelId="{4DCCD311-AE4B-4107-AC57-EEE482286C78}" srcId="{A9684BB1-CA10-4653-A3BE-3F60186ED4F0}" destId="{4066EBBD-05F8-48B5-96E4-47522F2EC8C5}" srcOrd="0" destOrd="0" parTransId="{854AC686-8713-4A04-92FB-66FFB1227A23}" sibTransId="{2D259BD2-8E49-451D-8122-E5FD4601985D}"/>
    <dgm:cxn modelId="{DD55F463-A539-4FA8-BB61-C5E83DFACE0C}" srcId="{072A8AE2-A474-422A-8B38-1F4B7B55BCA7}" destId="{3F5BCE3E-531E-40C0-B157-44FB410C56D6}" srcOrd="0" destOrd="0" parTransId="{8BE88B15-DA1A-41DC-BDA8-850F2EBD3F07}" sibTransId="{5B5FE646-F168-447B-A3FA-DB3366CB857F}"/>
    <dgm:cxn modelId="{B4F28B2E-C8FF-4238-AE22-0977BB934C3D}" srcId="{B469CD6B-FAD4-4A7D-8568-C5C1880D0378}" destId="{9BD7E3F4-8A1F-4D0B-BFB3-14CC18CAD136}" srcOrd="0" destOrd="0" parTransId="{2CAF4E40-2F77-4545-B5F0-25851B52DCEB}" sibTransId="{9CB5FA8D-998E-4085-991C-0994AD8AFFA1}"/>
    <dgm:cxn modelId="{FA40ED7F-6EA3-4700-A132-17067C98BE5A}" type="presOf" srcId="{A9684BB1-CA10-4653-A3BE-3F60186ED4F0}" destId="{65A8B7E3-EAF0-471D-BCC9-9829C9F04B77}" srcOrd="0" destOrd="0" presId="urn:microsoft.com/office/officeart/2005/8/layout/vList6"/>
    <dgm:cxn modelId="{620CE777-F488-41C5-A170-CA0364EAFE86}" type="presOf" srcId="{3F5BCE3E-531E-40C0-B157-44FB410C56D6}" destId="{2D0C0FDC-D718-4984-A5D3-274F4A34E2FC}" srcOrd="0" destOrd="0" presId="urn:microsoft.com/office/officeart/2005/8/layout/vList6"/>
    <dgm:cxn modelId="{BD7C4853-9C37-4F81-A147-3AEE4B7FBF56}" type="presOf" srcId="{9BD7E3F4-8A1F-4D0B-BFB3-14CC18CAD136}" destId="{700603F6-4016-4D31-BDE5-EFECDAA37421}" srcOrd="0" destOrd="0" presId="urn:microsoft.com/office/officeart/2005/8/layout/vList6"/>
    <dgm:cxn modelId="{E40DC502-D78D-4EA5-A74A-749F42648D38}" type="presOf" srcId="{072A8AE2-A474-422A-8B38-1F4B7B55BCA7}" destId="{9EAF0CAA-075C-4153-8202-593076552AD3}" srcOrd="0" destOrd="0" presId="urn:microsoft.com/office/officeart/2005/8/layout/vList6"/>
    <dgm:cxn modelId="{2591D6E3-18BA-41E4-AEBF-E6E42AAB1D0E}" type="presOf" srcId="{E5B95653-AD6C-4960-8399-478FB6FD28E2}" destId="{80B58FF2-D329-49FE-9067-99E152F8EA1D}" srcOrd="0" destOrd="0" presId="urn:microsoft.com/office/officeart/2005/8/layout/vList6"/>
    <dgm:cxn modelId="{DDA7B3B3-F45C-46F6-8123-538FEB30F5FB}" type="presParOf" srcId="{BFA5B1D3-750C-40E6-84C1-4B7A8BC8F66E}" destId="{07D50FE8-142F-4CB4-970E-1598550DF3DB}" srcOrd="0" destOrd="0" presId="urn:microsoft.com/office/officeart/2005/8/layout/vList6"/>
    <dgm:cxn modelId="{E6FFF113-0993-431B-BBF5-8B5C9B74771B}" type="presParOf" srcId="{07D50FE8-142F-4CB4-970E-1598550DF3DB}" destId="{65A8B7E3-EAF0-471D-BCC9-9829C9F04B77}" srcOrd="0" destOrd="0" presId="urn:microsoft.com/office/officeart/2005/8/layout/vList6"/>
    <dgm:cxn modelId="{77A3A76F-0EA2-4F00-9EF5-246D16E2A02C}" type="presParOf" srcId="{07D50FE8-142F-4CB4-970E-1598550DF3DB}" destId="{2F1DFAC0-605E-4224-82B0-9453CF732FA6}" srcOrd="1" destOrd="0" presId="urn:microsoft.com/office/officeart/2005/8/layout/vList6"/>
    <dgm:cxn modelId="{4C27838B-FE4C-4453-ADEE-9C1D0BFEB503}" type="presParOf" srcId="{BFA5B1D3-750C-40E6-84C1-4B7A8BC8F66E}" destId="{739C0DFA-017E-444E-A178-20F2175F6732}" srcOrd="1" destOrd="0" presId="urn:microsoft.com/office/officeart/2005/8/layout/vList6"/>
    <dgm:cxn modelId="{CCC5546C-88B7-471C-A115-AEFFCFFC464D}" type="presParOf" srcId="{BFA5B1D3-750C-40E6-84C1-4B7A8BC8F66E}" destId="{A9F3BA18-5D8C-4AFA-A069-42B68D703EBE}" srcOrd="2" destOrd="0" presId="urn:microsoft.com/office/officeart/2005/8/layout/vList6"/>
    <dgm:cxn modelId="{B3E528DC-D972-4BCD-BD72-63C28E4375EE}" type="presParOf" srcId="{A9F3BA18-5D8C-4AFA-A069-42B68D703EBE}" destId="{732E8BA5-1D0B-49F9-A0D7-AD3EEEFA6D30}" srcOrd="0" destOrd="0" presId="urn:microsoft.com/office/officeart/2005/8/layout/vList6"/>
    <dgm:cxn modelId="{487B6144-B343-4793-9653-F829F4A64819}" type="presParOf" srcId="{A9F3BA18-5D8C-4AFA-A069-42B68D703EBE}" destId="{700603F6-4016-4D31-BDE5-EFECDAA37421}" srcOrd="1" destOrd="0" presId="urn:microsoft.com/office/officeart/2005/8/layout/vList6"/>
    <dgm:cxn modelId="{4031B7A1-E580-4DBF-975D-5243D21EE64B}" type="presParOf" srcId="{BFA5B1D3-750C-40E6-84C1-4B7A8BC8F66E}" destId="{E97A1224-9C9E-4342-B52D-7C261FB2B998}" srcOrd="3" destOrd="0" presId="urn:microsoft.com/office/officeart/2005/8/layout/vList6"/>
    <dgm:cxn modelId="{5C918D94-7483-4822-900B-98843E9A87D6}" type="presParOf" srcId="{BFA5B1D3-750C-40E6-84C1-4B7A8BC8F66E}" destId="{60799FC0-294D-4BE0-8AF7-FF764784AC68}" srcOrd="4" destOrd="0" presId="urn:microsoft.com/office/officeart/2005/8/layout/vList6"/>
    <dgm:cxn modelId="{0E5A3412-23B3-4DF2-982A-0A03FF9AF11A}" type="presParOf" srcId="{60799FC0-294D-4BE0-8AF7-FF764784AC68}" destId="{9EAF0CAA-075C-4153-8202-593076552AD3}" srcOrd="0" destOrd="0" presId="urn:microsoft.com/office/officeart/2005/8/layout/vList6"/>
    <dgm:cxn modelId="{6AF518CF-C635-442C-947A-9637F901B171}" type="presParOf" srcId="{60799FC0-294D-4BE0-8AF7-FF764784AC68}" destId="{2D0C0FDC-D718-4984-A5D3-274F4A34E2FC}" srcOrd="1" destOrd="0" presId="urn:microsoft.com/office/officeart/2005/8/layout/vList6"/>
    <dgm:cxn modelId="{75D3517E-F6B8-4F4A-82A1-21F637AE9704}" type="presParOf" srcId="{BFA5B1D3-750C-40E6-84C1-4B7A8BC8F66E}" destId="{93304E6E-4739-4548-9EE5-1E81D767005D}" srcOrd="5" destOrd="0" presId="urn:microsoft.com/office/officeart/2005/8/layout/vList6"/>
    <dgm:cxn modelId="{02B14315-8FEE-4608-B499-2B40909E9F4F}" type="presParOf" srcId="{BFA5B1D3-750C-40E6-84C1-4B7A8BC8F66E}" destId="{3BBF6E8A-FEE1-4DA7-AD1B-CB522D211F95}" srcOrd="6" destOrd="0" presId="urn:microsoft.com/office/officeart/2005/8/layout/vList6"/>
    <dgm:cxn modelId="{138F3CE6-D62E-440F-81A2-4222EEE442FF}" type="presParOf" srcId="{3BBF6E8A-FEE1-4DA7-AD1B-CB522D211F95}" destId="{80B58FF2-D329-49FE-9067-99E152F8EA1D}" srcOrd="0" destOrd="0" presId="urn:microsoft.com/office/officeart/2005/8/layout/vList6"/>
    <dgm:cxn modelId="{E119288F-5A92-409B-8AD2-42E3CDEDC6DB}" type="presParOf" srcId="{3BBF6E8A-FEE1-4DA7-AD1B-CB522D211F95}" destId="{1C42A1A7-3915-47E4-AB1B-000DAA79D3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7D1750-C45C-42CB-AD89-7178643B36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5021BE-9F9B-4565-B3DF-A6B385227C85}">
      <dgm:prSet phldrT="[Текст]" custT="1"/>
      <dgm:spPr/>
      <dgm:t>
        <a:bodyPr/>
        <a:lstStyle/>
        <a:p>
          <a:r>
            <a:rPr lang="ru-RU" sz="2800" dirty="0"/>
            <a:t>18899,0 тыс.руб.</a:t>
          </a:r>
        </a:p>
      </dgm:t>
    </dgm:pt>
    <dgm:pt modelId="{11C0B8C4-FB21-492C-8395-B54A89E10979}" type="parTrans" cxnId="{265F479E-CFE3-4D54-9551-61B90125FEED}">
      <dgm:prSet/>
      <dgm:spPr/>
      <dgm:t>
        <a:bodyPr/>
        <a:lstStyle/>
        <a:p>
          <a:endParaRPr lang="ru-RU"/>
        </a:p>
      </dgm:t>
    </dgm:pt>
    <dgm:pt modelId="{B9423C20-69F9-46AE-8975-898A77D3B219}" type="sibTrans" cxnId="{265F479E-CFE3-4D54-9551-61B90125FEED}">
      <dgm:prSet/>
      <dgm:spPr/>
      <dgm:t>
        <a:bodyPr/>
        <a:lstStyle/>
        <a:p>
          <a:endParaRPr lang="ru-RU"/>
        </a:p>
      </dgm:t>
    </dgm:pt>
    <dgm:pt modelId="{4616CBE2-6FF8-4F11-A635-7A54B8E9B696}">
      <dgm:prSet phldrT="[Текст]" custT="1"/>
      <dgm:spPr/>
      <dgm:t>
        <a:bodyPr/>
        <a:lstStyle/>
        <a:p>
          <a:r>
            <a:rPr lang="ru-RU" sz="1600" dirty="0"/>
            <a:t>Разработка, экспертиза проектно-сметной документации на строительство сетей водоснабжения в Североуральском городском округе</a:t>
          </a:r>
        </a:p>
      </dgm:t>
    </dgm:pt>
    <dgm:pt modelId="{B61E9778-6A43-4A87-AA78-14C82F6D0022}" type="parTrans" cxnId="{B96B1392-2C69-480A-A912-76134F9AD0B4}">
      <dgm:prSet/>
      <dgm:spPr/>
      <dgm:t>
        <a:bodyPr/>
        <a:lstStyle/>
        <a:p>
          <a:endParaRPr lang="ru-RU"/>
        </a:p>
      </dgm:t>
    </dgm:pt>
    <dgm:pt modelId="{7D9EA917-86D7-42D5-AE7B-CEAF951E2CA2}" type="sibTrans" cxnId="{B96B1392-2C69-480A-A912-76134F9AD0B4}">
      <dgm:prSet/>
      <dgm:spPr/>
      <dgm:t>
        <a:bodyPr/>
        <a:lstStyle/>
        <a:p>
          <a:endParaRPr lang="ru-RU"/>
        </a:p>
      </dgm:t>
    </dgm:pt>
    <dgm:pt modelId="{B09B90C9-BF7B-43A7-ABCB-EF08852EDD3D}">
      <dgm:prSet phldrT="[Текст]" custT="1"/>
      <dgm:spPr/>
      <dgm:t>
        <a:bodyPr/>
        <a:lstStyle/>
        <a:p>
          <a:r>
            <a:rPr lang="ru-RU" sz="2800" dirty="0"/>
            <a:t>18930,5 тыс.руб.</a:t>
          </a:r>
        </a:p>
      </dgm:t>
    </dgm:pt>
    <dgm:pt modelId="{3C4B35FB-F8CF-42FB-B721-7C2019475647}" type="parTrans" cxnId="{47C751AA-90C9-488F-AE41-9E5BBD0BD0DD}">
      <dgm:prSet/>
      <dgm:spPr/>
      <dgm:t>
        <a:bodyPr/>
        <a:lstStyle/>
        <a:p>
          <a:endParaRPr lang="ru-RU"/>
        </a:p>
      </dgm:t>
    </dgm:pt>
    <dgm:pt modelId="{CE823FDD-48EC-4D80-838A-0E9FD4287413}" type="sibTrans" cxnId="{47C751AA-90C9-488F-AE41-9E5BBD0BD0DD}">
      <dgm:prSet/>
      <dgm:spPr/>
      <dgm:t>
        <a:bodyPr/>
        <a:lstStyle/>
        <a:p>
          <a:endParaRPr lang="ru-RU"/>
        </a:p>
      </dgm:t>
    </dgm:pt>
    <dgm:pt modelId="{C5FFFE5B-AAEA-48B8-A93E-EFF0F3D588A0}">
      <dgm:prSet phldrT="[Текст]" custT="1"/>
      <dgm:spPr/>
      <dgm:t>
        <a:bodyPr/>
        <a:lstStyle/>
        <a:p>
          <a:r>
            <a:rPr lang="ru-RU" sz="1600" baseline="0" dirty="0"/>
            <a:t>Реконструкция, модернизация водопроводных сетей, сетей системы водоотведения, реконструкция тепловых сетей</a:t>
          </a:r>
        </a:p>
      </dgm:t>
    </dgm:pt>
    <dgm:pt modelId="{BA690802-0A9D-4C1D-A9FE-54DA01AFB578}" type="parTrans" cxnId="{85829DCD-6CFC-4B96-ACC7-A6E5E6A88D43}">
      <dgm:prSet/>
      <dgm:spPr/>
      <dgm:t>
        <a:bodyPr/>
        <a:lstStyle/>
        <a:p>
          <a:endParaRPr lang="ru-RU"/>
        </a:p>
      </dgm:t>
    </dgm:pt>
    <dgm:pt modelId="{87EB8AB1-5231-4261-854A-FCAC02577E1A}" type="sibTrans" cxnId="{85829DCD-6CFC-4B96-ACC7-A6E5E6A88D43}">
      <dgm:prSet/>
      <dgm:spPr/>
      <dgm:t>
        <a:bodyPr/>
        <a:lstStyle/>
        <a:p>
          <a:endParaRPr lang="ru-RU"/>
        </a:p>
      </dgm:t>
    </dgm:pt>
    <dgm:pt modelId="{28549FE1-458B-4296-BF4D-0DA0AE3FA00A}" type="pres">
      <dgm:prSet presAssocID="{D37D1750-C45C-42CB-AD89-7178643B36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7B66F-CD72-4CC3-955C-DF491214F964}" type="pres">
      <dgm:prSet presAssocID="{745021BE-9F9B-4565-B3DF-A6B385227C85}" presName="linNode" presStyleCnt="0"/>
      <dgm:spPr/>
    </dgm:pt>
    <dgm:pt modelId="{56795348-C9AC-4320-ADA2-C5BF3785C0A1}" type="pres">
      <dgm:prSet presAssocID="{745021BE-9F9B-4565-B3DF-A6B385227C85}" presName="parentText" presStyleLbl="node1" presStyleIdx="0" presStyleCnt="2" custScaleY="572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CFC03-2505-494D-8270-D45FB48A9174}" type="pres">
      <dgm:prSet presAssocID="{745021BE-9F9B-4565-B3DF-A6B385227C85}" presName="descendantText" presStyleLbl="alignAccFollowNode1" presStyleIdx="0" presStyleCnt="2" custScaleY="7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B8DA8-2BFC-438D-B607-8575C1496BF4}" type="pres">
      <dgm:prSet presAssocID="{B9423C20-69F9-46AE-8975-898A77D3B219}" presName="sp" presStyleCnt="0"/>
      <dgm:spPr/>
    </dgm:pt>
    <dgm:pt modelId="{0E001C16-6129-46CD-AF5C-E45F9E68DFF9}" type="pres">
      <dgm:prSet presAssocID="{B09B90C9-BF7B-43A7-ABCB-EF08852EDD3D}" presName="linNode" presStyleCnt="0"/>
      <dgm:spPr/>
    </dgm:pt>
    <dgm:pt modelId="{F2B40C9D-C208-4E4D-B899-9BBC47008137}" type="pres">
      <dgm:prSet presAssocID="{B09B90C9-BF7B-43A7-ABCB-EF08852EDD3D}" presName="parentText" presStyleLbl="node1" presStyleIdx="1" presStyleCnt="2" custScaleY="70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527C-F2AA-4C8B-AC4D-DDBE25D59CD8}" type="pres">
      <dgm:prSet presAssocID="{B09B90C9-BF7B-43A7-ABCB-EF08852EDD3D}" presName="descendantText" presStyleLbl="alignAccFollowNode1" presStyleIdx="1" presStyleCnt="2" custScaleY="81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87B70-2828-4229-8DE1-B5667381B97F}" type="presOf" srcId="{C5FFFE5B-AAEA-48B8-A93E-EFF0F3D588A0}" destId="{AEFB527C-F2AA-4C8B-AC4D-DDBE25D59CD8}" srcOrd="0" destOrd="0" presId="urn:microsoft.com/office/officeart/2005/8/layout/vList5"/>
    <dgm:cxn modelId="{47C751AA-90C9-488F-AE41-9E5BBD0BD0DD}" srcId="{D37D1750-C45C-42CB-AD89-7178643B36F1}" destId="{B09B90C9-BF7B-43A7-ABCB-EF08852EDD3D}" srcOrd="1" destOrd="0" parTransId="{3C4B35FB-F8CF-42FB-B721-7C2019475647}" sibTransId="{CE823FDD-48EC-4D80-838A-0E9FD4287413}"/>
    <dgm:cxn modelId="{86B9A4D5-DC30-47F2-A689-964876C8D115}" type="presOf" srcId="{4616CBE2-6FF8-4F11-A635-7A54B8E9B696}" destId="{C3FCFC03-2505-494D-8270-D45FB48A9174}" srcOrd="0" destOrd="0" presId="urn:microsoft.com/office/officeart/2005/8/layout/vList5"/>
    <dgm:cxn modelId="{1CADAAF5-BFAC-4C58-BAE4-59DFA14CD929}" type="presOf" srcId="{B09B90C9-BF7B-43A7-ABCB-EF08852EDD3D}" destId="{F2B40C9D-C208-4E4D-B899-9BBC47008137}" srcOrd="0" destOrd="0" presId="urn:microsoft.com/office/officeart/2005/8/layout/vList5"/>
    <dgm:cxn modelId="{85829DCD-6CFC-4B96-ACC7-A6E5E6A88D43}" srcId="{B09B90C9-BF7B-43A7-ABCB-EF08852EDD3D}" destId="{C5FFFE5B-AAEA-48B8-A93E-EFF0F3D588A0}" srcOrd="0" destOrd="0" parTransId="{BA690802-0A9D-4C1D-A9FE-54DA01AFB578}" sibTransId="{87EB8AB1-5231-4261-854A-FCAC02577E1A}"/>
    <dgm:cxn modelId="{3D5720E2-2C2C-46D1-BAFF-E6A6C7E6062E}" type="presOf" srcId="{745021BE-9F9B-4565-B3DF-A6B385227C85}" destId="{56795348-C9AC-4320-ADA2-C5BF3785C0A1}" srcOrd="0" destOrd="0" presId="urn:microsoft.com/office/officeart/2005/8/layout/vList5"/>
    <dgm:cxn modelId="{B96B1392-2C69-480A-A912-76134F9AD0B4}" srcId="{745021BE-9F9B-4565-B3DF-A6B385227C85}" destId="{4616CBE2-6FF8-4F11-A635-7A54B8E9B696}" srcOrd="0" destOrd="0" parTransId="{B61E9778-6A43-4A87-AA78-14C82F6D0022}" sibTransId="{7D9EA917-86D7-42D5-AE7B-CEAF951E2CA2}"/>
    <dgm:cxn modelId="{265F479E-CFE3-4D54-9551-61B90125FEED}" srcId="{D37D1750-C45C-42CB-AD89-7178643B36F1}" destId="{745021BE-9F9B-4565-B3DF-A6B385227C85}" srcOrd="0" destOrd="0" parTransId="{11C0B8C4-FB21-492C-8395-B54A89E10979}" sibTransId="{B9423C20-69F9-46AE-8975-898A77D3B219}"/>
    <dgm:cxn modelId="{21EC60A9-0E77-4EF4-91C0-2D15729EF6BE}" type="presOf" srcId="{D37D1750-C45C-42CB-AD89-7178643B36F1}" destId="{28549FE1-458B-4296-BF4D-0DA0AE3FA00A}" srcOrd="0" destOrd="0" presId="urn:microsoft.com/office/officeart/2005/8/layout/vList5"/>
    <dgm:cxn modelId="{4B4FCF2F-22A7-41B9-90B9-48649BFD4D2B}" type="presParOf" srcId="{28549FE1-458B-4296-BF4D-0DA0AE3FA00A}" destId="{E0B7B66F-CD72-4CC3-955C-DF491214F964}" srcOrd="0" destOrd="0" presId="urn:microsoft.com/office/officeart/2005/8/layout/vList5"/>
    <dgm:cxn modelId="{30216E84-D7F9-4E5D-977C-51F1F305E158}" type="presParOf" srcId="{E0B7B66F-CD72-4CC3-955C-DF491214F964}" destId="{56795348-C9AC-4320-ADA2-C5BF3785C0A1}" srcOrd="0" destOrd="0" presId="urn:microsoft.com/office/officeart/2005/8/layout/vList5"/>
    <dgm:cxn modelId="{7832E8E8-70E0-434F-8C0B-ECBB4A3ECE49}" type="presParOf" srcId="{E0B7B66F-CD72-4CC3-955C-DF491214F964}" destId="{C3FCFC03-2505-494D-8270-D45FB48A9174}" srcOrd="1" destOrd="0" presId="urn:microsoft.com/office/officeart/2005/8/layout/vList5"/>
    <dgm:cxn modelId="{805687B3-5949-43D1-9211-1EF020286646}" type="presParOf" srcId="{28549FE1-458B-4296-BF4D-0DA0AE3FA00A}" destId="{1AFB8DA8-2BFC-438D-B607-8575C1496BF4}" srcOrd="1" destOrd="0" presId="urn:microsoft.com/office/officeart/2005/8/layout/vList5"/>
    <dgm:cxn modelId="{B94F2960-3D71-44CB-9979-08198790010A}" type="presParOf" srcId="{28549FE1-458B-4296-BF4D-0DA0AE3FA00A}" destId="{0E001C16-6129-46CD-AF5C-E45F9E68DFF9}" srcOrd="2" destOrd="0" presId="urn:microsoft.com/office/officeart/2005/8/layout/vList5"/>
    <dgm:cxn modelId="{8AE769AD-6228-4F3F-8686-844E24C8D44D}" type="presParOf" srcId="{0E001C16-6129-46CD-AF5C-E45F9E68DFF9}" destId="{F2B40C9D-C208-4E4D-B899-9BBC47008137}" srcOrd="0" destOrd="0" presId="urn:microsoft.com/office/officeart/2005/8/layout/vList5"/>
    <dgm:cxn modelId="{725DB3F8-69A3-4D5A-968F-2FADED062F7E}" type="presParOf" srcId="{0E001C16-6129-46CD-AF5C-E45F9E68DFF9}" destId="{AEFB527C-F2AA-4C8B-AC4D-DDBE25D59C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B22B70-A462-4E33-B80C-E16122AF23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3C6D2-31BE-42FC-B978-A483064A8889}">
      <dgm:prSet phldrT="[Текст]" custT="1"/>
      <dgm:spPr/>
      <dgm:t>
        <a:bodyPr/>
        <a:lstStyle/>
        <a:p>
          <a:r>
            <a:rPr lang="ru-RU" sz="1600" b="1" dirty="0"/>
            <a:t>2844,4 тыс. руб. </a:t>
          </a:r>
        </a:p>
      </dgm:t>
    </dgm:pt>
    <dgm:pt modelId="{09E8530E-E882-42C4-8310-C70C6424B807}" type="parTrans" cxnId="{4F954C36-E288-45B1-A4D5-A19DAE48D174}">
      <dgm:prSet/>
      <dgm:spPr/>
      <dgm:t>
        <a:bodyPr/>
        <a:lstStyle/>
        <a:p>
          <a:endParaRPr lang="ru-RU"/>
        </a:p>
      </dgm:t>
    </dgm:pt>
    <dgm:pt modelId="{0F5EF8DB-9825-4529-B620-D25212449D69}" type="sibTrans" cxnId="{4F954C36-E288-45B1-A4D5-A19DAE48D174}">
      <dgm:prSet/>
      <dgm:spPr/>
      <dgm:t>
        <a:bodyPr/>
        <a:lstStyle/>
        <a:p>
          <a:endParaRPr lang="ru-RU"/>
        </a:p>
      </dgm:t>
    </dgm:pt>
    <dgm:pt modelId="{0FD2E6D7-66D9-4897-A58A-DF8BAF5DA64A}">
      <dgm:prSet phldrT="[Текст]" custT="1"/>
      <dgm:spPr/>
      <dgm:t>
        <a:bodyPr/>
        <a:lstStyle/>
        <a:p>
          <a:r>
            <a:rPr lang="ru-RU" sz="1200" dirty="0"/>
            <a:t>Предоставление социальных выплат </a:t>
          </a:r>
          <a:r>
            <a:rPr lang="ru-RU" sz="1200" dirty="0" smtClean="0"/>
            <a:t>семи </a:t>
          </a:r>
          <a:r>
            <a:rPr lang="ru-RU" sz="1200" dirty="0"/>
            <a:t>молодым семьям на строительство и приобретение жилья.</a:t>
          </a:r>
        </a:p>
      </dgm:t>
    </dgm:pt>
    <dgm:pt modelId="{5E2F6106-E867-4467-98FD-56908C4A293F}" type="parTrans" cxnId="{7FFC1BBC-CD2E-4964-A575-F8BC2774D534}">
      <dgm:prSet/>
      <dgm:spPr/>
      <dgm:t>
        <a:bodyPr/>
        <a:lstStyle/>
        <a:p>
          <a:endParaRPr lang="ru-RU"/>
        </a:p>
      </dgm:t>
    </dgm:pt>
    <dgm:pt modelId="{3AACAB55-1BA5-444F-8735-0D79F4A191A6}" type="sibTrans" cxnId="{7FFC1BBC-CD2E-4964-A575-F8BC2774D534}">
      <dgm:prSet/>
      <dgm:spPr/>
      <dgm:t>
        <a:bodyPr/>
        <a:lstStyle/>
        <a:p>
          <a:endParaRPr lang="ru-RU"/>
        </a:p>
      </dgm:t>
    </dgm:pt>
    <dgm:pt modelId="{292EAE31-BDEE-4C80-A9A2-518E99163623}">
      <dgm:prSet phldrT="[Текст]" custT="1"/>
      <dgm:spPr/>
      <dgm:t>
        <a:bodyPr/>
        <a:lstStyle/>
        <a:p>
          <a:r>
            <a:rPr lang="ru-RU" sz="1600" b="1" dirty="0"/>
            <a:t>133183,3 тыс. руб. </a:t>
          </a:r>
        </a:p>
      </dgm:t>
    </dgm:pt>
    <dgm:pt modelId="{4A4E3A2D-3E51-43D1-8EAA-FBA9E3D97AB8}" type="parTrans" cxnId="{01F8DE93-F017-413C-9299-13594FDD5F61}">
      <dgm:prSet/>
      <dgm:spPr/>
      <dgm:t>
        <a:bodyPr/>
        <a:lstStyle/>
        <a:p>
          <a:endParaRPr lang="ru-RU"/>
        </a:p>
      </dgm:t>
    </dgm:pt>
    <dgm:pt modelId="{60E258C0-0C5B-4BA4-A69A-0E6186E4CE48}" type="sibTrans" cxnId="{01F8DE93-F017-413C-9299-13594FDD5F61}">
      <dgm:prSet/>
      <dgm:spPr/>
      <dgm:t>
        <a:bodyPr/>
        <a:lstStyle/>
        <a:p>
          <a:endParaRPr lang="ru-RU"/>
        </a:p>
      </dgm:t>
    </dgm:pt>
    <dgm:pt modelId="{E471F304-7D76-4094-9666-4C21322C3445}">
      <dgm:prSet phldrT="[Текст]" custT="1"/>
      <dgm:spPr/>
      <dgm:t>
        <a:bodyPr/>
        <a:lstStyle/>
        <a:p>
          <a:r>
            <a:rPr lang="ru-RU" sz="1200" dirty="0"/>
            <a:t>Предоставление отдельным категориям граждан компенсаций расходов на оплату жилого помещения и коммунальных услуг, компенсация отдельным категориям граждан оплаты взноса на капитальный ремонт общего имущества в многоквартирном доме</a:t>
          </a:r>
        </a:p>
      </dgm:t>
    </dgm:pt>
    <dgm:pt modelId="{08DC03C7-EF1E-49AB-96D1-3123DA653C63}" type="parTrans" cxnId="{7D2E6548-357C-471F-ABC4-F1A94D08BE9B}">
      <dgm:prSet/>
      <dgm:spPr/>
      <dgm:t>
        <a:bodyPr/>
        <a:lstStyle/>
        <a:p>
          <a:endParaRPr lang="ru-RU"/>
        </a:p>
      </dgm:t>
    </dgm:pt>
    <dgm:pt modelId="{5B733292-D055-4883-BB04-12B20BBC4882}" type="sibTrans" cxnId="{7D2E6548-357C-471F-ABC4-F1A94D08BE9B}">
      <dgm:prSet/>
      <dgm:spPr/>
      <dgm:t>
        <a:bodyPr/>
        <a:lstStyle/>
        <a:p>
          <a:endParaRPr lang="ru-RU"/>
        </a:p>
      </dgm:t>
    </dgm:pt>
    <dgm:pt modelId="{147AB3AF-F22B-4F8F-95D4-BBAB9E37753E}">
      <dgm:prSet phldrT="[Текст]" custT="1"/>
      <dgm:spPr/>
      <dgm:t>
        <a:bodyPr/>
        <a:lstStyle/>
        <a:p>
          <a:r>
            <a:rPr lang="ru-RU" sz="1600" b="1" dirty="0"/>
            <a:t>21305,3тыс. руб. </a:t>
          </a:r>
        </a:p>
      </dgm:t>
    </dgm:pt>
    <dgm:pt modelId="{60E40942-EF76-4C81-9E59-E45643F2FBBA}" type="parTrans" cxnId="{01D9AF27-86BD-450D-A353-7B4D5BAF8573}">
      <dgm:prSet/>
      <dgm:spPr/>
      <dgm:t>
        <a:bodyPr/>
        <a:lstStyle/>
        <a:p>
          <a:endParaRPr lang="ru-RU"/>
        </a:p>
      </dgm:t>
    </dgm:pt>
    <dgm:pt modelId="{30EDBB3F-C27C-4BF8-8F64-AF85128BBA73}" type="sibTrans" cxnId="{01D9AF27-86BD-450D-A353-7B4D5BAF8573}">
      <dgm:prSet/>
      <dgm:spPr/>
      <dgm:t>
        <a:bodyPr/>
        <a:lstStyle/>
        <a:p>
          <a:endParaRPr lang="ru-RU"/>
        </a:p>
      </dgm:t>
    </dgm:pt>
    <dgm:pt modelId="{592BC76E-6161-4B60-9BE1-E76CB3A22D73}">
      <dgm:prSet phldrT="[Текст]" custT="1"/>
      <dgm:spPr/>
      <dgm:t>
        <a:bodyPr/>
        <a:lstStyle/>
        <a:p>
          <a:r>
            <a:rPr lang="ru-RU" sz="1400" dirty="0"/>
            <a:t>Предоставление гражданам субсидий на оплату жилого помещения и коммунальных услуг </a:t>
          </a:r>
        </a:p>
      </dgm:t>
    </dgm:pt>
    <dgm:pt modelId="{CED7AC9B-F8EA-419D-AEA5-6A4A074B706A}" type="parTrans" cxnId="{9EF27B2D-30E5-4D62-AF1A-A94E24026592}">
      <dgm:prSet/>
      <dgm:spPr/>
      <dgm:t>
        <a:bodyPr/>
        <a:lstStyle/>
        <a:p>
          <a:endParaRPr lang="ru-RU"/>
        </a:p>
      </dgm:t>
    </dgm:pt>
    <dgm:pt modelId="{E17FF6AC-0CD4-4CAA-B9E9-A8F383912B1B}" type="sibTrans" cxnId="{9EF27B2D-30E5-4D62-AF1A-A94E24026592}">
      <dgm:prSet/>
      <dgm:spPr/>
      <dgm:t>
        <a:bodyPr/>
        <a:lstStyle/>
        <a:p>
          <a:endParaRPr lang="ru-RU"/>
        </a:p>
      </dgm:t>
    </dgm:pt>
    <dgm:pt modelId="{B794212E-F488-4CA2-A8A3-A1EDC8F0ADBB}">
      <dgm:prSet phldrT="[Текст]" custT="1"/>
      <dgm:spPr/>
      <dgm:t>
        <a:bodyPr/>
        <a:lstStyle/>
        <a:p>
          <a:r>
            <a:rPr lang="ru-RU" sz="1600" b="1" dirty="0"/>
            <a:t>8451,9 тыс. руб. 	</a:t>
          </a:r>
        </a:p>
      </dgm:t>
    </dgm:pt>
    <dgm:pt modelId="{5A8130C1-4AD9-4B23-9A8D-BEA897F08B79}" type="parTrans" cxnId="{998A5D54-6C1D-4056-9377-94BB1B07DE2B}">
      <dgm:prSet/>
      <dgm:spPr/>
      <dgm:t>
        <a:bodyPr/>
        <a:lstStyle/>
        <a:p>
          <a:endParaRPr lang="ru-RU"/>
        </a:p>
      </dgm:t>
    </dgm:pt>
    <dgm:pt modelId="{83D4BEB5-85CE-43DD-9119-E70885FEC2DF}" type="sibTrans" cxnId="{998A5D54-6C1D-4056-9377-94BB1B07DE2B}">
      <dgm:prSet/>
      <dgm:spPr/>
      <dgm:t>
        <a:bodyPr/>
        <a:lstStyle/>
        <a:p>
          <a:endParaRPr lang="ru-RU"/>
        </a:p>
      </dgm:t>
    </dgm:pt>
    <dgm:pt modelId="{C9BCFA1B-9649-4774-991C-1E538E7CEA9C}">
      <dgm:prSet phldrT="[Текст]" custT="1"/>
      <dgm:spPr/>
      <dgm:t>
        <a:bodyPr/>
        <a:lstStyle/>
        <a:p>
          <a:r>
            <a:rPr lang="ru-RU" sz="1600" b="1" dirty="0"/>
            <a:t>1050,0 тыс. руб.  </a:t>
          </a:r>
        </a:p>
      </dgm:t>
    </dgm:pt>
    <dgm:pt modelId="{28F9B408-2B0A-4775-A546-8F2C9A70A142}" type="parTrans" cxnId="{C12CB5B8-9A9F-4324-9729-4FFDBDA8AFDE}">
      <dgm:prSet/>
      <dgm:spPr/>
      <dgm:t>
        <a:bodyPr/>
        <a:lstStyle/>
        <a:p>
          <a:endParaRPr lang="ru-RU"/>
        </a:p>
      </dgm:t>
    </dgm:pt>
    <dgm:pt modelId="{E2A9D041-70B7-4C59-A5C5-4D169CB735C7}" type="sibTrans" cxnId="{C12CB5B8-9A9F-4324-9729-4FFDBDA8AFDE}">
      <dgm:prSet/>
      <dgm:spPr/>
      <dgm:t>
        <a:bodyPr/>
        <a:lstStyle/>
        <a:p>
          <a:endParaRPr lang="ru-RU"/>
        </a:p>
      </dgm:t>
    </dgm:pt>
    <dgm:pt modelId="{F102504B-50F1-4D95-9C1C-D994D7B69541}">
      <dgm:prSet phldrT="[Текст]" custT="1"/>
      <dgm:spPr/>
      <dgm:t>
        <a:bodyPr/>
        <a:lstStyle/>
        <a:p>
          <a:r>
            <a:rPr lang="ru-RU" sz="1600" b="1" dirty="0"/>
            <a:t>433,2 тыс. руб. </a:t>
          </a:r>
        </a:p>
      </dgm:t>
    </dgm:pt>
    <dgm:pt modelId="{4A2E3074-04F7-448B-9B6F-E95BD70D1421}" type="parTrans" cxnId="{D5F96CE2-BEC0-4776-AC71-56335EF6E5B5}">
      <dgm:prSet/>
      <dgm:spPr/>
      <dgm:t>
        <a:bodyPr/>
        <a:lstStyle/>
        <a:p>
          <a:endParaRPr lang="ru-RU"/>
        </a:p>
      </dgm:t>
    </dgm:pt>
    <dgm:pt modelId="{A2B20376-1D4C-480B-A2F2-6F8AC4A466B2}" type="sibTrans" cxnId="{D5F96CE2-BEC0-4776-AC71-56335EF6E5B5}">
      <dgm:prSet/>
      <dgm:spPr/>
      <dgm:t>
        <a:bodyPr/>
        <a:lstStyle/>
        <a:p>
          <a:endParaRPr lang="ru-RU"/>
        </a:p>
      </dgm:t>
    </dgm:pt>
    <dgm:pt modelId="{F001DF8B-BAD4-4D81-8BB3-6513481EE0A0}">
      <dgm:prSet phldrT="[Текст]" custT="1"/>
      <dgm:spPr/>
      <dgm:t>
        <a:bodyPr/>
        <a:lstStyle/>
        <a:p>
          <a:r>
            <a:rPr lang="ru-RU" sz="1200" dirty="0"/>
            <a:t>Выплаты пенсии за выслугу лет лицам, замещавшим муниципальные должности Североуральского городского округа и должности муниципальной службы Североуральского городского округа </a:t>
          </a:r>
        </a:p>
      </dgm:t>
    </dgm:pt>
    <dgm:pt modelId="{AE74FC71-C373-49E7-852A-23D947BAE487}" type="parTrans" cxnId="{888EAA0E-1122-4E27-879D-2982316D1B5D}">
      <dgm:prSet/>
      <dgm:spPr/>
      <dgm:t>
        <a:bodyPr/>
        <a:lstStyle/>
        <a:p>
          <a:endParaRPr lang="ru-RU"/>
        </a:p>
      </dgm:t>
    </dgm:pt>
    <dgm:pt modelId="{8EBB811A-CD4A-4758-867E-8E4A6473E1D4}" type="sibTrans" cxnId="{888EAA0E-1122-4E27-879D-2982316D1B5D}">
      <dgm:prSet/>
      <dgm:spPr/>
      <dgm:t>
        <a:bodyPr/>
        <a:lstStyle/>
        <a:p>
          <a:endParaRPr lang="ru-RU"/>
        </a:p>
      </dgm:t>
    </dgm:pt>
    <dgm:pt modelId="{F67648EC-E2EC-45EA-886C-567F26A084D7}">
      <dgm:prSet phldrT="[Текст]" custT="1"/>
      <dgm:spPr/>
      <dgm:t>
        <a:bodyPr/>
        <a:lstStyle/>
        <a:p>
          <a:r>
            <a:rPr lang="ru-RU" sz="1200" dirty="0"/>
            <a:t>Выплата ежемесячного материального вознаграждения почетным гражданам  города </a:t>
          </a:r>
        </a:p>
      </dgm:t>
    </dgm:pt>
    <dgm:pt modelId="{DFCBACCC-4865-4B40-89BE-21A12597685E}" type="parTrans" cxnId="{5A1B6E10-D810-4082-BE90-59DA40E945AB}">
      <dgm:prSet/>
      <dgm:spPr/>
      <dgm:t>
        <a:bodyPr/>
        <a:lstStyle/>
        <a:p>
          <a:endParaRPr lang="ru-RU"/>
        </a:p>
      </dgm:t>
    </dgm:pt>
    <dgm:pt modelId="{0BCE5644-4CBE-4A18-9FC4-28B2CA8E48B2}" type="sibTrans" cxnId="{5A1B6E10-D810-4082-BE90-59DA40E945AB}">
      <dgm:prSet/>
      <dgm:spPr/>
      <dgm:t>
        <a:bodyPr/>
        <a:lstStyle/>
        <a:p>
          <a:endParaRPr lang="ru-RU"/>
        </a:p>
      </dgm:t>
    </dgm:pt>
    <dgm:pt modelId="{63821A18-20ED-4B58-AC35-95ED2249604A}">
      <dgm:prSet phldrT="[Текст]" custT="1"/>
      <dgm:spPr/>
      <dgm:t>
        <a:bodyPr/>
        <a:lstStyle/>
        <a:p>
          <a:r>
            <a:rPr lang="ru-RU" sz="1200" dirty="0"/>
            <a:t>Реализация мероприятий в рамках подпрограммы «Поддержка общественных организаций Североуральского городского округа», мероприятия по предупреждению распространения </a:t>
          </a:r>
          <a:r>
            <a:rPr lang="ru-RU" sz="1200" smtClean="0"/>
            <a:t>туберкулеза, оказание </a:t>
          </a:r>
          <a:r>
            <a:rPr lang="ru-RU" sz="1200" dirty="0"/>
            <a:t>социальной помощи многодетным, малообеспеченным семьям (приобретение новогодних подарков) , на оказание единовременной материальной поддержки гражданам оказавшимся в трудной жизненной ситуации</a:t>
          </a:r>
        </a:p>
      </dgm:t>
    </dgm:pt>
    <dgm:pt modelId="{D713CA56-7979-4120-AA86-2273AB2C27F2}" type="parTrans" cxnId="{5EA4757C-A500-430C-9A62-4CB1363584FE}">
      <dgm:prSet/>
      <dgm:spPr/>
      <dgm:t>
        <a:bodyPr/>
        <a:lstStyle/>
        <a:p>
          <a:endParaRPr lang="ru-RU"/>
        </a:p>
      </dgm:t>
    </dgm:pt>
    <dgm:pt modelId="{4E24303F-1939-477A-AAD2-D0AACE7356D0}" type="sibTrans" cxnId="{5EA4757C-A500-430C-9A62-4CB1363584FE}">
      <dgm:prSet/>
      <dgm:spPr/>
      <dgm:t>
        <a:bodyPr/>
        <a:lstStyle/>
        <a:p>
          <a:endParaRPr lang="ru-RU"/>
        </a:p>
      </dgm:t>
    </dgm:pt>
    <dgm:pt modelId="{8ED09C49-723E-472B-A4FC-2FDACD41A4FD}" type="pres">
      <dgm:prSet presAssocID="{3BB22B70-A462-4E33-B80C-E16122AF23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6A74E-0155-42EF-81B6-54CD4B1559D5}" type="pres">
      <dgm:prSet presAssocID="{C513C6D2-31BE-42FC-B978-A483064A8889}" presName="composite" presStyleCnt="0"/>
      <dgm:spPr/>
    </dgm:pt>
    <dgm:pt modelId="{E64B9389-CA1D-4F14-8CEA-B66E23A98A1A}" type="pres">
      <dgm:prSet presAssocID="{C513C6D2-31BE-42FC-B978-A483064A8889}" presName="parentText" presStyleLbl="alignNode1" presStyleIdx="0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DBE96-0A92-4A9E-B9D3-943F5C11E34B}" type="pres">
      <dgm:prSet presAssocID="{C513C6D2-31BE-42FC-B978-A483064A8889}" presName="descendantText" presStyleLbl="alignAcc1" presStyleIdx="0" presStyleCnt="6" custScaleX="83399" custLinFactNeighborX="321" custLinFactNeighborY="-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BDB82-E4F6-4D92-9597-9AA4B3440A31}" type="pres">
      <dgm:prSet presAssocID="{0F5EF8DB-9825-4529-B620-D25212449D69}" presName="sp" presStyleCnt="0"/>
      <dgm:spPr/>
    </dgm:pt>
    <dgm:pt modelId="{7DCE6BEB-AA5F-4DD2-A740-DA5D5AD81F41}" type="pres">
      <dgm:prSet presAssocID="{292EAE31-BDEE-4C80-A9A2-518E99163623}" presName="composite" presStyleCnt="0"/>
      <dgm:spPr/>
    </dgm:pt>
    <dgm:pt modelId="{38687A62-A606-4355-A4C8-45F231DE8280}" type="pres">
      <dgm:prSet presAssocID="{292EAE31-BDEE-4C80-A9A2-518E99163623}" presName="parentText" presStyleLbl="alignNode1" presStyleIdx="1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4337-C09A-4283-90CF-AC34CD747EE9}" type="pres">
      <dgm:prSet presAssocID="{292EAE31-BDEE-4C80-A9A2-518E99163623}" presName="descendantText" presStyleLbl="alignAcc1" presStyleIdx="1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EA58-511B-4081-8578-7FD5761DBAFC}" type="pres">
      <dgm:prSet presAssocID="{60E258C0-0C5B-4BA4-A69A-0E6186E4CE48}" presName="sp" presStyleCnt="0"/>
      <dgm:spPr/>
    </dgm:pt>
    <dgm:pt modelId="{81A3A463-47F4-435E-8CB6-B3E99A1DD745}" type="pres">
      <dgm:prSet presAssocID="{147AB3AF-F22B-4F8F-95D4-BBAB9E37753E}" presName="composite" presStyleCnt="0"/>
      <dgm:spPr/>
    </dgm:pt>
    <dgm:pt modelId="{40AA0AB9-6BB3-4CD8-9EFD-4BE9FA437A33}" type="pres">
      <dgm:prSet presAssocID="{147AB3AF-F22B-4F8F-95D4-BBAB9E37753E}" presName="parentText" presStyleLbl="alignNode1" presStyleIdx="2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9502B-EF61-4F17-B8E3-4C9AD5F9C242}" type="pres">
      <dgm:prSet presAssocID="{147AB3AF-F22B-4F8F-95D4-BBAB9E37753E}" presName="descendantText" presStyleLbl="alignAcc1" presStyleIdx="2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C4C5F-1F0C-4BA8-81F4-330597DB5FD7}" type="pres">
      <dgm:prSet presAssocID="{30EDBB3F-C27C-4BF8-8F64-AF85128BBA73}" presName="sp" presStyleCnt="0"/>
      <dgm:spPr/>
    </dgm:pt>
    <dgm:pt modelId="{792F86B0-B461-41BC-9156-6F8248863347}" type="pres">
      <dgm:prSet presAssocID="{B794212E-F488-4CA2-A8A3-A1EDC8F0ADBB}" presName="composite" presStyleCnt="0"/>
      <dgm:spPr/>
    </dgm:pt>
    <dgm:pt modelId="{2CF72319-2635-4FA7-8983-C38B3AF01313}" type="pres">
      <dgm:prSet presAssocID="{B794212E-F488-4CA2-A8A3-A1EDC8F0ADBB}" presName="parentText" presStyleLbl="alignNode1" presStyleIdx="3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F9026-BA53-4F14-8D80-798E6269D5E3}" type="pres">
      <dgm:prSet presAssocID="{B794212E-F488-4CA2-A8A3-A1EDC8F0ADBB}" presName="descendantText" presStyleLbl="alignAcc1" presStyleIdx="3" presStyleCnt="6" custScaleX="8339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A73FD-2C00-4E1A-B2BA-BDB7E0B38A8C}" type="pres">
      <dgm:prSet presAssocID="{83D4BEB5-85CE-43DD-9119-E70885FEC2DF}" presName="sp" presStyleCnt="0"/>
      <dgm:spPr/>
    </dgm:pt>
    <dgm:pt modelId="{8FEA0ED0-6EEB-4414-919E-4772A94FBFBA}" type="pres">
      <dgm:prSet presAssocID="{C9BCFA1B-9649-4774-991C-1E538E7CEA9C}" presName="composite" presStyleCnt="0"/>
      <dgm:spPr/>
    </dgm:pt>
    <dgm:pt modelId="{E2201112-A51B-4024-8BB9-E50F1771E71E}" type="pres">
      <dgm:prSet presAssocID="{C9BCFA1B-9649-4774-991C-1E538E7CEA9C}" presName="parentText" presStyleLbl="alignNode1" presStyleIdx="4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2E3B8-FD4C-4FD9-891D-6F48F3E06214}" type="pres">
      <dgm:prSet presAssocID="{C9BCFA1B-9649-4774-991C-1E538E7CEA9C}" presName="descendantText" presStyleLbl="alignAcc1" presStyleIdx="4" presStyleCnt="6" custScaleX="8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3E5A-A108-4455-BEEC-A41D34B8DC9A}" type="pres">
      <dgm:prSet presAssocID="{E2A9D041-70B7-4C59-A5C5-4D169CB735C7}" presName="sp" presStyleCnt="0"/>
      <dgm:spPr/>
    </dgm:pt>
    <dgm:pt modelId="{A8BB8E5B-E8A8-42C9-A922-A57E2486AD1E}" type="pres">
      <dgm:prSet presAssocID="{F102504B-50F1-4D95-9C1C-D994D7B69541}" presName="composite" presStyleCnt="0"/>
      <dgm:spPr/>
    </dgm:pt>
    <dgm:pt modelId="{5FADC415-C74C-4B26-849A-B5BA47E521A3}" type="pres">
      <dgm:prSet presAssocID="{F102504B-50F1-4D95-9C1C-D994D7B69541}" presName="parentText" presStyleLbl="alignNode1" presStyleIdx="5" presStyleCnt="6" custScaleX="401144" custLinFactNeighborX="-2568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2AED-9B7F-489A-9E9C-74FF67A657EB}" type="pres">
      <dgm:prSet presAssocID="{F102504B-50F1-4D95-9C1C-D994D7B69541}" presName="descendantText" presStyleLbl="alignAcc1" presStyleIdx="5" presStyleCnt="6" custScaleX="83399" custScaleY="169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7EE7F-ED04-4D87-8B04-57EDFB3C9C5F}" type="presOf" srcId="{147AB3AF-F22B-4F8F-95D4-BBAB9E37753E}" destId="{40AA0AB9-6BB3-4CD8-9EFD-4BE9FA437A33}" srcOrd="0" destOrd="0" presId="urn:microsoft.com/office/officeart/2005/8/layout/chevron2"/>
    <dgm:cxn modelId="{5A1B6E10-D810-4082-BE90-59DA40E945AB}" srcId="{C9BCFA1B-9649-4774-991C-1E538E7CEA9C}" destId="{F67648EC-E2EC-45EA-886C-567F26A084D7}" srcOrd="0" destOrd="0" parTransId="{DFCBACCC-4865-4B40-89BE-21A12597685E}" sibTransId="{0BCE5644-4CBE-4A18-9FC4-28B2CA8E48B2}"/>
    <dgm:cxn modelId="{C7B19909-1906-4DD1-BCF4-1E92CBD86C2A}" type="presOf" srcId="{E471F304-7D76-4094-9666-4C21322C3445}" destId="{C79D4337-C09A-4283-90CF-AC34CD747EE9}" srcOrd="0" destOrd="0" presId="urn:microsoft.com/office/officeart/2005/8/layout/chevron2"/>
    <dgm:cxn modelId="{7FFC1BBC-CD2E-4964-A575-F8BC2774D534}" srcId="{C513C6D2-31BE-42FC-B978-A483064A8889}" destId="{0FD2E6D7-66D9-4897-A58A-DF8BAF5DA64A}" srcOrd="0" destOrd="0" parTransId="{5E2F6106-E867-4467-98FD-56908C4A293F}" sibTransId="{3AACAB55-1BA5-444F-8735-0D79F4A191A6}"/>
    <dgm:cxn modelId="{1A3EEEDC-95B6-4AD3-BA34-4C685D35FADB}" type="presOf" srcId="{C9BCFA1B-9649-4774-991C-1E538E7CEA9C}" destId="{E2201112-A51B-4024-8BB9-E50F1771E71E}" srcOrd="0" destOrd="0" presId="urn:microsoft.com/office/officeart/2005/8/layout/chevron2"/>
    <dgm:cxn modelId="{FCF42BAD-CEE5-4D2E-B78E-139AD9EE54BD}" type="presOf" srcId="{C513C6D2-31BE-42FC-B978-A483064A8889}" destId="{E64B9389-CA1D-4F14-8CEA-B66E23A98A1A}" srcOrd="0" destOrd="0" presId="urn:microsoft.com/office/officeart/2005/8/layout/chevron2"/>
    <dgm:cxn modelId="{888EAA0E-1122-4E27-879D-2982316D1B5D}" srcId="{B794212E-F488-4CA2-A8A3-A1EDC8F0ADBB}" destId="{F001DF8B-BAD4-4D81-8BB3-6513481EE0A0}" srcOrd="0" destOrd="0" parTransId="{AE74FC71-C373-49E7-852A-23D947BAE487}" sibTransId="{8EBB811A-CD4A-4758-867E-8E4A6473E1D4}"/>
    <dgm:cxn modelId="{C12CB5B8-9A9F-4324-9729-4FFDBDA8AFDE}" srcId="{3BB22B70-A462-4E33-B80C-E16122AF23B9}" destId="{C9BCFA1B-9649-4774-991C-1E538E7CEA9C}" srcOrd="4" destOrd="0" parTransId="{28F9B408-2B0A-4775-A546-8F2C9A70A142}" sibTransId="{E2A9D041-70B7-4C59-A5C5-4D169CB735C7}"/>
    <dgm:cxn modelId="{68CE5494-1559-484E-9AFA-49ACEDDC5815}" type="presOf" srcId="{0FD2E6D7-66D9-4897-A58A-DF8BAF5DA64A}" destId="{6EFDBE96-0A92-4A9E-B9D3-943F5C11E34B}" srcOrd="0" destOrd="0" presId="urn:microsoft.com/office/officeart/2005/8/layout/chevron2"/>
    <dgm:cxn modelId="{2023B177-0ED1-4ED3-BAB6-DBEC939C6010}" type="presOf" srcId="{F001DF8B-BAD4-4D81-8BB3-6513481EE0A0}" destId="{4AFF9026-BA53-4F14-8D80-798E6269D5E3}" srcOrd="0" destOrd="0" presId="urn:microsoft.com/office/officeart/2005/8/layout/chevron2"/>
    <dgm:cxn modelId="{998A5D54-6C1D-4056-9377-94BB1B07DE2B}" srcId="{3BB22B70-A462-4E33-B80C-E16122AF23B9}" destId="{B794212E-F488-4CA2-A8A3-A1EDC8F0ADBB}" srcOrd="3" destOrd="0" parTransId="{5A8130C1-4AD9-4B23-9A8D-BEA897F08B79}" sibTransId="{83D4BEB5-85CE-43DD-9119-E70885FEC2DF}"/>
    <dgm:cxn modelId="{A77994DC-6FAF-4003-867E-0EC6FF2A79BA}" type="presOf" srcId="{63821A18-20ED-4B58-AC35-95ED2249604A}" destId="{797F2AED-9B7F-489A-9E9C-74FF67A657EB}" srcOrd="0" destOrd="0" presId="urn:microsoft.com/office/officeart/2005/8/layout/chevron2"/>
    <dgm:cxn modelId="{5EA4757C-A500-430C-9A62-4CB1363584FE}" srcId="{F102504B-50F1-4D95-9C1C-D994D7B69541}" destId="{63821A18-20ED-4B58-AC35-95ED2249604A}" srcOrd="0" destOrd="0" parTransId="{D713CA56-7979-4120-AA86-2273AB2C27F2}" sibTransId="{4E24303F-1939-477A-AAD2-D0AACE7356D0}"/>
    <dgm:cxn modelId="{69C6053E-3681-4A21-AE72-75708030352E}" type="presOf" srcId="{3BB22B70-A462-4E33-B80C-E16122AF23B9}" destId="{8ED09C49-723E-472B-A4FC-2FDACD41A4FD}" srcOrd="0" destOrd="0" presId="urn:microsoft.com/office/officeart/2005/8/layout/chevron2"/>
    <dgm:cxn modelId="{7D2E6548-357C-471F-ABC4-F1A94D08BE9B}" srcId="{292EAE31-BDEE-4C80-A9A2-518E99163623}" destId="{E471F304-7D76-4094-9666-4C21322C3445}" srcOrd="0" destOrd="0" parTransId="{08DC03C7-EF1E-49AB-96D1-3123DA653C63}" sibTransId="{5B733292-D055-4883-BB04-12B20BBC4882}"/>
    <dgm:cxn modelId="{93DF3DE5-BE18-456A-A156-0AA18840FF7B}" type="presOf" srcId="{592BC76E-6161-4B60-9BE1-E76CB3A22D73}" destId="{6289502B-EF61-4F17-B8E3-4C9AD5F9C242}" srcOrd="0" destOrd="0" presId="urn:microsoft.com/office/officeart/2005/8/layout/chevron2"/>
    <dgm:cxn modelId="{01F8DE93-F017-413C-9299-13594FDD5F61}" srcId="{3BB22B70-A462-4E33-B80C-E16122AF23B9}" destId="{292EAE31-BDEE-4C80-A9A2-518E99163623}" srcOrd="1" destOrd="0" parTransId="{4A4E3A2D-3E51-43D1-8EAA-FBA9E3D97AB8}" sibTransId="{60E258C0-0C5B-4BA4-A69A-0E6186E4CE48}"/>
    <dgm:cxn modelId="{32B0D387-68CD-4AD9-B1C7-2B524E8EBD95}" type="presOf" srcId="{F102504B-50F1-4D95-9C1C-D994D7B69541}" destId="{5FADC415-C74C-4B26-849A-B5BA47E521A3}" srcOrd="0" destOrd="0" presId="urn:microsoft.com/office/officeart/2005/8/layout/chevron2"/>
    <dgm:cxn modelId="{4F954C36-E288-45B1-A4D5-A19DAE48D174}" srcId="{3BB22B70-A462-4E33-B80C-E16122AF23B9}" destId="{C513C6D2-31BE-42FC-B978-A483064A8889}" srcOrd="0" destOrd="0" parTransId="{09E8530E-E882-42C4-8310-C70C6424B807}" sibTransId="{0F5EF8DB-9825-4529-B620-D25212449D69}"/>
    <dgm:cxn modelId="{01D9AF27-86BD-450D-A353-7B4D5BAF8573}" srcId="{3BB22B70-A462-4E33-B80C-E16122AF23B9}" destId="{147AB3AF-F22B-4F8F-95D4-BBAB9E37753E}" srcOrd="2" destOrd="0" parTransId="{60E40942-EF76-4C81-9E59-E45643F2FBBA}" sibTransId="{30EDBB3F-C27C-4BF8-8F64-AF85128BBA73}"/>
    <dgm:cxn modelId="{F1D55026-F3D1-4206-B1EB-6F129E2F34E9}" type="presOf" srcId="{B794212E-F488-4CA2-A8A3-A1EDC8F0ADBB}" destId="{2CF72319-2635-4FA7-8983-C38B3AF01313}" srcOrd="0" destOrd="0" presId="urn:microsoft.com/office/officeart/2005/8/layout/chevron2"/>
    <dgm:cxn modelId="{9EF27B2D-30E5-4D62-AF1A-A94E24026592}" srcId="{147AB3AF-F22B-4F8F-95D4-BBAB9E37753E}" destId="{592BC76E-6161-4B60-9BE1-E76CB3A22D73}" srcOrd="0" destOrd="0" parTransId="{CED7AC9B-F8EA-419D-AEA5-6A4A074B706A}" sibTransId="{E17FF6AC-0CD4-4CAA-B9E9-A8F383912B1B}"/>
    <dgm:cxn modelId="{D5F96CE2-BEC0-4776-AC71-56335EF6E5B5}" srcId="{3BB22B70-A462-4E33-B80C-E16122AF23B9}" destId="{F102504B-50F1-4D95-9C1C-D994D7B69541}" srcOrd="5" destOrd="0" parTransId="{4A2E3074-04F7-448B-9B6F-E95BD70D1421}" sibTransId="{A2B20376-1D4C-480B-A2F2-6F8AC4A466B2}"/>
    <dgm:cxn modelId="{DDD8FE4F-140C-4E9F-8A7F-78439763B8B1}" type="presOf" srcId="{292EAE31-BDEE-4C80-A9A2-518E99163623}" destId="{38687A62-A606-4355-A4C8-45F231DE8280}" srcOrd="0" destOrd="0" presId="urn:microsoft.com/office/officeart/2005/8/layout/chevron2"/>
    <dgm:cxn modelId="{3A1DA664-17ED-40DC-9207-EDE001E2EF7A}" type="presOf" srcId="{F67648EC-E2EC-45EA-886C-567F26A084D7}" destId="{1E12E3B8-FD4C-4FD9-891D-6F48F3E06214}" srcOrd="0" destOrd="0" presId="urn:microsoft.com/office/officeart/2005/8/layout/chevron2"/>
    <dgm:cxn modelId="{36778802-86E4-478E-A3E9-3FCBE74371D2}" type="presParOf" srcId="{8ED09C49-723E-472B-A4FC-2FDACD41A4FD}" destId="{F1E6A74E-0155-42EF-81B6-54CD4B1559D5}" srcOrd="0" destOrd="0" presId="urn:microsoft.com/office/officeart/2005/8/layout/chevron2"/>
    <dgm:cxn modelId="{6095214F-314F-47D8-BAFF-B44EFF8805BF}" type="presParOf" srcId="{F1E6A74E-0155-42EF-81B6-54CD4B1559D5}" destId="{E64B9389-CA1D-4F14-8CEA-B66E23A98A1A}" srcOrd="0" destOrd="0" presId="urn:microsoft.com/office/officeart/2005/8/layout/chevron2"/>
    <dgm:cxn modelId="{0BB4BDE1-354F-41C1-BC3A-8BE2297B276E}" type="presParOf" srcId="{F1E6A74E-0155-42EF-81B6-54CD4B1559D5}" destId="{6EFDBE96-0A92-4A9E-B9D3-943F5C11E34B}" srcOrd="1" destOrd="0" presId="urn:microsoft.com/office/officeart/2005/8/layout/chevron2"/>
    <dgm:cxn modelId="{64C7BEB0-0F9F-4AD0-B3C6-2EE0503B0F75}" type="presParOf" srcId="{8ED09C49-723E-472B-A4FC-2FDACD41A4FD}" destId="{37ABDB82-E4F6-4D92-9597-9AA4B3440A31}" srcOrd="1" destOrd="0" presId="urn:microsoft.com/office/officeart/2005/8/layout/chevron2"/>
    <dgm:cxn modelId="{457EB28A-1822-41F2-9CC1-688F9D3E7FC3}" type="presParOf" srcId="{8ED09C49-723E-472B-A4FC-2FDACD41A4FD}" destId="{7DCE6BEB-AA5F-4DD2-A740-DA5D5AD81F41}" srcOrd="2" destOrd="0" presId="urn:microsoft.com/office/officeart/2005/8/layout/chevron2"/>
    <dgm:cxn modelId="{BA26C848-DECD-4259-A455-074BC2426500}" type="presParOf" srcId="{7DCE6BEB-AA5F-4DD2-A740-DA5D5AD81F41}" destId="{38687A62-A606-4355-A4C8-45F231DE8280}" srcOrd="0" destOrd="0" presId="urn:microsoft.com/office/officeart/2005/8/layout/chevron2"/>
    <dgm:cxn modelId="{4DE64982-021E-443F-89D0-BE9327C86AAC}" type="presParOf" srcId="{7DCE6BEB-AA5F-4DD2-A740-DA5D5AD81F41}" destId="{C79D4337-C09A-4283-90CF-AC34CD747EE9}" srcOrd="1" destOrd="0" presId="urn:microsoft.com/office/officeart/2005/8/layout/chevron2"/>
    <dgm:cxn modelId="{6DB9D166-6E9C-4223-84E8-2CFBBD9952D9}" type="presParOf" srcId="{8ED09C49-723E-472B-A4FC-2FDACD41A4FD}" destId="{904BEA58-511B-4081-8578-7FD5761DBAFC}" srcOrd="3" destOrd="0" presId="urn:microsoft.com/office/officeart/2005/8/layout/chevron2"/>
    <dgm:cxn modelId="{9DCDB751-E107-41A7-AFFA-2E31245F6C21}" type="presParOf" srcId="{8ED09C49-723E-472B-A4FC-2FDACD41A4FD}" destId="{81A3A463-47F4-435E-8CB6-B3E99A1DD745}" srcOrd="4" destOrd="0" presId="urn:microsoft.com/office/officeart/2005/8/layout/chevron2"/>
    <dgm:cxn modelId="{AEE51011-930B-4ED9-B0B5-A5D2D0714B8F}" type="presParOf" srcId="{81A3A463-47F4-435E-8CB6-B3E99A1DD745}" destId="{40AA0AB9-6BB3-4CD8-9EFD-4BE9FA437A33}" srcOrd="0" destOrd="0" presId="urn:microsoft.com/office/officeart/2005/8/layout/chevron2"/>
    <dgm:cxn modelId="{C879BE2C-4F49-43F4-80E0-BD88276BD666}" type="presParOf" srcId="{81A3A463-47F4-435E-8CB6-B3E99A1DD745}" destId="{6289502B-EF61-4F17-B8E3-4C9AD5F9C242}" srcOrd="1" destOrd="0" presId="urn:microsoft.com/office/officeart/2005/8/layout/chevron2"/>
    <dgm:cxn modelId="{28CB46CF-2186-47DC-B861-97EADDEC06F6}" type="presParOf" srcId="{8ED09C49-723E-472B-A4FC-2FDACD41A4FD}" destId="{CF0C4C5F-1F0C-4BA8-81F4-330597DB5FD7}" srcOrd="5" destOrd="0" presId="urn:microsoft.com/office/officeart/2005/8/layout/chevron2"/>
    <dgm:cxn modelId="{8664AD70-66D6-49C1-80EA-07B2DB3EC28E}" type="presParOf" srcId="{8ED09C49-723E-472B-A4FC-2FDACD41A4FD}" destId="{792F86B0-B461-41BC-9156-6F8248863347}" srcOrd="6" destOrd="0" presId="urn:microsoft.com/office/officeart/2005/8/layout/chevron2"/>
    <dgm:cxn modelId="{4B71CD4E-0785-490A-8964-1E0F9F8FA13B}" type="presParOf" srcId="{792F86B0-B461-41BC-9156-6F8248863347}" destId="{2CF72319-2635-4FA7-8983-C38B3AF01313}" srcOrd="0" destOrd="0" presId="urn:microsoft.com/office/officeart/2005/8/layout/chevron2"/>
    <dgm:cxn modelId="{876F7933-ECD9-4A39-9BD8-B65CF805E7B6}" type="presParOf" srcId="{792F86B0-B461-41BC-9156-6F8248863347}" destId="{4AFF9026-BA53-4F14-8D80-798E6269D5E3}" srcOrd="1" destOrd="0" presId="urn:microsoft.com/office/officeart/2005/8/layout/chevron2"/>
    <dgm:cxn modelId="{7AC5210C-4CD0-4647-9668-40F8BB3A5900}" type="presParOf" srcId="{8ED09C49-723E-472B-A4FC-2FDACD41A4FD}" destId="{89EA73FD-2C00-4E1A-B2BA-BDB7E0B38A8C}" srcOrd="7" destOrd="0" presId="urn:microsoft.com/office/officeart/2005/8/layout/chevron2"/>
    <dgm:cxn modelId="{DEFB4863-1EEF-4C2D-B392-D3228A07E71A}" type="presParOf" srcId="{8ED09C49-723E-472B-A4FC-2FDACD41A4FD}" destId="{8FEA0ED0-6EEB-4414-919E-4772A94FBFBA}" srcOrd="8" destOrd="0" presId="urn:microsoft.com/office/officeart/2005/8/layout/chevron2"/>
    <dgm:cxn modelId="{BB52E073-DDBA-4EB9-A2A1-85B69A40B5A4}" type="presParOf" srcId="{8FEA0ED0-6EEB-4414-919E-4772A94FBFBA}" destId="{E2201112-A51B-4024-8BB9-E50F1771E71E}" srcOrd="0" destOrd="0" presId="urn:microsoft.com/office/officeart/2005/8/layout/chevron2"/>
    <dgm:cxn modelId="{70D79BED-CA06-44E9-A8A4-3182EC848941}" type="presParOf" srcId="{8FEA0ED0-6EEB-4414-919E-4772A94FBFBA}" destId="{1E12E3B8-FD4C-4FD9-891D-6F48F3E06214}" srcOrd="1" destOrd="0" presId="urn:microsoft.com/office/officeart/2005/8/layout/chevron2"/>
    <dgm:cxn modelId="{53041C86-2D4F-4A33-AD8B-C0B460241B0B}" type="presParOf" srcId="{8ED09C49-723E-472B-A4FC-2FDACD41A4FD}" destId="{B9903E5A-A108-4455-BEEC-A41D34B8DC9A}" srcOrd="9" destOrd="0" presId="urn:microsoft.com/office/officeart/2005/8/layout/chevron2"/>
    <dgm:cxn modelId="{F80BD9CB-D48E-403D-A18E-2C18B7E98E2B}" type="presParOf" srcId="{8ED09C49-723E-472B-A4FC-2FDACD41A4FD}" destId="{A8BB8E5B-E8A8-42C9-A922-A57E2486AD1E}" srcOrd="10" destOrd="0" presId="urn:microsoft.com/office/officeart/2005/8/layout/chevron2"/>
    <dgm:cxn modelId="{A4FCF0FA-4FFC-46E0-82A4-C77C39A9FBC2}" type="presParOf" srcId="{A8BB8E5B-E8A8-42C9-A922-A57E2486AD1E}" destId="{5FADC415-C74C-4B26-849A-B5BA47E521A3}" srcOrd="0" destOrd="0" presId="urn:microsoft.com/office/officeart/2005/8/layout/chevron2"/>
    <dgm:cxn modelId="{F0FF7E49-3710-4845-919D-A076C0620199}" type="presParOf" srcId="{A8BB8E5B-E8A8-42C9-A922-A57E2486AD1E}" destId="{797F2AED-9B7F-489A-9E9C-74FF67A657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438377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71538" y="313699"/>
          <a:ext cx="9084512" cy="562742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Содержание и обеспечение деятельности муниципальных учреждений образования в сумме 721,2 млн. рублей</a:t>
          </a:r>
        </a:p>
      </dsp:txBody>
      <dsp:txXfrm>
        <a:off x="571538" y="313699"/>
        <a:ext cx="9084512" cy="562742"/>
      </dsp:txXfrm>
    </dsp:sp>
    <dsp:sp modelId="{50AF2651-70F4-486A-BC77-84EE0B155FF8}">
      <dsp:nvSpPr>
        <dsp:cNvPr id="0" name=""/>
        <dsp:cNvSpPr/>
      </dsp:nvSpPr>
      <dsp:spPr>
        <a:xfrm>
          <a:off x="0" y="1245734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607793" y="1072140"/>
          <a:ext cx="9106024" cy="58559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Организация питания в общеобразовательных учреждениях в сумме 33,5 млн. рублей</a:t>
          </a:r>
        </a:p>
      </dsp:txBody>
      <dsp:txXfrm>
        <a:off x="607793" y="1072140"/>
        <a:ext cx="9106024" cy="585597"/>
      </dsp:txXfrm>
    </dsp:sp>
    <dsp:sp modelId="{4A32E828-445F-46D4-BF0F-63F39BD8FC02}">
      <dsp:nvSpPr>
        <dsp:cNvPr id="0" name=""/>
        <dsp:cNvSpPr/>
      </dsp:nvSpPr>
      <dsp:spPr>
        <a:xfrm>
          <a:off x="0" y="1880774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74544" y="1864226"/>
          <a:ext cx="9089694" cy="4132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Организация оздоровительной кампании детей в сумме 17,9 млн. рублей</a:t>
          </a:r>
        </a:p>
      </dsp:txBody>
      <dsp:txXfrm>
        <a:off x="574544" y="1864226"/>
        <a:ext cx="9089694" cy="413280"/>
      </dsp:txXfrm>
    </dsp:sp>
    <dsp:sp modelId="{6D3287C7-474E-42D6-B283-3E0F698D5B8A}">
      <dsp:nvSpPr>
        <dsp:cNvPr id="0" name=""/>
        <dsp:cNvSpPr/>
      </dsp:nvSpPr>
      <dsp:spPr>
        <a:xfrm>
          <a:off x="0" y="2813946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71538" y="2656317"/>
          <a:ext cx="9084512" cy="711411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Трудовая занятость молодежи в возрасте от 14 до 18 лет в сумме 1,5 млн. рублей</a:t>
          </a:r>
        </a:p>
      </dsp:txBody>
      <dsp:txXfrm>
        <a:off x="571538" y="2656317"/>
        <a:ext cx="9084512" cy="711411"/>
      </dsp:txXfrm>
    </dsp:sp>
    <dsp:sp modelId="{2D752C3C-E66F-453D-9A80-EAC37F0C5C7C}">
      <dsp:nvSpPr>
        <dsp:cNvPr id="0" name=""/>
        <dsp:cNvSpPr/>
      </dsp:nvSpPr>
      <dsp:spPr>
        <a:xfrm>
          <a:off x="0" y="3708328"/>
          <a:ext cx="1121576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71538" y="3470781"/>
          <a:ext cx="9063000" cy="67262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Проведение мероприятий с различными категориями молодежи в сумме 1</a:t>
          </a:r>
          <a:r>
            <a:rPr lang="ru-RU" sz="1800" kern="1200" dirty="0">
              <a:solidFill>
                <a:schemeClr val="bg1"/>
              </a:solidFill>
            </a:rPr>
            <a:t>,5</a:t>
          </a:r>
          <a:r>
            <a:rPr lang="ru-RU" sz="1800" kern="1200" dirty="0"/>
            <a:t> млн. рублей</a:t>
          </a:r>
        </a:p>
      </dsp:txBody>
      <dsp:txXfrm>
        <a:off x="571538" y="3470781"/>
        <a:ext cx="9063000" cy="6726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59763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88429" y="0"/>
          <a:ext cx="9140411" cy="477555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Капитальный ремонт школ и детских садов в сумме 59,8 млн. рублей</a:t>
          </a:r>
        </a:p>
      </dsp:txBody>
      <dsp:txXfrm>
        <a:off x="588429" y="0"/>
        <a:ext cx="9140411" cy="477555"/>
      </dsp:txXfrm>
    </dsp:sp>
    <dsp:sp modelId="{4A32E828-445F-46D4-BF0F-63F39BD8FC02}">
      <dsp:nvSpPr>
        <dsp:cNvPr id="0" name=""/>
        <dsp:cNvSpPr/>
      </dsp:nvSpPr>
      <dsp:spPr>
        <a:xfrm>
          <a:off x="0" y="957590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71538" y="876570"/>
          <a:ext cx="9177154" cy="43846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Капитальный и текущий ремонт загородного лагеря в сумме 2,1 млн. рублей; </a:t>
          </a:r>
        </a:p>
      </dsp:txBody>
      <dsp:txXfrm>
        <a:off x="571538" y="876570"/>
        <a:ext cx="9177154" cy="438467"/>
      </dsp:txXfrm>
    </dsp:sp>
    <dsp:sp modelId="{2D752C3C-E66F-453D-9A80-EAC37F0C5C7C}">
      <dsp:nvSpPr>
        <dsp:cNvPr id="0" name=""/>
        <dsp:cNvSpPr/>
      </dsp:nvSpPr>
      <dsp:spPr>
        <a:xfrm>
          <a:off x="0" y="2435719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603610" y="1762035"/>
          <a:ext cx="9155642" cy="101876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Расходы на осуществление мероприятий по обеспечению антитеррористической защищенности объектов в сумме 25,5 млн.рублей</a:t>
          </a:r>
        </a:p>
      </dsp:txBody>
      <dsp:txXfrm>
        <a:off x="603610" y="1762035"/>
        <a:ext cx="9155642" cy="1018769"/>
      </dsp:txXfrm>
    </dsp:sp>
    <dsp:sp modelId="{588040FF-8B23-4552-B440-94D234509ECE}">
      <dsp:nvSpPr>
        <dsp:cNvPr id="0" name=""/>
        <dsp:cNvSpPr/>
      </dsp:nvSpPr>
      <dsp:spPr>
        <a:xfrm>
          <a:off x="0" y="3461355"/>
          <a:ext cx="1121576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DCC6-7BDE-4E91-860E-CFBF17960D8D}">
      <dsp:nvSpPr>
        <dsp:cNvPr id="0" name=""/>
        <dsp:cNvSpPr/>
      </dsp:nvSpPr>
      <dsp:spPr>
        <a:xfrm>
          <a:off x="603615" y="3232383"/>
          <a:ext cx="9155721" cy="79300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Создание в образовательных организациях условий для получения детьми-инвалидами качественного образования в сумме 1, 4 млн. рублей</a:t>
          </a:r>
        </a:p>
      </dsp:txBody>
      <dsp:txXfrm>
        <a:off x="603615" y="3232383"/>
        <a:ext cx="9155721" cy="7930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DFAC0-605E-4224-82B0-9453CF732FA6}">
      <dsp:nvSpPr>
        <dsp:cNvPr id="0" name=""/>
        <dsp:cNvSpPr/>
      </dsp:nvSpPr>
      <dsp:spPr>
        <a:xfrm>
          <a:off x="4291676" y="1363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Расходы на обеспечение деятельности муниципальных учреждений в сфере физической культуры и спорта, в т.ч. на организацию и проведение физкультурно-оздоровительных и спортивно-массовых мероприятий разного уровня</a:t>
          </a:r>
        </a:p>
      </dsp:txBody>
      <dsp:txXfrm>
        <a:off x="4291676" y="1363"/>
        <a:ext cx="6437515" cy="1081490"/>
      </dsp:txXfrm>
    </dsp:sp>
    <dsp:sp modelId="{65A8B7E3-EAF0-471D-BCC9-9829C9F04B77}">
      <dsp:nvSpPr>
        <dsp:cNvPr id="0" name=""/>
        <dsp:cNvSpPr/>
      </dsp:nvSpPr>
      <dsp:spPr>
        <a:xfrm>
          <a:off x="0" y="148110"/>
          <a:ext cx="4291676" cy="787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47607,5 тыс. руб.</a:t>
          </a:r>
          <a:r>
            <a:rPr lang="ru-RU" sz="3700" kern="1200" dirty="0"/>
            <a:t> </a:t>
          </a:r>
        </a:p>
      </dsp:txBody>
      <dsp:txXfrm>
        <a:off x="0" y="148110"/>
        <a:ext cx="4291676" cy="787995"/>
      </dsp:txXfrm>
    </dsp:sp>
    <dsp:sp modelId="{700603F6-4016-4D31-BDE5-EFECDAA37421}">
      <dsp:nvSpPr>
        <dsp:cNvPr id="0" name=""/>
        <dsp:cNvSpPr/>
      </dsp:nvSpPr>
      <dsp:spPr>
        <a:xfrm>
          <a:off x="4291676" y="1191002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На курсы обучения и повышения  квалификации.</a:t>
          </a:r>
        </a:p>
      </dsp:txBody>
      <dsp:txXfrm>
        <a:off x="4291676" y="1191002"/>
        <a:ext cx="6437515" cy="1081490"/>
      </dsp:txXfrm>
    </dsp:sp>
    <dsp:sp modelId="{732E8BA5-1D0B-49F9-A0D7-AD3EEEFA6D30}">
      <dsp:nvSpPr>
        <dsp:cNvPr id="0" name=""/>
        <dsp:cNvSpPr/>
      </dsp:nvSpPr>
      <dsp:spPr>
        <a:xfrm>
          <a:off x="0" y="1303256"/>
          <a:ext cx="4291676" cy="856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16,0 тыс.руб. </a:t>
          </a:r>
        </a:p>
      </dsp:txBody>
      <dsp:txXfrm>
        <a:off x="0" y="1303256"/>
        <a:ext cx="4291676" cy="856983"/>
      </dsp:txXfrm>
    </dsp:sp>
    <dsp:sp modelId="{2D0C0FDC-D718-4984-A5D3-274F4A34E2FC}">
      <dsp:nvSpPr>
        <dsp:cNvPr id="0" name=""/>
        <dsp:cNvSpPr/>
      </dsp:nvSpPr>
      <dsp:spPr>
        <a:xfrm>
          <a:off x="4291676" y="2380642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Мероприятия по поэтапному внедрению Всероссийского </a:t>
          </a:r>
          <a:r>
            <a:rPr lang="ru-RU" sz="1100" kern="1200" dirty="0" err="1"/>
            <a:t>физкультурно</a:t>
          </a:r>
          <a:r>
            <a:rPr lang="ru-RU" sz="1100" kern="1200" dirty="0"/>
            <a:t> - спортивного комплекса «Готов к труду и обороне»,  создание спортивных площадок (оснащение спортивным оборудованием) для занятий уличной гимнастикой, поддержка объектов спортивной направленности по адаптивной физической культуре</a:t>
          </a:r>
        </a:p>
      </dsp:txBody>
      <dsp:txXfrm>
        <a:off x="4291676" y="2380642"/>
        <a:ext cx="6437515" cy="1081490"/>
      </dsp:txXfrm>
    </dsp:sp>
    <dsp:sp modelId="{9EAF0CAA-075C-4153-8202-593076552AD3}">
      <dsp:nvSpPr>
        <dsp:cNvPr id="0" name=""/>
        <dsp:cNvSpPr/>
      </dsp:nvSpPr>
      <dsp:spPr>
        <a:xfrm>
          <a:off x="0" y="2458396"/>
          <a:ext cx="4291676" cy="925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1016,6 тыс.руб.</a:t>
          </a:r>
        </a:p>
      </dsp:txBody>
      <dsp:txXfrm>
        <a:off x="0" y="2458396"/>
        <a:ext cx="4291676" cy="925983"/>
      </dsp:txXfrm>
    </dsp:sp>
    <dsp:sp modelId="{1C42A1A7-3915-47E4-AB1B-000DAA79D31B}">
      <dsp:nvSpPr>
        <dsp:cNvPr id="0" name=""/>
        <dsp:cNvSpPr/>
      </dsp:nvSpPr>
      <dsp:spPr>
        <a:xfrm>
          <a:off x="4291676" y="3570282"/>
          <a:ext cx="6437515" cy="10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Приобретение спортивного инвентаря, оборудования и хоккейной формы для МАУ «Физкультура и спорт»</a:t>
          </a:r>
        </a:p>
      </dsp:txBody>
      <dsp:txXfrm>
        <a:off x="4291676" y="3570282"/>
        <a:ext cx="6437515" cy="1081490"/>
      </dsp:txXfrm>
    </dsp:sp>
    <dsp:sp modelId="{80B58FF2-D329-49FE-9067-99E152F8EA1D}">
      <dsp:nvSpPr>
        <dsp:cNvPr id="0" name=""/>
        <dsp:cNvSpPr/>
      </dsp:nvSpPr>
      <dsp:spPr>
        <a:xfrm>
          <a:off x="0" y="3685552"/>
          <a:ext cx="4291676" cy="850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200,0 тыс.руб.</a:t>
          </a:r>
        </a:p>
      </dsp:txBody>
      <dsp:txXfrm>
        <a:off x="0" y="3685552"/>
        <a:ext cx="4291676" cy="8509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FCFC03-2505-494D-8270-D45FB48A9174}">
      <dsp:nvSpPr>
        <dsp:cNvPr id="0" name=""/>
        <dsp:cNvSpPr/>
      </dsp:nvSpPr>
      <dsp:spPr>
        <a:xfrm rot="5400000">
          <a:off x="5380011" y="-2085343"/>
          <a:ext cx="1677196" cy="5852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Разработка, экспертиза проектно-сметной документации на строительство сетей водоснабжения в Североуральском городском округе</a:t>
          </a:r>
        </a:p>
      </dsp:txBody>
      <dsp:txXfrm rot="5400000">
        <a:off x="5380011" y="-2085343"/>
        <a:ext cx="1677196" cy="5852809"/>
      </dsp:txXfrm>
    </dsp:sp>
    <dsp:sp modelId="{56795348-C9AC-4320-ADA2-C5BF3785C0A1}">
      <dsp:nvSpPr>
        <dsp:cNvPr id="0" name=""/>
        <dsp:cNvSpPr/>
      </dsp:nvSpPr>
      <dsp:spPr>
        <a:xfrm>
          <a:off x="0" y="32879"/>
          <a:ext cx="3292205" cy="1616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18899,0 тыс.руб.</a:t>
          </a:r>
        </a:p>
      </dsp:txBody>
      <dsp:txXfrm>
        <a:off x="0" y="32879"/>
        <a:ext cx="3292205" cy="1616363"/>
      </dsp:txXfrm>
    </dsp:sp>
    <dsp:sp modelId="{AEFB527C-F2AA-4C8B-AC4D-DDBE25D59CD8}">
      <dsp:nvSpPr>
        <dsp:cNvPr id="0" name=""/>
        <dsp:cNvSpPr/>
      </dsp:nvSpPr>
      <dsp:spPr>
        <a:xfrm rot="5400000">
          <a:off x="5299141" y="-109061"/>
          <a:ext cx="1838937" cy="58528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/>
            <a:t>Реконструкция, модернизация водопроводных сетей, сетей системы водоотведения, реконструкция тепловых сетей</a:t>
          </a:r>
        </a:p>
      </dsp:txBody>
      <dsp:txXfrm rot="5400000">
        <a:off x="5299141" y="-109061"/>
        <a:ext cx="1838937" cy="5852809"/>
      </dsp:txXfrm>
    </dsp:sp>
    <dsp:sp modelId="{F2B40C9D-C208-4E4D-B899-9BBC47008137}">
      <dsp:nvSpPr>
        <dsp:cNvPr id="0" name=""/>
        <dsp:cNvSpPr/>
      </dsp:nvSpPr>
      <dsp:spPr>
        <a:xfrm>
          <a:off x="0" y="1820725"/>
          <a:ext cx="3292205" cy="199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18930,5 тыс.руб.</a:t>
          </a:r>
        </a:p>
      </dsp:txBody>
      <dsp:txXfrm>
        <a:off x="0" y="1820725"/>
        <a:ext cx="3292205" cy="19932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B9389-CA1D-4F14-8CEA-B66E23A98A1A}">
      <dsp:nvSpPr>
        <dsp:cNvPr id="0" name=""/>
        <dsp:cNvSpPr/>
      </dsp:nvSpPr>
      <dsp:spPr>
        <a:xfrm rot="5400000">
          <a:off x="1523993" y="-798083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2844,4 тыс. руб. </a:t>
          </a:r>
        </a:p>
      </dsp:txBody>
      <dsp:txXfrm rot="5400000">
        <a:off x="1523993" y="-798083"/>
        <a:ext cx="882831" cy="2478999"/>
      </dsp:txXfrm>
    </dsp:sp>
    <dsp:sp modelId="{6EFDBE96-0A92-4A9E-B9D3-943F5C11E34B}">
      <dsp:nvSpPr>
        <dsp:cNvPr id="0" name=""/>
        <dsp:cNvSpPr/>
      </dsp:nvSpPr>
      <dsp:spPr>
        <a:xfrm rot="5400000">
          <a:off x="7412534" y="-4194110"/>
          <a:ext cx="574142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Предоставление социальных выплат </a:t>
          </a:r>
          <a:r>
            <a:rPr lang="ru-RU" sz="1200" kern="1200" dirty="0" smtClean="0"/>
            <a:t>семи </a:t>
          </a:r>
          <a:r>
            <a:rPr lang="ru-RU" sz="1200" kern="1200" dirty="0"/>
            <a:t>молодым семьям на строительство и приобретение жилья.</a:t>
          </a:r>
        </a:p>
      </dsp:txBody>
      <dsp:txXfrm rot="5400000">
        <a:off x="7412534" y="-4194110"/>
        <a:ext cx="574142" cy="8965106"/>
      </dsp:txXfrm>
    </dsp:sp>
    <dsp:sp modelId="{38687A62-A606-4355-A4C8-45F231DE8280}">
      <dsp:nvSpPr>
        <dsp:cNvPr id="0" name=""/>
        <dsp:cNvSpPr/>
      </dsp:nvSpPr>
      <dsp:spPr>
        <a:xfrm rot="5400000">
          <a:off x="1523993" y="-12220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133183,3 тыс. руб. </a:t>
          </a:r>
        </a:p>
      </dsp:txBody>
      <dsp:txXfrm rot="5400000">
        <a:off x="1523993" y="-12220"/>
        <a:ext cx="882831" cy="2478999"/>
      </dsp:txXfrm>
    </dsp:sp>
    <dsp:sp modelId="{C79D4337-C09A-4283-90CF-AC34CD747EE9}">
      <dsp:nvSpPr>
        <dsp:cNvPr id="0" name=""/>
        <dsp:cNvSpPr/>
      </dsp:nvSpPr>
      <dsp:spPr>
        <a:xfrm rot="5400000">
          <a:off x="7378178" y="-3402733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Предоставление отдельным категориям граждан компенсаций расходов на оплату жилого помещения и коммунальных услуг, компенсация отдельным категориям граждан оплаты взноса на капитальный ремонт общего имущества в многоквартирном доме</a:t>
          </a:r>
        </a:p>
      </dsp:txBody>
      <dsp:txXfrm rot="5400000">
        <a:off x="7378178" y="-3402733"/>
        <a:ext cx="573840" cy="8965106"/>
      </dsp:txXfrm>
    </dsp:sp>
    <dsp:sp modelId="{40AA0AB9-6BB3-4CD8-9EFD-4BE9FA437A33}">
      <dsp:nvSpPr>
        <dsp:cNvPr id="0" name=""/>
        <dsp:cNvSpPr/>
      </dsp:nvSpPr>
      <dsp:spPr>
        <a:xfrm rot="5400000">
          <a:off x="1523993" y="776671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21305,3тыс. руб. </a:t>
          </a:r>
        </a:p>
      </dsp:txBody>
      <dsp:txXfrm rot="5400000">
        <a:off x="1523993" y="776671"/>
        <a:ext cx="882831" cy="2478999"/>
      </dsp:txXfrm>
    </dsp:sp>
    <dsp:sp modelId="{6289502B-EF61-4F17-B8E3-4C9AD5F9C242}">
      <dsp:nvSpPr>
        <dsp:cNvPr id="0" name=""/>
        <dsp:cNvSpPr/>
      </dsp:nvSpPr>
      <dsp:spPr>
        <a:xfrm rot="5400000">
          <a:off x="7378178" y="-2613841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Предоставление гражданам субсидий на оплату жилого помещения и коммунальных услуг </a:t>
          </a:r>
        </a:p>
      </dsp:txBody>
      <dsp:txXfrm rot="5400000">
        <a:off x="7378178" y="-2613841"/>
        <a:ext cx="573840" cy="8965106"/>
      </dsp:txXfrm>
    </dsp:sp>
    <dsp:sp modelId="{2CF72319-2635-4FA7-8983-C38B3AF01313}">
      <dsp:nvSpPr>
        <dsp:cNvPr id="0" name=""/>
        <dsp:cNvSpPr/>
      </dsp:nvSpPr>
      <dsp:spPr>
        <a:xfrm rot="5400000">
          <a:off x="1523993" y="1565563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8451,9 тыс. руб. 	</a:t>
          </a:r>
        </a:p>
      </dsp:txBody>
      <dsp:txXfrm rot="5400000">
        <a:off x="1523993" y="1565563"/>
        <a:ext cx="882831" cy="2478999"/>
      </dsp:txXfrm>
    </dsp:sp>
    <dsp:sp modelId="{4AFF9026-BA53-4F14-8D80-798E6269D5E3}">
      <dsp:nvSpPr>
        <dsp:cNvPr id="0" name=""/>
        <dsp:cNvSpPr/>
      </dsp:nvSpPr>
      <dsp:spPr>
        <a:xfrm rot="5400000">
          <a:off x="7378178" y="-1824949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Выплаты пенсии за выслугу лет лицам, замещавшим муниципальные должности Североуральского городского округа и должности муниципальной службы Североуральского городского округа </a:t>
          </a:r>
        </a:p>
      </dsp:txBody>
      <dsp:txXfrm rot="5400000">
        <a:off x="7378178" y="-1824949"/>
        <a:ext cx="573840" cy="8965106"/>
      </dsp:txXfrm>
    </dsp:sp>
    <dsp:sp modelId="{E2201112-A51B-4024-8BB9-E50F1771E71E}">
      <dsp:nvSpPr>
        <dsp:cNvPr id="0" name=""/>
        <dsp:cNvSpPr/>
      </dsp:nvSpPr>
      <dsp:spPr>
        <a:xfrm rot="5400000">
          <a:off x="1523993" y="2354455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1050,0 тыс. руб.  </a:t>
          </a:r>
        </a:p>
      </dsp:txBody>
      <dsp:txXfrm rot="5400000">
        <a:off x="1523993" y="2354455"/>
        <a:ext cx="882831" cy="2478999"/>
      </dsp:txXfrm>
    </dsp:sp>
    <dsp:sp modelId="{1E12E3B8-FD4C-4FD9-891D-6F48F3E06214}">
      <dsp:nvSpPr>
        <dsp:cNvPr id="0" name=""/>
        <dsp:cNvSpPr/>
      </dsp:nvSpPr>
      <dsp:spPr>
        <a:xfrm rot="5400000">
          <a:off x="7378178" y="-1036057"/>
          <a:ext cx="573840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Выплата ежемесячного материального вознаграждения почетным гражданам  города </a:t>
          </a:r>
        </a:p>
      </dsp:txBody>
      <dsp:txXfrm rot="5400000">
        <a:off x="7378178" y="-1036057"/>
        <a:ext cx="573840" cy="8965106"/>
      </dsp:txXfrm>
    </dsp:sp>
    <dsp:sp modelId="{5FADC415-C74C-4B26-849A-B5BA47E521A3}">
      <dsp:nvSpPr>
        <dsp:cNvPr id="0" name=""/>
        <dsp:cNvSpPr/>
      </dsp:nvSpPr>
      <dsp:spPr>
        <a:xfrm rot="5400000">
          <a:off x="1523993" y="3342275"/>
          <a:ext cx="882831" cy="2478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433,2 тыс. руб. </a:t>
          </a:r>
        </a:p>
      </dsp:txBody>
      <dsp:txXfrm rot="5400000">
        <a:off x="1523993" y="3342275"/>
        <a:ext cx="882831" cy="2478999"/>
      </dsp:txXfrm>
    </dsp:sp>
    <dsp:sp modelId="{797F2AED-9B7F-489A-9E9C-74FF67A657EB}">
      <dsp:nvSpPr>
        <dsp:cNvPr id="0" name=""/>
        <dsp:cNvSpPr/>
      </dsp:nvSpPr>
      <dsp:spPr>
        <a:xfrm rot="5400000">
          <a:off x="7179251" y="-48238"/>
          <a:ext cx="971695" cy="8965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Реализация мероприятий в рамках подпрограммы «Поддержка общественных организаций Североуральского городского округа», мероприятия по предупреждению распространения </a:t>
          </a:r>
          <a:r>
            <a:rPr lang="ru-RU" sz="1200" kern="1200" smtClean="0"/>
            <a:t>туберкулеза, оказание </a:t>
          </a:r>
          <a:r>
            <a:rPr lang="ru-RU" sz="1200" kern="1200" dirty="0"/>
            <a:t>социальной помощи многодетным, малообеспеченным семьям (приобретение новогодних подарков) , на оказание единовременной материальной поддержки гражданам оказавшимся в трудной жизненной ситуации</a:t>
          </a:r>
        </a:p>
      </dsp:txBody>
      <dsp:txXfrm rot="5400000">
        <a:off x="7179251" y="-48238"/>
        <a:ext cx="971695" cy="896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58A907-7999-4302-B17C-1BF93EA51BDD}" type="datetimeFigureOut">
              <a:rPr lang="ru-RU"/>
              <a:pPr>
                <a:defRPr/>
              </a:pPr>
              <a:t>25.06.2020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59CA73-B1AA-4C2B-B740-C1B56B32AFA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6011EE-81CE-49A8-B419-A49660BFA3A4}" type="datetimeFigureOut">
              <a:rPr lang="ru-RU"/>
              <a:pPr>
                <a:defRPr/>
              </a:pPr>
              <a:t>25.06.2020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A23FC-C032-423B-AAF6-DE758D4830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1343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CD86C-FA2E-4568-ABC2-3B825DE27E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795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49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184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50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51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48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1688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860D9-438E-426A-8285-BBFB95CF06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1591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29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2D767-1F9C-43AA-81F8-9396A2AFF9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746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77F421-4311-4905-A87A-19DEFA40B6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345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82437-AEF4-4B83-85C4-84788A8798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954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82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E15C6-29AA-41DF-B03C-AABE7675A32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2461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2727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412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192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1114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674C4-CA96-4E05-84F3-0711B62C88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7464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06046-B957-445E-92D5-9EC70E5F19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171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77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36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406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94B6B8-784A-4453-B4A4-0B25FF27F6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5764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3957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2081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320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BDD6-FFC7-4D79-9CBE-F34450DE75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33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90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24552-809E-46FA-9B23-A77CE7BE15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90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04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B9DD5-FEAB-4931-9C6B-95873AB8D6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159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67BA-2CA9-4B0F-BDCA-00F6F09A8AC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795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7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C03E0C1D-DDE6-487E-B95E-D3966B9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004" y="116632"/>
            <a:ext cx="9601200" cy="1143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>
            <a:lvl1pPr>
              <a:defRPr lang="ru-RU" sz="53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7134695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DEC3-B76D-4C8E-85B8-7CF2261983D7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540E-38FC-49FC-B814-D7ADE4BFEC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413460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87CF-3BFA-4434-A0D0-B15EA1AF7CA3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D5DC-8546-4970-BF29-BE7A4A9E8B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89916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CCAA-0D67-4D72-BB56-5C94294518C6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867D-DC51-4B4F-9267-4FD8C1AEFD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997594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6064-CC1E-483F-AD1B-225AC44B63EC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6304-6316-49AB-B164-FF599B1B9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88792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2F2C-B9CE-4C8F-A7C0-47781025A19B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8348-7317-47AC-8A33-2AA02ED145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9756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8B6C-0430-42E3-8E98-63B3C19389AF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E5EB-5986-4F6E-8485-EED32D78C7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22004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9FC3-456D-495D-8F37-21F3AB678204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C659-1E90-4BD9-9C31-787256577A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6226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BDF8-0E63-46F3-9CAE-2E4EA73CBB22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2C44-5F65-483F-87FF-8D5710E04D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0263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56097-0474-4D7D-AEC7-83B150C75626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7E6E-7EBA-4A39-91C8-BF2A4904CB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88623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872374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799A1-61AD-4D06-8B88-855E13431D5A}" type="datetimeFigureOut">
              <a:rPr lang="ru-RU" smtClean="0"/>
              <a:pPr>
                <a:defRPr/>
              </a:pPr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928B61-32A9-4301-976A-D50466A4C5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92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1" fontAlgn="base" hangingPunct="1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928688"/>
            <a:ext cx="3500437" cy="5705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33972" y="200501"/>
            <a:ext cx="9858375" cy="998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94212" y="2420888"/>
            <a:ext cx="7416824" cy="3072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Исполнение бюджета 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2019 год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6288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Оказание услуг в сфере образования осуществляют:</a:t>
            </a:r>
            <a:endParaRPr lang="ru-RU" sz="2400" dirty="0"/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810" y="234888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292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6740" y="242088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2942034" y="4593109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2474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405780" y="3861048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дошкольных учреждений, которые посещают 2222 детей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294212" y="393305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общеобразовательных учреждений, с числом учащихся 4682 человека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832666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 учреждений дополнительного 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1917948" y="6084585"/>
            <a:ext cx="41050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1 учреждение молодежной политики, 4 молодежно-подростковых клубов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265812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25860" y="5444688"/>
            <a:ext cx="4896544" cy="11521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"/>
                <a:ea typeface="PT Astra Serif" pitchFamily="18" charset="-52"/>
              </a:rPr>
              <a:t>В 2019 году начат капитальный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"/>
                <a:ea typeface="PT Astra Serif" pitchFamily="18" charset="-52"/>
              </a:rPr>
              <a:t>ремонт  здания школы №7  в сумме 63823,7 тыс.руб. за счет областного и местного бюджетов</a:t>
            </a:r>
            <a:endParaRPr lang="ru-RU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"/>
              <a:ea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5860" y="1628800"/>
            <a:ext cx="10473232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Приоритетные  направления расходов в области образования в 2019 году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42484" y="5445224"/>
            <a:ext cx="48566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 2019 году начато оборудование </a:t>
            </a:r>
            <a:r>
              <a:rPr lang="ru-RU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спортивной площадки МАОУ СОШ № 11 в сумме 9880,9 тыс.руб. за счет местного бюджета</a:t>
            </a:r>
          </a:p>
        </p:txBody>
      </p:sp>
      <p:pic>
        <p:nvPicPr>
          <p:cNvPr id="2" name="Picture 2" descr="\\server4\Disk_P\Документы на Server4\БЮДЖЕТ ДЛЯ ГРАЖДАН\_Версия 2020\школа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836" y="2924944"/>
            <a:ext cx="5184576" cy="2448272"/>
          </a:xfrm>
          <a:prstGeom prst="rect">
            <a:avLst/>
          </a:prstGeom>
          <a:noFill/>
        </p:spPr>
      </p:pic>
      <p:pic>
        <p:nvPicPr>
          <p:cNvPr id="1027" name="Picture 3" descr="\\server4\Disk_P\Документы на Server4\БЮДЖЕТ ДЛЯ ГРАЖДАН\_Версия 2020\фотографии\44ce9a8d-5876-45c1-a831-08b46d6b6c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6459" y="2924944"/>
            <a:ext cx="5184577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83980576"/>
              </p:ext>
            </p:extLst>
          </p:nvPr>
        </p:nvGraphicFramePr>
        <p:xfrm>
          <a:off x="522248" y="2428869"/>
          <a:ext cx="11215766" cy="414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образование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9786937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409383597"/>
              </p:ext>
            </p:extLst>
          </p:nvPr>
        </p:nvGraphicFramePr>
        <p:xfrm>
          <a:off x="522248" y="2428869"/>
          <a:ext cx="11215766" cy="442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62901320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Расходы на культуру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23907" y="1631416"/>
            <a:ext cx="10710845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Оказание услуг в сфере культуры осуществляют :</a:t>
            </a:r>
            <a:endParaRPr lang="ru-RU" sz="2000" dirty="0"/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908" y="3284984"/>
            <a:ext cx="3361011" cy="252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43" y="3284984"/>
            <a:ext cx="3360575" cy="25218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13892" y="2132856"/>
            <a:ext cx="2786062" cy="10064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искусства и 8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структурных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6300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библиотек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8708" y="2492896"/>
            <a:ext cx="2786062" cy="369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</a:rPr>
              <a:t>Музей</a:t>
            </a:r>
          </a:p>
        </p:txBody>
      </p:sp>
      <p:pic>
        <p:nvPicPr>
          <p:cNvPr id="3074" name="Picture 2" descr="\\server4\Disk_P\Документы на Server4\БЮДЖЕТ ДЛЯ ГРАЖДАН\_Версия 2020\фотографии\a0cf82f4-ed9d-43b1-ba2b-12d57f74c0f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2684" y="3284984"/>
            <a:ext cx="331236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919381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/>
              <a:t>КУЛЬТУРА, КИНЕМАТОГРАФИЯ </a:t>
            </a:r>
            <a:br>
              <a:rPr lang="ru-RU" sz="2400" b="1" dirty="0"/>
            </a:br>
            <a:r>
              <a:rPr lang="ru-RU" sz="1800" b="1" dirty="0"/>
              <a:t>За 2019 год </a:t>
            </a:r>
            <a:r>
              <a:rPr lang="ru-RU" sz="2000" b="1" dirty="0"/>
              <a:t>исполнение по разделу составляет 88221,1 ТЫС.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3718" y="1927504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4875,7 тыс. руб.</a:t>
            </a:r>
          </a:p>
        </p:txBody>
      </p:sp>
      <p:sp>
        <p:nvSpPr>
          <p:cNvPr id="8" name="Овал 7"/>
          <p:cNvSpPr/>
          <p:nvPr/>
        </p:nvSpPr>
        <p:spPr>
          <a:xfrm>
            <a:off x="375229" y="3615062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13572,7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375229" y="5222194"/>
            <a:ext cx="1728787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50800,8</a:t>
            </a:r>
          </a:p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ыс. 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6049045" y="5222194"/>
            <a:ext cx="1728788" cy="1003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1574,4 тыс.руб. 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2083561" y="1558769"/>
            <a:ext cx="3743325" cy="1728181"/>
          </a:xfrm>
          <a:prstGeom prst="leftArrow">
            <a:avLst>
              <a:gd name="adj1" fmla="val 89683"/>
              <a:gd name="adj2" fmla="val 537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обеспечение деятельности муниципального музея, информатизацию музея, приобретение компьютерного оборудования и лицензионного программного обеспечения</a:t>
            </a:r>
            <a:r>
              <a:rPr lang="ru-RU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ru-RU" sz="1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подключение музея к сети Интернет 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2104030" y="3252318"/>
            <a:ext cx="3743325" cy="1728788"/>
          </a:xfrm>
          <a:prstGeom prst="leftArrow">
            <a:avLst>
              <a:gd name="adj1" fmla="val 89683"/>
              <a:gd name="adj2" fmla="val 51941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обеспечение деятельности муниципальных библиотек, на информатизацию библиотек, на комплектование книжных фондов, на приобретение компьютерного оборудования и лицензионного программного обеспечения, подключение муниципальных библиотек  к сети Интернет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2124485" y="5027950"/>
            <a:ext cx="3743325" cy="1403514"/>
          </a:xfrm>
          <a:prstGeom prst="leftArrow">
            <a:avLst>
              <a:gd name="adj1" fmla="val 89683"/>
              <a:gd name="adj2" fmla="val 62171"/>
            </a:avLst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обеспечение деятельности учреждений культуры и искусства культурно- досуговой  сферы, проведение мероприятий в сфере культуры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7803974" y="5050091"/>
            <a:ext cx="3661258" cy="1391788"/>
          </a:xfrm>
          <a:prstGeom prst="leftArrow">
            <a:avLst>
              <a:gd name="adj1" fmla="val 89683"/>
              <a:gd name="adj2" fmla="val 56630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Расходы на оснащение специальным оборудованием, музыкальным оборудованием, инвентарем и музыкальными инструментами учреждения культуры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49045" y="3615062"/>
            <a:ext cx="1728788" cy="100329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799,4</a:t>
            </a:r>
            <a:r>
              <a:rPr lang="ru-RU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тыс.руб. 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787277" y="3274459"/>
            <a:ext cx="3661258" cy="1742966"/>
          </a:xfrm>
          <a:prstGeom prst="leftArrow">
            <a:avLst>
              <a:gd name="adj1" fmla="val 89683"/>
              <a:gd name="adj2" fmla="val 45939"/>
            </a:avLst>
          </a:prstGeom>
          <a:solidFill>
            <a:srgbClr val="B6380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Капитальный ремонт и ремонт памятников истории и культуры, относящихся к муниципальной собственности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6049045" y="1895825"/>
            <a:ext cx="1728788" cy="1002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16598,1 тыс.руб.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7799163" y="1524126"/>
            <a:ext cx="3744416" cy="1728192"/>
          </a:xfrm>
          <a:prstGeom prst="leftArrow">
            <a:avLst>
              <a:gd name="adj1" fmla="val 89977"/>
              <a:gd name="adj2" fmla="val 45297"/>
            </a:avLst>
          </a:prstGeom>
          <a:solidFill>
            <a:srgbClr val="B452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dirty="0"/>
              <a:t>Капитальный ремонт детского юношеского </a:t>
            </a:r>
            <a:r>
              <a:rPr lang="ru-RU" sz="1200" dirty="0" err="1"/>
              <a:t>досугового</a:t>
            </a:r>
            <a:r>
              <a:rPr lang="ru-RU" sz="1200" dirty="0"/>
              <a:t> центра «Ровесник» в поселке 3-ий Северный за счет средств областного и местного бюджетов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06980" y="3284984"/>
            <a:ext cx="136815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/>
              <a:t>Приоритетные направления  расходов в области культуры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нутый угол 18"/>
          <p:cNvSpPr/>
          <p:nvPr/>
        </p:nvSpPr>
        <p:spPr>
          <a:xfrm>
            <a:off x="998398" y="5404917"/>
            <a:ext cx="10382250" cy="850531"/>
          </a:xfrm>
          <a:prstGeom prst="foldedCorner">
            <a:avLst>
              <a:gd name="adj" fmla="val 44059"/>
            </a:avLst>
          </a:prstGeom>
          <a:solidFill>
            <a:srgbClr val="0070C0">
              <a:alpha val="79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7027" y="5463928"/>
            <a:ext cx="9894769" cy="732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Капитальный ремонт ДЮДЦ «Ровесник» в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пос.3-ий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Северный. Расходы составили 16,6 млн. рублей за счет средств областного и местного бюджетов.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711" y="2303366"/>
            <a:ext cx="3798482" cy="2532321"/>
          </a:xfrm>
          <a:prstGeom prst="rect">
            <a:avLst/>
          </a:prstGeom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трелка вправо 26"/>
          <p:cNvSpPr/>
          <p:nvPr/>
        </p:nvSpPr>
        <p:spPr>
          <a:xfrm>
            <a:off x="3009466" y="2254457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bg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6301843" y="1848928"/>
            <a:ext cx="1286245" cy="720859"/>
          </a:xfrm>
          <a:prstGeom prst="rightArrow">
            <a:avLst/>
          </a:prstGeom>
          <a:solidFill>
            <a:srgbClr val="FF0000"/>
          </a:solidFill>
          <a:ln w="130175">
            <a:solidFill>
              <a:schemeClr val="bg1"/>
            </a:solidFill>
          </a:ln>
          <a:effectLst>
            <a:outerShdw blurRad="1524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\\server4\Disk_P\Документы на Server4\БЮДЖЕТ ДЛЯ ГРАЖДАН\_Версия 2020\Ровес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7988" y="1556792"/>
            <a:ext cx="7920879" cy="380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7101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Расходы на физическую культуру и спорт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714500"/>
            <a:ext cx="1114425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физической культуры и спорта: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861791" y="3367481"/>
            <a:ext cx="3000375" cy="22145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500368" y="2375776"/>
            <a:ext cx="3000375" cy="2214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41748" y="2441302"/>
            <a:ext cx="3500438" cy="86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физкультурно-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680" y="4639525"/>
            <a:ext cx="485775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30913" y="2379746"/>
            <a:ext cx="390383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Создание спортивных площадок для занятий уличной гимнастикой</a:t>
            </a: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522288" y="6309319"/>
            <a:ext cx="11144250" cy="4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\\server2\R\Документы на Server2\БЮДЖЕТ ДЛЯ ГРАЖДАН\фото к Бюджету для граждан к Исполнению за 2018 год\тренажеры уличны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2644" y="3367481"/>
            <a:ext cx="3000375" cy="2214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552321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/>
              <a:t>ФИЗИЧЕСКАЯ КУЛЬТУРА И СПОРТ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Расходы по подразделу составляют 49423,8 тыс. руб.</a:t>
            </a:r>
            <a:endParaRPr lang="ru-RU" sz="18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629855876"/>
              </p:ext>
            </p:extLst>
          </p:nvPr>
        </p:nvGraphicFramePr>
        <p:xfrm>
          <a:off x="765820" y="1844824"/>
          <a:ext cx="10729192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939" y="116632"/>
            <a:ext cx="10467130" cy="14136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БЕЗОПАСНОСТЬ И ПРАВООХРАНИТЕЛЬНАЯ ДЕЯТЕЛЬНОСТЬ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За </a:t>
            </a:r>
            <a:r>
              <a:rPr lang="ru-RU" sz="2000" b="1" dirty="0" smtClean="0"/>
              <a:t>2019 </a:t>
            </a:r>
            <a:r>
              <a:rPr lang="ru-RU" sz="2000" b="1" dirty="0"/>
              <a:t>год </a:t>
            </a:r>
            <a:r>
              <a:rPr lang="ru-RU" sz="2400" b="1" dirty="0"/>
              <a:t>исполнение по разделу составляет 8555,6  тыс. руб.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580217408"/>
              </p:ext>
            </p:extLst>
          </p:nvPr>
        </p:nvGraphicFramePr>
        <p:xfrm>
          <a:off x="693812" y="1817440"/>
          <a:ext cx="108011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baseline="-25000" dirty="0"/>
              <a:t> </a:t>
            </a:r>
            <a:r>
              <a:rPr lang="ru-RU" sz="28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Показатели исполнения доходов бюджета МО Североуральский городской округ за </a:t>
            </a:r>
            <a:r>
              <a:rPr lang="ru-RU" sz="28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2019 </a:t>
            </a:r>
            <a:r>
              <a:rPr lang="ru-RU" sz="28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год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1709622"/>
              </p:ext>
            </p:extLst>
          </p:nvPr>
        </p:nvGraphicFramePr>
        <p:xfrm>
          <a:off x="508640" y="1817673"/>
          <a:ext cx="11490427" cy="450148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391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4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4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3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Наименование доходов бюджета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Первоначальный план на 2019 год (млн.руб.)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Уточненный план на 2019 год (млн.руб.)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Исполнено за 2019 год (млн.руб.)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/>
                        <a:t>% исполнения уточненного плана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7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НАЛОГОВЫЕ И НЕНАЛОГОВЫЕ ДОХОДЫ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463,8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463,8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451,8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97,4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Налоговые доходы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397,1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393,0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/>
                        <a:t>384,3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lt1"/>
                          </a:solidFill>
                          <a:latin typeface="+mn-lt"/>
                        </a:rPr>
                        <a:t>97,9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328,0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323,9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317,3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98,0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47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17,0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17,0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15,9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93,8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Налоги на совокупный доход (ЕНВД, упрощенная и патентная системы</a:t>
                      </a:r>
                      <a:r>
                        <a:rPr lang="ru-RU" sz="1100" u="none" strike="noStrike" baseline="0" dirty="0"/>
                        <a:t> налогообложения)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28,3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28,3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24,9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88,2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28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7,2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101,9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74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Земельный налог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/>
                        <a:t>11,3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101,8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634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142,3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77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Неналоговые доходы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66,7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67,2 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94,9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040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49,7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49,7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49,0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68,5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84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11,1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11,1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5203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Доходы от оказания платных услуг и компенсации затрат государства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0,4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240,0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386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Доходы от продажи 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3,2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7,9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107,8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961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100" u="none" strike="noStrike" dirty="0"/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2,3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2,3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4,4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193,7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118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БЕЗВОЗМЕЗДНЫЕ ПОСТУПЛЕНИЯ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925,2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1231,6 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1222,1 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99,2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ВСЕГО ДОХОДЫ БЮДЖЕТА СЕВЕРОУРАЛЬСКОГО ГОРОДСКОГО ОКРУГА</a:t>
                      </a:r>
                      <a:endParaRPr lang="ru-RU" sz="11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1388,9  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1695,4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1673,9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98,7</a:t>
                      </a:r>
                      <a:endParaRPr lang="ru-RU" sz="11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8" name="Picture 3" descr="C:\Users\Ильнур\Documents\66severouralsk_g.png">
            <a:extLst>
              <a:ext uri="{FF2B5EF4-FFF2-40B4-BE49-F238E27FC236}">
                <a16:creationId xmlns:a16="http://schemas.microsoft.com/office/drawing/2014/main" xmlns="" id="{CD63A5EF-AF80-4392-A25C-36988D06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3892" y="116632"/>
            <a:ext cx="10584433" cy="1223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ЭКОНОМИКА</a:t>
            </a:r>
            <a:br>
              <a:rPr lang="ru-RU" sz="2800" b="1" dirty="0"/>
            </a:br>
            <a:r>
              <a:rPr lang="ru-RU" sz="2800" b="1" dirty="0"/>
              <a:t>За 2019 год исполнение по разделу составляет 84938,9 тыс. руб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8100" y="1667364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 расходов в области национальной экономики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72825" y="2861390"/>
            <a:ext cx="41764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 и содержание автомобильных дорог Североуральского городского округа за счет средств местного бюджета в сумме 20,1 млн. рублей;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0052" name="Picture 4" descr="https://i.gyazo.com/f4e9f7f989c87c148705a2d6e868aaf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2564904"/>
            <a:ext cx="4821853" cy="3583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28171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1053852" y="2420888"/>
            <a:ext cx="1800200" cy="4175571"/>
          </a:xfrm>
          <a:prstGeom prst="foldedCorner">
            <a:avLst>
              <a:gd name="adj" fmla="val 5659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Расходы направлены на 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регулирование численности безнадзорных собак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909836" y="1700808"/>
            <a:ext cx="1944216" cy="64827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1065,6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 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3358108" y="2348880"/>
            <a:ext cx="3385493" cy="4175571"/>
          </a:xfrm>
          <a:prstGeom prst="foldedCorner">
            <a:avLst>
              <a:gd name="adj" fmla="val 501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 предоставление субсидий из бюджета СГО организациям, осуществляющим  регулярные пассажирские перевозки по социально - значимым маршрутам – 999,8 т.р.;              работы, связанные с осуществлением регулярных перевозок пассажиров и багажа автомобильным транспортом общего пользования по муниципальной маршрутной сети в границах Североуральского городского округа по регулируемым тарифам – 3430,0 т.р.</a:t>
            </a:r>
            <a:endParaRPr lang="ru-RU" sz="13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862164" y="1628800"/>
            <a:ext cx="2500313" cy="576262"/>
          </a:xfrm>
          <a:prstGeom prst="downArrow">
            <a:avLst>
              <a:gd name="adj1" fmla="val 50000"/>
              <a:gd name="adj2" fmla="val 5714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4429,8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 тыс.руб.</a:t>
            </a:r>
          </a:p>
        </p:txBody>
      </p:sp>
      <p:sp>
        <p:nvSpPr>
          <p:cNvPr id="17" name="Загнутый угол 16"/>
          <p:cNvSpPr/>
          <p:nvPr/>
        </p:nvSpPr>
        <p:spPr>
          <a:xfrm>
            <a:off x="7246541" y="2358285"/>
            <a:ext cx="4277122" cy="4167059"/>
          </a:xfrm>
          <a:prstGeom prst="foldedCorner">
            <a:avLst>
              <a:gd name="adj" fmla="val 5982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на содержание автомобильных дорог и искусственных сооружений на них в сумме 17222,1 тыс.руб.;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На ремонт автомобильных дорог в сумме  2921,5 тыс.руб.;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 на разработку и экспертизу  проектно-сметной  документации  по капитальному ремонту в сумме 3525,4 тыс.руб.;    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реконструкции автомобильного моста через р. Сарайная в сумме 3175,9  тыс.руб.;</a:t>
            </a:r>
          </a:p>
          <a:p>
            <a:pPr>
              <a:buFontTx/>
              <a:buChar char="-"/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 реконструкция автомобильной дороги ул. Ленина  пос. Калья в сумме 45173,5 тыс. руб.;</a:t>
            </a:r>
          </a:p>
          <a:p>
            <a:pPr>
              <a:defRPr/>
            </a:pPr>
            <a:r>
              <a:rPr lang="ru-RU" sz="1300" dirty="0">
                <a:solidFill>
                  <a:schemeClr val="bg1"/>
                </a:solidFill>
                <a:cs typeface="Arial" charset="0"/>
              </a:rPr>
              <a:t>- мероприятия, направленные на обеспечение безопасности дорожного движения в сумме 4499,0 тыс.рублей.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8182644" y="1700808"/>
            <a:ext cx="2520280" cy="576262"/>
          </a:xfrm>
          <a:prstGeom prst="downArrow">
            <a:avLst>
              <a:gd name="adj1" fmla="val 50000"/>
              <a:gd name="adj2" fmla="val 514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76517,4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ЭКОНОМИКА</a:t>
            </a:r>
            <a:br>
              <a:rPr lang="ru-RU" sz="2800" b="1" dirty="0"/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274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</a:t>
            </a:r>
            <a:r>
              <a:rPr lang="ru-RU" sz="2800" b="1" dirty="0" smtClean="0"/>
              <a:t>ЭКОНОМИКА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4019" y="1643062"/>
            <a:ext cx="9786937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Приоритетные направления  расходов в области национальной экономики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549796" y="4005064"/>
            <a:ext cx="1116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2019 году была начата реконструкция автомобильной дороги улицы Ленина пос.Калья  в сумме 45,2 млн. руб. и моста через р. Сарайная г. Североуральска в сумме 3,2 млн. руб. за счет средств областного и местного бюджетов</a:t>
            </a:r>
          </a:p>
          <a:p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3074" name="Picture 2" descr="\\server4\Disk_P\Документы на Server4\БЮДЖЕТ ДЛЯ ГРАЖДАН\_Версия 2020\мост через р. Сарай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460" y="2711452"/>
            <a:ext cx="3600401" cy="233661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948" y="2692742"/>
            <a:ext cx="338437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15943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нутый угол 11"/>
          <p:cNvSpPr/>
          <p:nvPr/>
        </p:nvSpPr>
        <p:spPr>
          <a:xfrm>
            <a:off x="765820" y="2204864"/>
            <a:ext cx="2097990" cy="4464220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Реализация мероприятий по информатизации в рамках </a:t>
            </a:r>
            <a:r>
              <a:rPr lang="ru-RU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софинансирования</a:t>
            </a:r>
            <a:r>
              <a:rPr lang="ru-RU" sz="1400" dirty="0">
                <a:solidFill>
                  <a:schemeClr val="bg1"/>
                </a:solidFill>
                <a:latin typeface="Arial" charset="0"/>
                <a:cs typeface="Arial" charset="0"/>
              </a:rPr>
              <a:t> областной подпрограммы «Информационное общество Свердловской области»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899279" y="1543571"/>
            <a:ext cx="2000250" cy="57626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795,9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 тыс.руб</a:t>
            </a: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3094038" y="2204864"/>
            <a:ext cx="8761014" cy="4464221"/>
          </a:xfrm>
          <a:prstGeom prst="foldedCorner">
            <a:avLst>
              <a:gd name="adj" fmla="val 5982"/>
            </a:avLst>
          </a:prstGeom>
          <a:solidFill>
            <a:srgbClr val="21B30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charset="0"/>
              </a:rPr>
              <a:t>Расходы направлены: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на реализацию мероприятий подпрограммы «Развитие и поддержка малого  и среднего предпринимательства в Североуральском городском округе»  на формирование инфраструктуры поддержки субъектов малого и среднего предпринимательства и обеспечение ее деятельности в сумме 109,0 тыс.руб.;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charset="0"/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на реализацию мероприятий  подпрограммы «Подготовка документов территориального планирования,  градостроительного зонирования и документации по планировке территории Североуральского городского округа» в сумме 800,0 т. р.;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подпрограммы «Создание системы кадастра Североуральского городского округа» в сумме 55,0 тыс.руб.;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 подпрограммы «Формирование земельных участков занятых парками, скверами, водными объектами и иными территориями общего пользования» в сумме 36,0 тыс.руб. 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на реализацию мероприятий программы «Управление муниципальной собственностью Североуральского городского округа» в сумме  285,5 тыс.руб.;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подпрограммы «Развитие туризма и туристского продукта на территории Североуральского городского округа» в сумме 649,5 тыс.руб.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 на реализацию мероприятий программы «Формирование законопослушного поведения участников дорожного движения в Североуральском городском округе» в сумме 15,0 тыс.руб.</a:t>
            </a:r>
          </a:p>
          <a:p>
            <a:pPr algn="ctr"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Расходы на исполнение судебных актов в сумме 180,2 тыс.руб.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403553" y="1548333"/>
            <a:ext cx="2141983" cy="571500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2130,2  тыс. руб. 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800" b="1" dirty="0"/>
              <a:t>НАЦИОНАЛЬНАЯ ЭКОНОМИКА</a:t>
            </a:r>
            <a:br>
              <a:rPr lang="ru-RU" sz="2800" b="1" dirty="0"/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1641" y="404664"/>
            <a:ext cx="10657184" cy="8384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Расходы на </a:t>
            </a:r>
            <a:r>
              <a:rPr lang="ru-RU" sz="3200" b="1" dirty="0"/>
              <a:t>жилищно-коммунальное хозяйство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Исполнение по разделу за 2019год составляет 173,0 млн. руб.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288" y="1643063"/>
            <a:ext cx="11215687" cy="500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Три основных направления в расходовании средств:</a:t>
            </a:r>
            <a:endParaRPr lang="ru-RU" sz="24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1123271" y="2584451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808538" y="4071938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418204" y="2590780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602332" y="5014913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жилищного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( 10,9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4038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коммунального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(75,3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29105" y="5070296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(71,8 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56795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3854" y="1643062"/>
            <a:ext cx="10002960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Приоритетные направления  расходов в области ЖКХ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1197868" y="5805264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Благоустройство Молодежного сквера по улице Ленина города Североуральска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сумме 28,1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счет средств областного и местного бюджетов.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2" name="Picture 2" descr="\\server4\Disk_P\Документы на Server4\БЮДЖЕТ ДЛЯ ГРАЖДАН\_Версия 2020\сквер Молодеж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854" y="2636912"/>
            <a:ext cx="4536502" cy="3168352"/>
          </a:xfrm>
          <a:prstGeom prst="rect">
            <a:avLst/>
          </a:prstGeom>
          <a:noFill/>
        </p:spPr>
      </p:pic>
      <p:pic>
        <p:nvPicPr>
          <p:cNvPr id="2051" name="Picture 3" descr="\\server4\Disk_P\Документы на Server4\БЮДЖЕТ ДЛЯ ГРАЖДАН\_Версия 2020\фотографии\0c7528fd-3e4f-41db-8d98-89d8117af0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4412" y="2636912"/>
            <a:ext cx="4968552" cy="316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965372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>
            <a:noAutofit/>
          </a:bodyPr>
          <a:lstStyle/>
          <a:p>
            <a:pPr algn="r"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3788" y="1643062"/>
            <a:ext cx="10257208" cy="705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 расходов в области ЖКХ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701924" y="2564904"/>
          <a:ext cx="914501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9689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000" y="0"/>
            <a:ext cx="10918825" cy="1241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/>
              <a:t>ЖИЛИЩНО-КОММУНАЛЬНОЕ ХОЗЯЙСТВО </a:t>
            </a:r>
            <a:r>
              <a:rPr lang="ru-RU" sz="2400" b="1" dirty="0"/>
              <a:t>за 2019  год исполнение по разделу составляет </a:t>
            </a:r>
            <a:r>
              <a:rPr lang="ru-RU" sz="2400" b="1" dirty="0">
                <a:latin typeface="Arial" charset="0"/>
              </a:rPr>
              <a:t>172959,3</a:t>
            </a:r>
            <a:r>
              <a:rPr lang="ru-RU" sz="2400" b="1" dirty="0"/>
              <a:t> тыс. руб.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нутый угол 11"/>
          <p:cNvSpPr/>
          <p:nvPr/>
        </p:nvSpPr>
        <p:spPr>
          <a:xfrm>
            <a:off x="189756" y="2132856"/>
            <a:ext cx="3141836" cy="4536504"/>
          </a:xfrm>
          <a:prstGeom prst="foldedCorner">
            <a:avLst>
              <a:gd name="adj" fmla="val 5659"/>
            </a:avLst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50" b="1" dirty="0">
                <a:solidFill>
                  <a:schemeClr val="bg1"/>
                </a:solidFill>
                <a:cs typeface="Arial" charset="0"/>
              </a:rPr>
              <a:t>ЖИЛИЩНОЕ ХОЗЯЙСТВО</a:t>
            </a:r>
            <a:r>
              <a:rPr lang="ru-RU" sz="95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Расходы направлены:  на обследование жилищного фонда на предмет признания его аварийным, на осуществление сноса аварийных домов и высвобождение земельных участков под новое жилищное строительство – 904,9 тыс.руб.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 уплата взносов региональному оператору на капитальный ремонт  общего имущества в многоквартирных домах в качестве собственников помещений в муниципальном жилищном фонде  - 5738,9 тыс.руб. 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  предоставление субсидий на удешевление услуг по содержанию и ремонту муниципального специализированного жилищного фонда (общежитий) – 1500,0 тыс.руб. 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Проведение капитального ремонта общего имущества муниципального жилищного фонда  Североуральского городского округа, в том числе разработка проектно-сметной документации – 2742,1 тыс.руб.                            </a:t>
            </a: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765820" y="1556792"/>
            <a:ext cx="2016224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10885,9</a:t>
            </a:r>
          </a:p>
          <a:p>
            <a:pPr algn="ctr">
              <a:defRPr/>
            </a:pPr>
            <a:r>
              <a:rPr lang="ru-RU" sz="1200" dirty="0"/>
              <a:t>тыс. руб.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3430116" y="2204864"/>
            <a:ext cx="2304256" cy="4509120"/>
          </a:xfrm>
          <a:prstGeom prst="foldedCorner">
            <a:avLst>
              <a:gd name="adj" fmla="val 383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000" b="1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1000" b="1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Коммунальное – хозяйство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</a:rPr>
              <a:t>Расходы направлены на реализацию  мероприятий по энергосбережению: оснащение зданий (строений, сооружений), находящихся   в муниципальной собственности, многоквартирных жилых домов, жилых помещений, квартир приборами учета используемых энергетических ресурсов, в том числе  разработка проектно-сметной документации в рамках  реализации подпрограммы «Муниципальная программа по энергосбережению и повышению энергетической эффективности объектов Североуральского городского округа» - 38075,2 тыс.руб.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Организация </a:t>
            </a:r>
            <a:r>
              <a:rPr lang="ru-RU" sz="1000" dirty="0" err="1">
                <a:solidFill>
                  <a:schemeClr val="bg1"/>
                </a:solidFill>
                <a:cs typeface="Arial" charset="0"/>
              </a:rPr>
              <a:t>электро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-, тепло-, </a:t>
            </a:r>
            <a:r>
              <a:rPr lang="ru-RU" sz="1000" dirty="0" err="1">
                <a:solidFill>
                  <a:schemeClr val="bg1"/>
                </a:solidFill>
                <a:cs typeface="Arial" charset="0"/>
              </a:rPr>
              <a:t>газо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- и водоснабжения, водоотведения, снабжения населения топливом, в том числе путем погашения задолженности – 37222,0 тыс.руб.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522663" y="1572196"/>
            <a:ext cx="1949450" cy="488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75297,2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806380" y="2204864"/>
            <a:ext cx="4392488" cy="4464496"/>
          </a:xfrm>
          <a:prstGeom prst="foldedCorner">
            <a:avLst>
              <a:gd name="adj" fmla="val 56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950" b="1" dirty="0">
                <a:solidFill>
                  <a:schemeClr val="bg1"/>
                </a:solidFill>
                <a:cs typeface="Arial" charset="0"/>
              </a:rPr>
              <a:t>Благоустройство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1.Расходы направлены на реализацию мероприятий  по подпрограмме «Комплексное  благоустройство территории Североуральского городского округа», в т.ч. :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благоустройство дворовых территорий Североуральского городского округа  в сумме 600,0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уличное освещение  в сумме  18841,4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-на озеленение в сумме  3364,7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организацию и содержание мест захоронения в сумме 3400,9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-</a:t>
            </a:r>
            <a:r>
              <a:rPr lang="ru-RU" sz="950" dirty="0">
                <a:solidFill>
                  <a:schemeClr val="bg1"/>
                </a:solidFill>
              </a:rPr>
              <a:t>на прочие мероприятия по благоустройству (содержание биоямы,  содержание объектов благоустройства, памятников, обустройство новогоднего городка, аккарицидная обработка общественных мест, приобретение декоративного освещения для улиц, ремонт светодиодных консолей, приобретение, установка, ремонт остановочных комплексов в сумме 7631,3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</a:rPr>
              <a:t>-на организацию деятельности по сбору, транспортированию, обработке, утилизации, обезвреживанию и захоронению твердых коммунальных отходов)  в сумме 2309,1 тыс.руб.;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</a:rPr>
              <a:t>2. на закупку и установку осветительного оборудования в сумме 7041,2 тыс.руб.</a:t>
            </a:r>
          </a:p>
          <a:p>
            <a:pPr algn="just"/>
            <a:r>
              <a:rPr lang="ru-RU" sz="950" dirty="0">
                <a:solidFill>
                  <a:schemeClr val="bg1"/>
                </a:solidFill>
                <a:cs typeface="Arial" charset="0"/>
              </a:rPr>
              <a:t>3. Расходы направлены на реализацию </a:t>
            </a:r>
            <a:r>
              <a:rPr lang="ru-RU" sz="950" dirty="0">
                <a:solidFill>
                  <a:schemeClr val="bg1"/>
                </a:solidFill>
              </a:rPr>
              <a:t>подпрограммы  «Комплексная экологическая программа Североуральского городского округа» в сумме  250,0 тыс.руб.</a:t>
            </a:r>
          </a:p>
          <a:p>
            <a:pPr algn="just">
              <a:defRPr/>
            </a:pPr>
            <a:r>
              <a:rPr lang="ru-RU" sz="950" dirty="0">
                <a:solidFill>
                  <a:schemeClr val="bg1"/>
                </a:solidFill>
                <a:cs typeface="Arial" charset="0"/>
              </a:rPr>
              <a:t>4.</a:t>
            </a:r>
            <a:r>
              <a:rPr lang="ru-RU" sz="950" dirty="0">
                <a:solidFill>
                  <a:schemeClr val="bg1"/>
                </a:solidFill>
              </a:rPr>
              <a:t> Расходы направлены на реализацию муниципальной программы Североуральского городского округа «Формирование современной городской среды на территории Североуральского городского округа  в сумме  28376,2 тыс.руб. в т.ч. благоустройство общественных территорий – 28079,2 тыс.руб.</a:t>
            </a:r>
            <a:endParaRPr lang="ru-RU" sz="95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10270875" y="2204864"/>
            <a:ext cx="1800201" cy="4464496"/>
          </a:xfrm>
          <a:prstGeom prst="foldedCorner">
            <a:avLst>
              <a:gd name="adj" fmla="val 5659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cs typeface="Arial" charset="0"/>
              </a:rPr>
              <a:t>Другие вопросы в области жилищно-коммунального хозяйства </a:t>
            </a:r>
            <a:r>
              <a:rPr lang="ru-RU" sz="1000" dirty="0">
                <a:solidFill>
                  <a:schemeClr val="bg1"/>
                </a:solidFill>
                <a:cs typeface="Arial" charset="0"/>
              </a:rPr>
              <a:t> </a:t>
            </a:r>
          </a:p>
          <a:p>
            <a:pPr algn="just">
              <a:defRPr/>
            </a:pPr>
            <a:r>
              <a:rPr lang="ru-RU" sz="1000" dirty="0">
                <a:solidFill>
                  <a:schemeClr val="bg1"/>
                </a:solidFill>
                <a:cs typeface="Arial" charset="0"/>
              </a:rPr>
              <a:t>- Расходы направлены на обеспечение деятельности  муниципального казенного учреждения «Служба заказчика» в сумме  14427,5 тыс.руб.;</a:t>
            </a:r>
          </a:p>
          <a:p>
            <a:pPr algn="just">
              <a:buFontTx/>
              <a:buChar char="-"/>
              <a:defRPr/>
            </a:pPr>
            <a:r>
              <a:rPr lang="ru-RU" sz="1000" dirty="0">
                <a:solidFill>
                  <a:schemeClr val="bg1"/>
                </a:solidFill>
              </a:rPr>
              <a:t> Расходы  направлены на оказание гарантированного перечня услуг по захоронению умерших граждан  в сумме 533,9 тыс.руб.;</a:t>
            </a:r>
          </a:p>
          <a:p>
            <a:pPr algn="just">
              <a:defRPr/>
            </a:pPr>
            <a:endParaRPr lang="ru-RU" sz="1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814492" y="1556792"/>
            <a:ext cx="2017364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71814,8 </a:t>
            </a: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0270876" y="1556792"/>
            <a:ext cx="1689100" cy="510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Arial" charset="0"/>
                <a:cs typeface="Arial" charset="0"/>
              </a:rPr>
              <a:t>14961,4</a:t>
            </a:r>
          </a:p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cs typeface="Arial" charset="0"/>
              </a:rPr>
              <a:t>тыс. руб. 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65821" y="1571625"/>
            <a:ext cx="10657184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21208" y="1623106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2764151"/>
              </p:ext>
            </p:extLst>
          </p:nvPr>
        </p:nvGraphicFramePr>
        <p:xfrm>
          <a:off x="765820" y="1988840"/>
          <a:ext cx="10657184" cy="47695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57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ru-RU" sz="1100" baseline="0" dirty="0">
                          <a:effectLst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100" b="1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освещение (содержание сетей, оплата за потребленную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электроэнергию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18847,8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18841,4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Комплексное благоустройство общественных территорий, проектно-изыскательские работы по благоустройству общественных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территорий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28594,7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28376,2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6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3364,7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3364,7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3462,1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3400,9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5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комплекса профилактических работ по уходу за объектами благоустройства (уход за объектами благоустройства)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1718,3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1718,3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3994,8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3937,0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 памятников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656,8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656,8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мест общего 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биоямы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(скотомогильник)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Уборка и транспортировка трупов безнадзорных животных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11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Аккарицидная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обработка общественных мест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83,0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4045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Расходы на жилищно-коммунальное хозяйство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2943352"/>
              </p:ext>
            </p:extLst>
          </p:nvPr>
        </p:nvGraphicFramePr>
        <p:xfrm>
          <a:off x="837828" y="2564904"/>
          <a:ext cx="10657184" cy="360985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13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2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N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ru-RU" sz="1200" baseline="0" dirty="0">
                          <a:effectLst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План</a:t>
                      </a:r>
                      <a:r>
                        <a:rPr lang="ru-RU" sz="1200" b="1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Приобретение, установка,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ремонт остановочных комплексов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567,4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565,4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13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декоративного освещения для улиц города, ремонт светодиодных консолей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491,2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491,2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деятельности  по сбору, транспортированию, обработке, утилизации, обезвреживанию и захоронению твердых коммунальных отходов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2309,1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2309,1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Закупка и установка осветительного оборудования с заменой неэффективного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на энергосберегающее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7041,2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7041,2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 на экологическую безопасность территории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250,0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дворовых территорий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600,0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600,0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72174,5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71814,8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51C2C8A-15BD-4FAD-8022-6BAF1F75BED8}"/>
              </a:ext>
            </a:extLst>
          </p:cNvPr>
          <p:cNvSpPr/>
          <p:nvPr/>
        </p:nvSpPr>
        <p:spPr>
          <a:xfrm>
            <a:off x="765821" y="1571625"/>
            <a:ext cx="10657184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8F18C80-0125-4C4F-8D03-5976ADBE5F3D}"/>
              </a:ext>
            </a:extLst>
          </p:cNvPr>
          <p:cNvSpPr/>
          <p:nvPr/>
        </p:nvSpPr>
        <p:spPr>
          <a:xfrm>
            <a:off x="9121208" y="1623106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93404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Стрелка вправо 23"/>
          <p:cNvSpPr/>
          <p:nvPr/>
        </p:nvSpPr>
        <p:spPr>
          <a:xfrm>
            <a:off x="7315491" y="2077913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7C2884C4-336D-4DBD-9D11-629FCA91F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>
              <a:defRPr/>
            </a:pPr>
            <a:r>
              <a:rPr lang="ru-RU" sz="3200" b="1" baseline="-25000" dirty="0"/>
              <a:t> </a:t>
            </a: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Структура доходов бюджета за 2019 год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трелка вправо 23">
            <a:extLst>
              <a:ext uri="{FF2B5EF4-FFF2-40B4-BE49-F238E27FC236}">
                <a16:creationId xmlns:a16="http://schemas.microsoft.com/office/drawing/2014/main" xmlns="" id="{B7E3D818-B485-49BB-86B8-810135E5E7DF}"/>
              </a:ext>
            </a:extLst>
          </p:cNvPr>
          <p:cNvSpPr/>
          <p:nvPr/>
        </p:nvSpPr>
        <p:spPr>
          <a:xfrm>
            <a:off x="7315491" y="3443453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Стрелка вправо 23">
            <a:extLst>
              <a:ext uri="{FF2B5EF4-FFF2-40B4-BE49-F238E27FC236}">
                <a16:creationId xmlns:a16="http://schemas.microsoft.com/office/drawing/2014/main" xmlns="" id="{02E3CF99-986C-4AD3-96FA-8851273C01EC}"/>
              </a:ext>
            </a:extLst>
          </p:cNvPr>
          <p:cNvSpPr/>
          <p:nvPr/>
        </p:nvSpPr>
        <p:spPr>
          <a:xfrm>
            <a:off x="7315491" y="4890017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трелка вправо 23">
            <a:extLst>
              <a:ext uri="{FF2B5EF4-FFF2-40B4-BE49-F238E27FC236}">
                <a16:creationId xmlns:a16="http://schemas.microsoft.com/office/drawing/2014/main" xmlns="" id="{29FE9B5F-8AAA-40C6-A9F9-E6C06361C7BE}"/>
              </a:ext>
            </a:extLst>
          </p:cNvPr>
          <p:cNvSpPr/>
          <p:nvPr/>
        </p:nvSpPr>
        <p:spPr>
          <a:xfrm>
            <a:off x="7315491" y="5938257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6255847"/>
              </p:ext>
            </p:extLst>
          </p:nvPr>
        </p:nvGraphicFramePr>
        <p:xfrm>
          <a:off x="465024" y="1624000"/>
          <a:ext cx="6671476" cy="503086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4174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5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299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</a:rPr>
                        <a:t>Структура доходов бюджета за 2019 год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Доходы бюджета Североуральского городского округа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Сумма (в 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</a:rPr>
                        <a:t>млн.рублей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Удельный вес (в процентах)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384,3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23%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Неналоговые доходы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67,2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222,1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73%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12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Итого доходов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673,9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3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Налоговые доходы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384,3  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5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 на доходы физических лиц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317,3 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83%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15,9 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4%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57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Налоги на совокупный доход (упрощенная и патентная системы налогообложения, ЕНВД, единый сельскохозяйственный налог)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24,9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6%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Земельный налог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11,3 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7,2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2%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57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Государственная пошлина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7,7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2%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76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Неналоговые доходы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67,2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Доходы от использования имущества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49,0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73%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1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Плата за негативное воздействие на окружающую среду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5,0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7%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71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Доходы от оказания платных услуг и компенсации затрат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0,9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1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7,9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12%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0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Штрафы, санкции, возмещение ущерба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4,4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7%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176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Безвозмездные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поступления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</a:rPr>
                        <a:t>222,1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Дотации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18,9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2%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Субсидии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488,8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Субвенции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613,8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953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chemeClr val="bg1"/>
                          </a:solidFill>
                        </a:rPr>
                        <a:t>Иные межбюджетные трансферты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103,0 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</a:rPr>
                        <a:t>8%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graphicFrame>
        <p:nvGraphicFramePr>
          <p:cNvPr id="2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0249053"/>
              </p:ext>
            </p:extLst>
          </p:nvPr>
        </p:nvGraphicFramePr>
        <p:xfrm>
          <a:off x="8326660" y="2521611"/>
          <a:ext cx="3500904" cy="183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036215"/>
              </p:ext>
            </p:extLst>
          </p:nvPr>
        </p:nvGraphicFramePr>
        <p:xfrm>
          <a:off x="8755651" y="4054671"/>
          <a:ext cx="3384376" cy="178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5714860"/>
              </p:ext>
            </p:extLst>
          </p:nvPr>
        </p:nvGraphicFramePr>
        <p:xfrm>
          <a:off x="8755651" y="1296422"/>
          <a:ext cx="2881790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2570826"/>
              </p:ext>
            </p:extLst>
          </p:nvPr>
        </p:nvGraphicFramePr>
        <p:xfrm>
          <a:off x="8035571" y="5241420"/>
          <a:ext cx="4035505" cy="157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b="1" dirty="0"/>
              <a:t>СОЦИАЛЬНАЯ ПОЛИТИКА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/>
              <a:t>Расходы по подразделу составляют </a:t>
            </a:r>
            <a:r>
              <a:rPr lang="ru-RU" sz="1800" dirty="0">
                <a:latin typeface="Arial" charset="0"/>
              </a:rPr>
              <a:t>167268,1</a:t>
            </a:r>
            <a:r>
              <a:rPr lang="ru-RU" sz="1800" dirty="0"/>
              <a:t> тыс. рублей</a:t>
            </a:r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Схема 17"/>
          <p:cNvGraphicFramePr/>
          <p:nvPr/>
        </p:nvGraphicFramePr>
        <p:xfrm>
          <a:off x="-314300" y="1628800"/>
          <a:ext cx="12889432" cy="5034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/>
              <a:t>СРЕДСТВА МАССОВОЙ ИНФОРМАЦИИ И ОБСЛУЖИВАНИЕ ГОСУДАРСТВЕННОГО И МУНИЦИПАЛЬНОГО ДОЛГА</a:t>
            </a: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агетная рамка 11"/>
          <p:cNvSpPr/>
          <p:nvPr/>
        </p:nvSpPr>
        <p:spPr>
          <a:xfrm>
            <a:off x="1125538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 - Расходы на предоставление субсидий на финансовое обеспечение муниципального задания на оказание муниципальных услуг МАУ СГИСР </a:t>
            </a:r>
          </a:p>
          <a:p>
            <a:pPr algn="ctr">
              <a:defRPr/>
            </a:pPr>
            <a:r>
              <a:rPr lang="ru-RU" sz="1600" dirty="0"/>
              <a:t>«Северный вестник» в сумме 412,3 тыс.руб.;</a:t>
            </a:r>
          </a:p>
          <a:p>
            <a:pPr algn="ctr">
              <a:defRPr/>
            </a:pPr>
            <a:r>
              <a:rPr lang="ru-RU" sz="1600" dirty="0"/>
              <a:t>- Опубликование нормативных правовых актов и освещение деятельности органов местного самоуправления Североуральского городского округа в сумме 1098,8 тыс.руб.</a:t>
            </a:r>
          </a:p>
          <a:p>
            <a:pPr algn="ctr">
              <a:defRPr/>
            </a:pPr>
            <a:r>
              <a:rPr lang="ru-RU" sz="1600" dirty="0"/>
              <a:t> </a:t>
            </a:r>
          </a:p>
        </p:txBody>
      </p:sp>
      <p:sp>
        <p:nvSpPr>
          <p:cNvPr id="13" name="Багетная рамка 12"/>
          <p:cNvSpPr/>
          <p:nvPr/>
        </p:nvSpPr>
        <p:spPr>
          <a:xfrm>
            <a:off x="6310313" y="2924175"/>
            <a:ext cx="4537075" cy="3529013"/>
          </a:xfrm>
          <a:prstGeom prst="bevel">
            <a:avLst>
              <a:gd name="adj" fmla="val 3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Расходы на обслуживание муниципального долга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14" name="Рамка 13"/>
          <p:cNvSpPr/>
          <p:nvPr/>
        </p:nvSpPr>
        <p:spPr>
          <a:xfrm>
            <a:off x="1125538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МАССОВОЙ ИНФОРМАЦИИ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подразделу составляют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1511,1  тыс. руб. </a:t>
            </a:r>
          </a:p>
        </p:txBody>
      </p:sp>
      <p:sp>
        <p:nvSpPr>
          <p:cNvPr id="15" name="Рамка 14"/>
          <p:cNvSpPr/>
          <p:nvPr/>
        </p:nvSpPr>
        <p:spPr>
          <a:xfrm>
            <a:off x="6310313" y="1700213"/>
            <a:ext cx="4537075" cy="100806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ГОСУДАРСТВЕННОГО И МУНИЦИПАЛЬНОГО ДОЛГА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подразделу </a:t>
            </a:r>
            <a:r>
              <a:rPr lang="ru-RU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 31,3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77838" y="2133600"/>
            <a:ext cx="576262" cy="1150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10918825" y="2059781"/>
            <a:ext cx="576263" cy="12969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498282411"/>
              </p:ext>
            </p:extLst>
          </p:nvPr>
        </p:nvGraphicFramePr>
        <p:xfrm>
          <a:off x="261764" y="1556792"/>
          <a:ext cx="1140775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DBA6828-29EB-4308-AECC-382015C9C283}"/>
              </a:ext>
            </a:extLst>
          </p:cNvPr>
          <p:cNvSpPr txBox="1">
            <a:spLocks/>
          </p:cNvSpPr>
          <p:nvPr/>
        </p:nvSpPr>
        <p:spPr bwMode="auto">
          <a:xfrm>
            <a:off x="1414463" y="188913"/>
            <a:ext cx="10583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5300" b="1" kern="1200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algn="r">
              <a:defRPr/>
            </a:pPr>
            <a:r>
              <a:rPr lang="ru-RU" sz="2400" dirty="0"/>
              <a:t>Размер муниципального долга Североуральского городского округа, и объем расходов на его обслуживание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9600" y="142875"/>
            <a:ext cx="9858375" cy="9985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 Финансовом управлении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307975" y="1643063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4165600" y="1656738"/>
            <a:ext cx="7572375" cy="2843825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</a:t>
            </a:r>
            <a:r>
              <a:rPr lang="ru-RU" dirty="0" err="1"/>
              <a:t>Североуральского</a:t>
            </a:r>
            <a:r>
              <a:rPr lang="ru-RU" dirty="0"/>
              <a:t> городского округа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 algn="ctr"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5030307"/>
              </p:ext>
            </p:extLst>
          </p:nvPr>
        </p:nvGraphicFramePr>
        <p:xfrm>
          <a:off x="1450942" y="4672988"/>
          <a:ext cx="921550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6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Начальник управления</a:t>
                      </a:r>
                      <a:r>
                        <a:rPr lang="en-US" sz="1400" kern="1200" baseline="0" dirty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/>
                        <a:t>Толстова Татьяна Владимировна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Свердловская</a:t>
                      </a:r>
                      <a:r>
                        <a:rPr lang="ru-RU" sz="1400" baseline="0" dirty="0"/>
                        <a:t>  обл. ,г.Североуральск, </a:t>
                      </a:r>
                      <a:r>
                        <a:rPr lang="ru-RU" sz="1400" dirty="0"/>
                        <a:t>ул. Чайковского,</a:t>
                      </a:r>
                      <a:r>
                        <a:rPr lang="ru-RU" sz="1400" baseline="0" dirty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/>
                        <a:t>Телефон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2-64-36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С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8:00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17:</a:t>
                      </a:r>
                      <a:r>
                        <a:rPr lang="en-US" sz="1400" kern="1200" baseline="0" dirty="0"/>
                        <a:t>15  </a:t>
                      </a:r>
                      <a:r>
                        <a:rPr lang="ru-RU" sz="1400" kern="1200" baseline="0" dirty="0"/>
                        <a:t>(пт.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 16:</a:t>
                      </a:r>
                      <a:r>
                        <a:rPr lang="en-US" sz="1400" kern="1200" baseline="0" dirty="0"/>
                        <a:t>00</a:t>
                      </a:r>
                      <a:r>
                        <a:rPr lang="ru-RU" sz="1400" kern="1200" baseline="0" dirty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/>
                        <a:t>Перерыв на обед с 12:00 до 13:00 Выходные дни - </a:t>
                      </a:r>
                      <a:r>
                        <a:rPr lang="ru-RU" sz="1400" kern="1200" baseline="0" dirty="0" err="1"/>
                        <a:t>Сб</a:t>
                      </a:r>
                      <a:r>
                        <a:rPr lang="ru-RU" sz="1400" kern="1200" baseline="0" dirty="0"/>
                        <a:t>, </a:t>
                      </a:r>
                      <a:r>
                        <a:rPr lang="ru-RU" sz="1400" kern="1200" baseline="0" dirty="0" err="1"/>
                        <a:t>Вс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494778" y="2214563"/>
            <a:ext cx="11144250" cy="3857625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37828" y="1772816"/>
            <a:ext cx="2592288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Основой экономического потенциала Североуральского городского округа являются обрабатывающие производства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 января 2020 года на территории Североуральского городского округа зарегистрировано 302 юридических лица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906972697"/>
              </p:ext>
            </p:extLst>
          </p:nvPr>
        </p:nvGraphicFramePr>
        <p:xfrm>
          <a:off x="3471632" y="1755776"/>
          <a:ext cx="8023381" cy="465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1E130E4-9F96-4D64-8E6C-BF8A68572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>
              <a:defRPr/>
            </a:pPr>
            <a:r>
              <a:rPr lang="ru-RU" sz="3200" b="1" baseline="-25000" dirty="0"/>
              <a:t> </a:t>
            </a: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Итоги социально-экономического развития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822196235"/>
              </p:ext>
            </p:extLst>
          </p:nvPr>
        </p:nvGraphicFramePr>
        <p:xfrm>
          <a:off x="549796" y="1700808"/>
          <a:ext cx="11377263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58BD786-E55A-4E87-A00F-B0A70EDE1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r">
              <a:defRPr/>
            </a:pPr>
            <a:r>
              <a:rPr lang="ru-RU" sz="3200" b="1" baseline="-25000" dirty="0"/>
              <a:t> </a:t>
            </a: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Показатели занятости населения по отраслям экономики</a:t>
            </a:r>
            <a:endParaRPr lang="ru-RU" sz="5300" b="1" dirty="0">
              <a:ln w="19050" cap="flat" cmpd="sng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xmlns="" id="{A5852157-7C39-4E8E-80B5-9B0BF4C7EDCC}"/>
              </a:ext>
            </a:extLst>
          </p:cNvPr>
          <p:cNvSpPr/>
          <p:nvPr/>
        </p:nvSpPr>
        <p:spPr>
          <a:xfrm>
            <a:off x="5802049" y="3582185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C0968873-24AF-4A6B-9304-F0FAE4DEFD29}"/>
              </a:ext>
            </a:extLst>
          </p:cNvPr>
          <p:cNvSpPr/>
          <p:nvPr/>
        </p:nvSpPr>
        <p:spPr>
          <a:xfrm rot="2809284">
            <a:off x="3870987" y="3798097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E3DF4E73-5A35-4576-85CB-8F9369216775}"/>
              </a:ext>
            </a:extLst>
          </p:cNvPr>
          <p:cNvSpPr/>
          <p:nvPr/>
        </p:nvSpPr>
        <p:spPr>
          <a:xfrm rot="-2700000">
            <a:off x="7799893" y="3798098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2348880"/>
            <a:ext cx="9358312" cy="7858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 выплачиваемые из бюджета денежные средства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9880" y="3284445"/>
            <a:ext cx="3929062" cy="857250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исполнялись по: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4806" y="4602278"/>
            <a:ext cx="2786062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617777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79395" y="4617777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программам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D446F268-67DC-41FD-83BD-D4AEE8B06B6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476250"/>
            <a:ext cx="10072687" cy="936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Отраслевая структура расходов в 2019 году </a:t>
            </a:r>
            <a:br>
              <a:rPr lang="ru-RU" sz="3200" b="1" dirty="0"/>
            </a:br>
            <a:r>
              <a:rPr lang="ru-RU" sz="3200" b="1" dirty="0"/>
              <a:t>(тысяч рублей)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ыноска 2 15"/>
          <p:cNvSpPr/>
          <p:nvPr/>
        </p:nvSpPr>
        <p:spPr>
          <a:xfrm>
            <a:off x="1087325" y="2080419"/>
            <a:ext cx="1366838" cy="1655763"/>
          </a:xfrm>
          <a:prstGeom prst="borderCallout2">
            <a:avLst>
              <a:gd name="adj1" fmla="val 49099"/>
              <a:gd name="adj2" fmla="val 99486"/>
              <a:gd name="adj3" fmla="val 10856"/>
              <a:gd name="adj4" fmla="val 181059"/>
              <a:gd name="adj5" fmla="val 10748"/>
              <a:gd name="adj6" fmla="val 24679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Показывает фактическое исполнение от плановых назначений </a:t>
            </a: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69460009"/>
              </p:ext>
            </p:extLst>
          </p:nvPr>
        </p:nvGraphicFramePr>
        <p:xfrm>
          <a:off x="261764" y="1556792"/>
          <a:ext cx="11737304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463" y="188913"/>
            <a:ext cx="10583862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ru-RU" sz="2200" b="1" dirty="0"/>
              <a:t>Исполнение расходов бюджета СГО за 2019 год </a:t>
            </a:r>
            <a:br>
              <a:rPr lang="ru-RU" sz="2200" b="1" dirty="0"/>
            </a:br>
            <a:r>
              <a:rPr lang="ru-RU" sz="2200" b="1" dirty="0"/>
              <a:t>по муниципальным программам, </a:t>
            </a:r>
            <a:r>
              <a:rPr lang="ru-RU" sz="2200" b="1" dirty="0" smtClean="0"/>
              <a:t>1576278,2 </a:t>
            </a:r>
            <a:r>
              <a:rPr lang="ru-RU" sz="2200" b="1" dirty="0" err="1" smtClean="0"/>
              <a:t>тыс.рублей</a:t>
            </a:r>
            <a:endParaRPr lang="ru-RU" sz="2200" dirty="0"/>
          </a:p>
        </p:txBody>
      </p:sp>
      <p:pic>
        <p:nvPicPr>
          <p:cNvPr id="10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299098070"/>
              </p:ext>
            </p:extLst>
          </p:nvPr>
        </p:nvGraphicFramePr>
        <p:xfrm>
          <a:off x="261764" y="1556792"/>
          <a:ext cx="11763571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5288" y="214313"/>
            <a:ext cx="10072687" cy="998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400" b="1" dirty="0"/>
              <a:t>Расходы бюджета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79663" y="1643063"/>
            <a:ext cx="7643812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Среднемесячная заработная плата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работников муниципальных учреждений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(в рублях)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7975" y="2714625"/>
          <a:ext cx="11430078" cy="379667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86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43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2016 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2017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2018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2019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/>
                        <a:t>2020</a:t>
                      </a:r>
                    </a:p>
                    <a:p>
                      <a:pPr algn="ctr"/>
                      <a:r>
                        <a:rPr lang="ru-RU" sz="1600" kern="1200" baseline="0" dirty="0"/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r>
                        <a:rPr lang="ru-RU" sz="1600" kern="1200" baseline="0"/>
                        <a:t>Педагогические работники </a:t>
                      </a:r>
                      <a:r>
                        <a:rPr lang="ru-RU" sz="1600" kern="1200" baseline="0" dirty="0"/>
                        <a:t>дошкольных</a:t>
                      </a:r>
                    </a:p>
                    <a:p>
                      <a:r>
                        <a:rPr lang="ru-RU" sz="1600" kern="1200" baseline="0" dirty="0"/>
                        <a:t>образовательных учреждений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29515,0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28915,3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29572,4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33354,7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35816,9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учреждений	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32223,0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31784,3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32487,9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35256,7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38121,2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Работники учреждений культуры и искусства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30650,0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33874,0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36777,0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38003,0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/>
                        <a:t>Работники учреждений физической культуры и спорта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15513,0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17954,1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20256,0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21293,0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Тема1" id="{96C98D27-CD86-415A-9716-32EB7BBFC703}" vid="{F41ED468-FDA7-450C-BCBE-79C61995AF36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2766</Words>
  <Application>Microsoft Office PowerPoint</Application>
  <PresentationFormat>Произвольный</PresentationFormat>
  <Paragraphs>588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Тема1</vt:lpstr>
      <vt:lpstr>Слайд 1</vt:lpstr>
      <vt:lpstr>  Показатели исполнения доходов бюджета МО Североуральский городской округ за 2019 год</vt:lpstr>
      <vt:lpstr> Структура доходов бюджета за 2019 год</vt:lpstr>
      <vt:lpstr> Итоги социально-экономического развития</vt:lpstr>
      <vt:lpstr> Показатели занятости населения по отраслям экономики</vt:lpstr>
      <vt:lpstr>Слайд 6</vt:lpstr>
      <vt:lpstr> Отраслевая структура расходов в 2019 году  (тысяч рублей)</vt:lpstr>
      <vt:lpstr>Исполнение расходов бюджета СГО за 2019 год  по муниципальным программам, 1576278,2 тыс.рублей</vt:lpstr>
      <vt:lpstr>Расходы бюджета</vt:lpstr>
      <vt:lpstr>Расходы на образование</vt:lpstr>
      <vt:lpstr>Расходы на образование</vt:lpstr>
      <vt:lpstr>Расходы на образование</vt:lpstr>
      <vt:lpstr>Расходы на образование</vt:lpstr>
      <vt:lpstr>Расходы на культуру</vt:lpstr>
      <vt:lpstr>КУЛЬТУРА, КИНЕМАТОГРАФИЯ  За 2019 год исполнение по разделу составляет 88221,1 ТЫС. РУБ.</vt:lpstr>
      <vt:lpstr>Приоритетные направления  расходов в области культуры</vt:lpstr>
      <vt:lpstr>Расходы на физическую культуру и спорт</vt:lpstr>
      <vt:lpstr>ФИЗИЧЕСКАЯ КУЛЬТУРА И СПОРТ Расходы по подразделу составляют 49423,8 тыс. руб.</vt:lpstr>
      <vt:lpstr>НАЦИОНАЛЬНАЯ БЕЗОПАСНОСТЬ И ПРАВООХРАНИТЕЛЬНАЯ ДЕЯТЕЛЬНОСТЬ  За 2019 год исполнение по разделу составляет 8555,6  тыс. руб. </vt:lpstr>
      <vt:lpstr>НАЦИОНАЛЬНАЯ ЭКОНОМИКА За 2019 год исполнение по разделу составляет 84938,9 тыс. руб.</vt:lpstr>
      <vt:lpstr>НАЦИОНАЛЬНАЯ ЭКОНОМИКА </vt:lpstr>
      <vt:lpstr>НАЦИОНАЛЬНАЯ ЭКОНОМИКА</vt:lpstr>
      <vt:lpstr>НАЦИОНАЛЬНАЯ ЭКОНОМИКА </vt:lpstr>
      <vt:lpstr>Расходы на жилищно-коммунальное хозяйство Исполнение по разделу за 2019год составляет 173,0 млн. руб. </vt:lpstr>
      <vt:lpstr>Расходы на жилищно-коммунальное хозяйство</vt:lpstr>
      <vt:lpstr>Расходы на жилищно-коммунальное хозяйство</vt:lpstr>
      <vt:lpstr>ЖИЛИЩНО-КОММУНАЛЬНОЕ ХОЗЯЙСТВО за 2019  год исполнение по разделу составляет 172959,3 тыс. руб.</vt:lpstr>
      <vt:lpstr>Расходы на жилищно-коммунальное хозяйство</vt:lpstr>
      <vt:lpstr>Расходы на жилищно-коммунальное хозяйство</vt:lpstr>
      <vt:lpstr>СОЦИАЛЬНАЯ ПОЛИТИКА Расходы по подразделу составляют 167268,1 тыс. рублей</vt:lpstr>
      <vt:lpstr>СРЕДСТВА МАССОВОЙ ИНФОРМАЦИИ И ОБСЛУЖИВАНИЕ ГОСУДАРСТВЕННОГО И МУНИЦИПАЛЬНОГО ДОЛГА</vt:lpstr>
      <vt:lpstr>Слайд 32</vt:lpstr>
      <vt:lpstr>О Финансовом управлении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29</cp:revision>
  <dcterms:modified xsi:type="dcterms:W3CDTF">2020-06-25T05:08:23Z</dcterms:modified>
</cp:coreProperties>
</file>