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48AC-B1BD-4EEC-ABCD-3E11551FC773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692CFFE-C50A-46A3-8B41-FC71A418A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971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48AC-B1BD-4EEC-ABCD-3E11551FC773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CFFE-C50A-46A3-8B41-FC71A418A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758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48AC-B1BD-4EEC-ABCD-3E11551FC773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CFFE-C50A-46A3-8B41-FC71A418A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72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48AC-B1BD-4EEC-ABCD-3E11551FC773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CFFE-C50A-46A3-8B41-FC71A418A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453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F0348AC-B1BD-4EEC-ABCD-3E11551FC773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692CFFE-C50A-46A3-8B41-FC71A418A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162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48AC-B1BD-4EEC-ABCD-3E11551FC773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CFFE-C50A-46A3-8B41-FC71A418A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618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48AC-B1BD-4EEC-ABCD-3E11551FC773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CFFE-C50A-46A3-8B41-FC71A418A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274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48AC-B1BD-4EEC-ABCD-3E11551FC773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CFFE-C50A-46A3-8B41-FC71A418A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934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48AC-B1BD-4EEC-ABCD-3E11551FC773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CFFE-C50A-46A3-8B41-FC71A418A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007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48AC-B1BD-4EEC-ABCD-3E11551FC773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CFFE-C50A-46A3-8B41-FC71A418A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418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48AC-B1BD-4EEC-ABCD-3E11551FC773}" type="datetimeFigureOut">
              <a:rPr lang="ru-RU" smtClean="0"/>
              <a:t>25.10.2021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CFFE-C50A-46A3-8B41-FC71A418A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787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F0348AC-B1BD-4EEC-ABCD-3E11551FC773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692CFFE-C50A-46A3-8B41-FC71A418A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32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1560" y="1432222"/>
            <a:ext cx="9966960" cy="3460619"/>
          </a:xfrm>
        </p:spPr>
        <p:txBody>
          <a:bodyPr/>
          <a:lstStyle/>
          <a:p>
            <a:pPr algn="ctr"/>
            <a:r>
              <a:rPr lang="ru-RU" dirty="0"/>
              <a:t>Инициативные проекты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07" y="1"/>
            <a:ext cx="1279166" cy="12833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673" y="9717"/>
            <a:ext cx="1303611" cy="13025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5285" y="9718"/>
            <a:ext cx="1281288" cy="12736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4450" y="9717"/>
            <a:ext cx="1271529" cy="12691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5738" y="0"/>
            <a:ext cx="1279165" cy="12639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5145" y="-47341"/>
            <a:ext cx="1315494" cy="13131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4310" y="48602"/>
            <a:ext cx="1660743" cy="12153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44836" y="1"/>
            <a:ext cx="1265459" cy="12639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10295" y="6879"/>
            <a:ext cx="1183255" cy="125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08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8903" y="2403568"/>
            <a:ext cx="10580913" cy="44544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 smtClean="0"/>
              <a:t>В </a:t>
            </a:r>
            <a:r>
              <a:rPr lang="ru-RU" sz="2800" b="1" dirty="0"/>
              <a:t>целях реализации мероприятий, имеющих приоритетное значение для жителей муниципального образования или его части, по решению вопросов местного значения или иных вопросов, право решения которых предоставлено органам местного самоуправления, в местную администрацию может быть внесен инициативный проект.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476" y="1"/>
            <a:ext cx="4273006" cy="240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81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21654"/>
          </a:xfrm>
        </p:spPr>
        <p:txBody>
          <a:bodyPr>
            <a:normAutofit fontScale="90000"/>
          </a:bodyPr>
          <a:lstStyle/>
          <a:p>
            <a:r>
              <a:rPr lang="ru-RU" dirty="0"/>
              <a:t>ИНИЦИАТИВНЫЙ </a:t>
            </a:r>
            <a:r>
              <a:rPr lang="ru-RU" dirty="0" smtClean="0"/>
              <a:t>ПРОЕКТ -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306286"/>
            <a:ext cx="10058400" cy="486591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                            </a:t>
            </a:r>
            <a:r>
              <a:rPr lang="ru-RU" sz="3200" dirty="0" smtClean="0"/>
              <a:t>предложение </a:t>
            </a:r>
            <a:r>
              <a:rPr lang="ru-RU" sz="3200" dirty="0"/>
              <a:t>граждан, внесенное в </a:t>
            </a:r>
            <a:r>
              <a:rPr lang="ru-RU" sz="3200" dirty="0" smtClean="0"/>
              <a:t>                установленном </a:t>
            </a:r>
            <a:r>
              <a:rPr lang="ru-RU" sz="3200" dirty="0"/>
              <a:t>порядке в администрацию субъекта реализации практики инициативного бюджетирования в целях реализации мероприятий, имеющих приоритетное значение для жителей муниципального образования или его части, по решению вопросов местного значения или иных вопросов, право решения которых предоставлено органам местного самоуправления.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1226060"/>
            <a:ext cx="1697710" cy="65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68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b="1" dirty="0"/>
              <a:t>С инициативой о внесении инициативного проекта вправе </a:t>
            </a:r>
            <a:r>
              <a:rPr lang="ru-RU" b="1" dirty="0" smtClean="0"/>
              <a:t>выступить: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             Инициативная группа: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 smtClean="0"/>
              <a:t>        численностью </a:t>
            </a:r>
            <a:r>
              <a:rPr lang="ru-RU" b="1" dirty="0"/>
              <a:t>не менее десяти граждан </a:t>
            </a:r>
            <a:r>
              <a:rPr lang="ru-RU" b="1" dirty="0" smtClean="0"/>
              <a:t>(минимальная </a:t>
            </a:r>
            <a:r>
              <a:rPr lang="ru-RU" b="1" dirty="0"/>
              <a:t>численность инициативной группы </a:t>
            </a:r>
            <a:r>
              <a:rPr lang="ru-RU" b="1" dirty="0" smtClean="0"/>
              <a:t>                                                                 может </a:t>
            </a:r>
            <a:r>
              <a:rPr lang="ru-RU" b="1" dirty="0"/>
              <a:t>быть уменьшена нормативным правовым актом представительного органа муниципального </a:t>
            </a:r>
            <a:r>
              <a:rPr lang="ru-RU" b="1" dirty="0" smtClean="0"/>
              <a:t>образования);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/>
              <a:t>  </a:t>
            </a:r>
            <a:r>
              <a:rPr lang="ru-RU" b="1" dirty="0" smtClean="0"/>
              <a:t>      </a:t>
            </a:r>
            <a:r>
              <a:rPr lang="ru-RU" b="1" dirty="0"/>
              <a:t>достигших шестнадцатилетнего </a:t>
            </a:r>
            <a:r>
              <a:rPr lang="ru-RU" b="1" dirty="0" smtClean="0"/>
              <a:t>возраста;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/>
              <a:t> </a:t>
            </a:r>
            <a:r>
              <a:rPr lang="ru-RU" b="1" dirty="0" smtClean="0"/>
              <a:t>       проживающих </a:t>
            </a:r>
            <a:r>
              <a:rPr lang="ru-RU" b="1" dirty="0"/>
              <a:t>на территории соответствующего муниципального </a:t>
            </a:r>
            <a:r>
              <a:rPr lang="ru-RU" b="1" dirty="0" smtClean="0"/>
              <a:t>образования;</a:t>
            </a:r>
          </a:p>
          <a:p>
            <a:pPr marL="0" indent="0">
              <a:buNone/>
            </a:pPr>
            <a:endParaRPr lang="ru-RU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/>
              <a:t>  </a:t>
            </a:r>
            <a:r>
              <a:rPr lang="ru-RU" b="1" dirty="0" smtClean="0"/>
              <a:t>            Органы </a:t>
            </a:r>
            <a:r>
              <a:rPr lang="ru-RU" b="1" dirty="0"/>
              <a:t>территориального общественного </a:t>
            </a:r>
            <a:r>
              <a:rPr lang="ru-RU" b="1" dirty="0" smtClean="0"/>
              <a:t>самоуправления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/>
              <a:t>   </a:t>
            </a:r>
            <a:r>
              <a:rPr lang="ru-RU" b="1" dirty="0" smtClean="0"/>
              <a:t>          Староста </a:t>
            </a:r>
            <a:r>
              <a:rPr lang="ru-RU" b="1" dirty="0"/>
              <a:t>сельского населенного </a:t>
            </a:r>
            <a:r>
              <a:rPr lang="ru-RU" b="1" dirty="0" smtClean="0"/>
              <a:t>пункта;</a:t>
            </a:r>
          </a:p>
          <a:p>
            <a:pPr marL="0" indent="0">
              <a:buNone/>
            </a:pPr>
            <a:r>
              <a:rPr lang="ru-RU" b="1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/>
              <a:t> </a:t>
            </a:r>
            <a:r>
              <a:rPr lang="ru-RU" b="1" dirty="0" smtClean="0"/>
              <a:t>            Иные лица, </a:t>
            </a:r>
            <a:r>
              <a:rPr lang="ru-RU" b="1" dirty="0"/>
              <a:t>осуществляющим деятельность на территории соответствующего муниципального образования     (в соответствии с нормативным правовым актом представительного органа муниципального образования </a:t>
            </a:r>
            <a:r>
              <a:rPr lang="ru-RU" b="1" dirty="0" smtClean="0"/>
              <a:t>)              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39" y="4263189"/>
            <a:ext cx="528344" cy="533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39" y="3248405"/>
            <a:ext cx="645626" cy="6498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439" y="5018108"/>
            <a:ext cx="612160" cy="6126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591" y="824889"/>
            <a:ext cx="489192" cy="48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54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760"/>
            <a:ext cx="12192000" cy="75764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Инициативный проект должен </a:t>
            </a:r>
            <a:r>
              <a:rPr lang="ru-RU" sz="2400" b="1" dirty="0" smtClean="0"/>
              <a:t>содержать</a:t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400" b="1" dirty="0"/>
              <a:t>следующие сведения: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0" y="1123405"/>
            <a:ext cx="12192000" cy="5734595"/>
          </a:xfrm>
        </p:spPr>
        <p:txBody>
          <a:bodyPr/>
          <a:lstStyle/>
          <a:p>
            <a:r>
              <a:rPr lang="ru-RU" dirty="0"/>
              <a:t>1) описание проблемы, решение которой имеет приоритетное значение для жителей муниципального образования или его части;</a:t>
            </a:r>
          </a:p>
          <a:p>
            <a:r>
              <a:rPr lang="ru-RU" dirty="0"/>
              <a:t>2) обоснование предложений по решению указанной проблемы;</a:t>
            </a:r>
          </a:p>
          <a:p>
            <a:r>
              <a:rPr lang="ru-RU" dirty="0"/>
              <a:t>3) описание ожидаемого результата (ожидаемых результатов) реализации инициативного проекта;</a:t>
            </a:r>
          </a:p>
          <a:p>
            <a:r>
              <a:rPr lang="ru-RU" dirty="0"/>
              <a:t>4) предварительный расчет необходимых расходов на реализацию инициативного проекта;</a:t>
            </a:r>
          </a:p>
          <a:p>
            <a:r>
              <a:rPr lang="ru-RU" dirty="0"/>
              <a:t>5) планируемые сроки реализации инициативного проекта;</a:t>
            </a:r>
          </a:p>
          <a:p>
            <a:r>
              <a:rPr lang="ru-RU" dirty="0"/>
              <a:t>6) сведения о планируемом (возможном) финансовом, имущественном и (или) трудовом участии заинтересованных лиц в реализации данного проекта;</a:t>
            </a:r>
          </a:p>
          <a:p>
            <a:r>
              <a:rPr lang="ru-RU" dirty="0"/>
              <a:t>7) указание на объем средств местного бюджета в случае, если предполагается использование этих средств на реализацию инициативного проекта, за исключением планируемого объема инициативных платежей;</a:t>
            </a:r>
          </a:p>
          <a:p>
            <a:r>
              <a:rPr lang="ru-RU" dirty="0"/>
              <a:t>8) указание на территорию муниципального образования или его часть, в границах которой будет реализовываться инициативный проект, в соответствии с порядком, установленным нормативным правовым актом представительного органа муниципального образования;</a:t>
            </a:r>
          </a:p>
          <a:p>
            <a:r>
              <a:rPr lang="ru-RU" dirty="0"/>
              <a:t>9) иные сведения, предусмотренные нормативным правовым актом представительного органа муниципального образования.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682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239665"/>
          </a:xfrm>
        </p:spPr>
        <p:txBody>
          <a:bodyPr/>
          <a:lstStyle/>
          <a:p>
            <a:pPr algn="ctr"/>
            <a:r>
              <a:rPr lang="ru-RU" dirty="0" smtClean="0"/>
              <a:t>Нормативная база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dirty="0" smtClean="0"/>
              <a:t>ст</a:t>
            </a:r>
            <a:r>
              <a:rPr lang="ru-RU" sz="2800" dirty="0"/>
              <a:t>. 26.1, </a:t>
            </a:r>
            <a:r>
              <a:rPr lang="ru-RU" sz="2800" dirty="0" smtClean="0"/>
              <a:t>  Федеральный </a:t>
            </a:r>
            <a:r>
              <a:rPr lang="ru-RU" sz="2800" dirty="0"/>
              <a:t>закон от 06.10.2003 N 131-ФЗ </a:t>
            </a:r>
            <a:r>
              <a:rPr lang="ru-RU" sz="2800" dirty="0" smtClean="0"/>
              <a:t> </a:t>
            </a:r>
          </a:p>
          <a:p>
            <a:pPr marL="0" indent="0">
              <a:buNone/>
            </a:pPr>
            <a:r>
              <a:rPr lang="ru-RU" sz="2800" dirty="0" smtClean="0"/>
              <a:t>"</a:t>
            </a:r>
            <a:r>
              <a:rPr lang="ru-RU" sz="2800" dirty="0"/>
              <a:t>Об общих принципах организации местного </a:t>
            </a:r>
            <a:r>
              <a:rPr lang="ru-RU" sz="2800" dirty="0" smtClean="0"/>
              <a:t>самоуправления </a:t>
            </a:r>
            <a:r>
              <a:rPr lang="ru-RU" sz="2800" dirty="0"/>
              <a:t>в Российской </a:t>
            </a:r>
            <a:r>
              <a:rPr lang="ru-RU" sz="2800" dirty="0" smtClean="0"/>
              <a:t>Федерации"</a:t>
            </a:r>
          </a:p>
          <a:p>
            <a:pPr algn="just"/>
            <a:r>
              <a:rPr lang="ru-RU" sz="2800" dirty="0"/>
              <a:t>Решение Думы Североуральского городского </a:t>
            </a:r>
            <a:r>
              <a:rPr lang="ru-RU" sz="2800" dirty="0" smtClean="0"/>
              <a:t>округа                        </a:t>
            </a:r>
            <a:r>
              <a:rPr lang="ru-RU" sz="2800" dirty="0"/>
              <a:t>от 26.05.2021 N </a:t>
            </a:r>
            <a:r>
              <a:rPr lang="ru-RU" sz="2800" dirty="0" smtClean="0"/>
              <a:t>32 "</a:t>
            </a:r>
            <a:r>
              <a:rPr lang="ru-RU" sz="2800" dirty="0"/>
              <a:t>Об утверждении Порядка выдвижения, внесения, обсуждения, рассмотрения инициативных проектов, а также проведения их конкурсного отбора в Североуральском городском округе"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4554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163</TotalTime>
  <Words>397</Words>
  <Application>Microsoft Office PowerPoint</Application>
  <PresentationFormat>Широкоэкранный</PresentationFormat>
  <Paragraphs>30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Cambria</vt:lpstr>
      <vt:lpstr>Rockwell</vt:lpstr>
      <vt:lpstr>Rockwell Condensed</vt:lpstr>
      <vt:lpstr>Wingdings</vt:lpstr>
      <vt:lpstr>Дерево</vt:lpstr>
      <vt:lpstr>Инициативные проекты</vt:lpstr>
      <vt:lpstr>Презентация PowerPoint</vt:lpstr>
      <vt:lpstr>ИНИЦИАТИВНЫЙ ПРОЕКТ - </vt:lpstr>
      <vt:lpstr>Презентация PowerPoint</vt:lpstr>
      <vt:lpstr>Инициативный проект должен содержать  следующие сведения: </vt:lpstr>
      <vt:lpstr>Нормативная база</vt:lpstr>
    </vt:vector>
  </TitlesOfParts>
  <Company>АДМ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Инициативные проекты</dc:title>
  <dc:creator>Зырянова Мария Вячеславовна</dc:creator>
  <cp:lastModifiedBy>Зырянова Мария Вячеславовна</cp:lastModifiedBy>
  <cp:revision>11</cp:revision>
  <dcterms:created xsi:type="dcterms:W3CDTF">2021-10-25T06:26:11Z</dcterms:created>
  <dcterms:modified xsi:type="dcterms:W3CDTF">2021-10-25T10:19:43Z</dcterms:modified>
</cp:coreProperties>
</file>