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40.xml" ContentType="application/vnd.openxmlformats-officedocument.presentationml.notesSlide+xml"/>
  <Override PartName="/ppt/diagrams/colors7.xml" ContentType="application/vnd.openxmlformats-officedocument.drawingml.diagramColors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0" r:id="rId1"/>
  </p:sldMasterIdLst>
  <p:notesMasterIdLst>
    <p:notesMasterId r:id="rId50"/>
  </p:notesMasterIdLst>
  <p:handoutMasterIdLst>
    <p:handoutMasterId r:id="rId51"/>
  </p:handoutMasterIdLst>
  <p:sldIdLst>
    <p:sldId id="257" r:id="rId2"/>
    <p:sldId id="311" r:id="rId3"/>
    <p:sldId id="366" r:id="rId4"/>
    <p:sldId id="340" r:id="rId5"/>
    <p:sldId id="388" r:id="rId6"/>
    <p:sldId id="343" r:id="rId7"/>
    <p:sldId id="372" r:id="rId8"/>
    <p:sldId id="373" r:id="rId9"/>
    <p:sldId id="274" r:id="rId10"/>
    <p:sldId id="308" r:id="rId11"/>
    <p:sldId id="365" r:id="rId12"/>
    <p:sldId id="374" r:id="rId13"/>
    <p:sldId id="375" r:id="rId14"/>
    <p:sldId id="376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93" r:id="rId24"/>
    <p:sldId id="342" r:id="rId25"/>
    <p:sldId id="344" r:id="rId26"/>
    <p:sldId id="345" r:id="rId27"/>
    <p:sldId id="387" r:id="rId28"/>
    <p:sldId id="352" r:id="rId29"/>
    <p:sldId id="319" r:id="rId30"/>
    <p:sldId id="353" r:id="rId31"/>
    <p:sldId id="322" r:id="rId32"/>
    <p:sldId id="334" r:id="rId33"/>
    <p:sldId id="349" r:id="rId34"/>
    <p:sldId id="315" r:id="rId35"/>
    <p:sldId id="392" r:id="rId36"/>
    <p:sldId id="351" r:id="rId37"/>
    <p:sldId id="390" r:id="rId38"/>
    <p:sldId id="354" r:id="rId39"/>
    <p:sldId id="355" r:id="rId40"/>
    <p:sldId id="357" r:id="rId41"/>
    <p:sldId id="360" r:id="rId42"/>
    <p:sldId id="369" r:id="rId43"/>
    <p:sldId id="321" r:id="rId44"/>
    <p:sldId id="386" r:id="rId45"/>
    <p:sldId id="326" r:id="rId46"/>
    <p:sldId id="370" r:id="rId47"/>
    <p:sldId id="362" r:id="rId48"/>
    <p:sldId id="309" r:id="rId49"/>
  </p:sldIdLst>
  <p:sldSz cx="12188825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63806"/>
    <a:srgbClr val="FF6600"/>
    <a:srgbClr val="FF00FF"/>
    <a:srgbClr val="B45208"/>
    <a:srgbClr val="99FF66"/>
    <a:srgbClr val="FF9900"/>
    <a:srgbClr val="21B309"/>
    <a:srgbClr val="08A0B4"/>
    <a:srgbClr val="BBCF8D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507" autoAdjust="0"/>
    <p:restoredTop sz="86399" autoAdjust="0"/>
  </p:normalViewPr>
  <p:slideViewPr>
    <p:cSldViewPr>
      <p:cViewPr varScale="1">
        <p:scale>
          <a:sx n="88" d="100"/>
          <a:sy n="88" d="100"/>
        </p:scale>
        <p:origin x="-720" y="-8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2880"/>
        <p:guide orient="horz" pos="3127"/>
        <p:guide orient="horz" pos="3128"/>
        <p:guide pos="216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0579982021668319"/>
          <c:y val="0.14805064628169096"/>
          <c:w val="0.79416459344927925"/>
          <c:h val="0.686788477135618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Lbls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528587</c:v>
                </c:pt>
                <c:pt idx="1">
                  <c:v>47627.1</c:v>
                </c:pt>
                <c:pt idx="2">
                  <c:v>1208123.2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E2-4AEC-BD34-8C1C54FA1770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0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3834293454632124E-2"/>
          <c:y val="4.0299553870077387E-2"/>
          <c:w val="0.27455736195070035"/>
          <c:h val="0.8412290281279000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долговых обязательств по состоянию на 01.01.2023 года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30.7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CD-42C2-B15F-A131D656E0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Погашение муниципального долга в 2022 году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8.8000000000000007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CD-42C2-B15F-A131D656E03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обслуживание муниципального долга в 2022 году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0</c:v>
                </c:pt>
                <c:pt idx="1">
                  <c:v>2.0000000000000011E-2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6CD-42C2-B15F-A131D656E030}"/>
            </c:ext>
          </c:extLst>
        </c:ser>
        <c:shape val="cylinder"/>
        <c:axId val="172990464"/>
        <c:axId val="172992000"/>
        <c:axId val="0"/>
      </c:bar3DChart>
      <c:catAx>
        <c:axId val="1729904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72992000"/>
        <c:crosses val="autoZero"/>
        <c:auto val="1"/>
        <c:lblAlgn val="ctr"/>
        <c:lblOffset val="100"/>
      </c:catAx>
      <c:valAx>
        <c:axId val="1729920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7299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59779429032371"/>
          <c:y val="0.17758566041681642"/>
          <c:w val="0.29417196875711848"/>
          <c:h val="0.6701178604075568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417889.1</c:v>
                </c:pt>
                <c:pt idx="1">
                  <c:v>22831.7</c:v>
                </c:pt>
                <c:pt idx="2">
                  <c:v>59828.2</c:v>
                </c:pt>
                <c:pt idx="3">
                  <c:v>16763.099999999919</c:v>
                </c:pt>
                <c:pt idx="4">
                  <c:v>2833.3</c:v>
                </c:pt>
                <c:pt idx="5">
                  <c:v>8441.6</c:v>
                </c:pt>
                <c:pt idx="6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39-4413-98F7-2C2051C12FE6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explosion val="15"/>
            <c:extLst xmlns:c16r2="http://schemas.microsoft.com/office/drawing/2015/06/chart">
              <c:ext xmlns:c16="http://schemas.microsoft.com/office/drawing/2014/chart" uri="{C3380CC4-5D6E-409C-BE32-E72D297353CC}">
                <c16:uniqueId val="{00000000-4E2F-4012-9653-C227D2BF598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36446.6</c:v>
                </c:pt>
                <c:pt idx="1">
                  <c:v>6287.5</c:v>
                </c:pt>
                <c:pt idx="2">
                  <c:v>1913.1</c:v>
                </c:pt>
                <c:pt idx="3">
                  <c:v>1975.2</c:v>
                </c:pt>
                <c:pt idx="4" formatCode="General">
                  <c:v>1013.9</c:v>
                </c:pt>
                <c:pt idx="5" formatCode="General">
                  <c:v>-9.2000000000000011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2F-4012-9653-C227D2BF5986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0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8533547240474788E-2"/>
          <c:y val="0.20580004999444509"/>
          <c:w val="0.78681542113520808"/>
          <c:h val="0.632492223086323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  <a:r>
                      <a:rPr lang="ru-RU"/>
                      <a:t>0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55F-4D9D-A723-0110C7997C94}"/>
                </c:ext>
              </c:extLst>
            </c:dLbl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363780.2</c:v>
                </c:pt>
                <c:pt idx="1">
                  <c:v>146862.5</c:v>
                </c:pt>
                <c:pt idx="2">
                  <c:v>643476.69999999658</c:v>
                </c:pt>
                <c:pt idx="3">
                  <c:v>60990.5</c:v>
                </c:pt>
                <c:pt idx="4" formatCode="General">
                  <c:v>321.10000000000002</c:v>
                </c:pt>
                <c:pt idx="5">
                  <c:v>-7307.8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5F-4D9D-A723-0110C7997C94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0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Удельный вес отраслей экономики (по обороту), %</a:t>
            </a:r>
          </a:p>
        </c:rich>
      </c:tx>
      <c:layout>
        <c:manualLayout>
          <c:xMode val="edge"/>
          <c:yMode val="edge"/>
          <c:x val="0.11772805005770012"/>
          <c:y val="1.3735685099264289E-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9911573437681904E-2"/>
          <c:y val="0.2625561914390479"/>
          <c:w val="0.74362154807307523"/>
          <c:h val="0.650613689175910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отраслей экономики (по обороту), %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0.30032114890218981"/>
                  <c:y val="0.21637110550020591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2F-4EB0-9596-4CCC029E081A}"/>
                </c:ext>
              </c:extLst>
            </c:dLbl>
            <c:dLbl>
              <c:idx val="1"/>
              <c:layout>
                <c:manualLayout>
                  <c:x val="0.20949148494880449"/>
                  <c:y val="-3.731081130189033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2F-4EB0-9596-4CCC029E081A}"/>
                </c:ext>
              </c:extLst>
            </c:dLbl>
            <c:dLbl>
              <c:idx val="2"/>
              <c:layout>
                <c:manualLayout>
                  <c:x val="-5.9697775788037484E-2"/>
                  <c:y val="-3.7659767368834592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F-4EB0-9596-4CCC029E081A}"/>
                </c:ext>
              </c:extLst>
            </c:dLbl>
            <c:dLbl>
              <c:idx val="3"/>
              <c:layout>
                <c:manualLayout>
                  <c:x val="0.10300657540755125"/>
                  <c:y val="-4.332038641312711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2F-4EB0-9596-4CCC029E081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Производство и распределение электрической энергией, газа и воды</c:v>
                </c:pt>
                <c:pt idx="1">
                  <c:v>Обрабатывающие производства</c:v>
                </c:pt>
                <c:pt idx="2">
                  <c:v>Оптовая и розничная торговля</c:v>
                </c:pt>
                <c:pt idx="3">
                  <c:v>Другие отрасли экономики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3.3000000000000002E-2</c:v>
                </c:pt>
                <c:pt idx="1">
                  <c:v>0.80500000000000005</c:v>
                </c:pt>
                <c:pt idx="2">
                  <c:v>0.11700000000000002</c:v>
                </c:pt>
                <c:pt idx="3">
                  <c:v>4.5000000000000012E-2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F2F-4EB0-9596-4CCC029E081A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среднесписочной численности работников по отраслям экономики Североуральского городского округа</c:v>
                </c:pt>
              </c:strCache>
            </c:strRef>
          </c:tx>
          <c:explosion val="25"/>
          <c:dPt>
            <c:idx val="2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B7B-4BD1-B311-FDA59320F0CB}"/>
              </c:ext>
            </c:extLst>
          </c:dPt>
          <c:dPt>
            <c:idx val="4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7B-4BD1-B311-FDA59320F0CB}"/>
              </c:ext>
            </c:extLst>
          </c:dPt>
          <c:dPt>
            <c:idx val="5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B7B-4BD1-B311-FDA59320F0CB}"/>
              </c:ext>
            </c:extLst>
          </c:dPt>
          <c:dLbls>
            <c:dLbl>
              <c:idx val="0"/>
              <c:layout>
                <c:manualLayout>
                  <c:x val="9.8532045888365727E-2"/>
                  <c:y val="1.7240234176878897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7B-4BD1-B311-FDA59320F0CB}"/>
                </c:ext>
              </c:extLst>
            </c:dLbl>
            <c:dLbl>
              <c:idx val="2"/>
              <c:layout>
                <c:manualLayout>
                  <c:x val="3.0910246163774316E-2"/>
                  <c:y val="-0.1147302071106431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7B-4BD1-B311-FDA59320F0CB}"/>
                </c:ext>
              </c:extLst>
            </c:dLbl>
            <c:dLbl>
              <c:idx val="3"/>
              <c:layout>
                <c:manualLayout>
                  <c:x val="2.4718071472901698E-2"/>
                  <c:y val="-7.977072595798566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21-49A1-B157-36D5C34DB69C}"/>
                </c:ext>
              </c:extLst>
            </c:dLbl>
            <c:dLbl>
              <c:idx val="4"/>
              <c:layout>
                <c:manualLayout>
                  <c:x val="0.20941429410570997"/>
                  <c:y val="-2.869085399528876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7B-4BD1-B311-FDA59320F0CB}"/>
                </c:ext>
              </c:extLst>
            </c:dLbl>
            <c:dLbl>
              <c:idx val="5"/>
              <c:layout>
                <c:manualLayout>
                  <c:x val="-0.22258965095559452"/>
                  <c:y val="-7.1192170274156336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7B-4BD1-B311-FDA59320F0CB}"/>
                </c:ext>
              </c:extLst>
            </c:dLbl>
            <c:dLbl>
              <c:idx val="6"/>
              <c:layout>
                <c:manualLayout>
                  <c:x val="-3.9311915352576492E-2"/>
                  <c:y val="-1.740225321180095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21-49A1-B157-36D5C34DB69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Другие отрасли экономики</c:v>
                </c:pt>
                <c:pt idx="1">
                  <c:v>Здравоохранение и предоставление социальных услуг</c:v>
                </c:pt>
                <c:pt idx="2">
                  <c:v>Образование</c:v>
                </c:pt>
                <c:pt idx="3">
                  <c:v>Оптовая и розничная торговля</c:v>
                </c:pt>
                <c:pt idx="4">
                  <c:v>Производство и распределение электрической энергии, газа и воды</c:v>
                </c:pt>
                <c:pt idx="5">
                  <c:v>Обрабатывающие производства</c:v>
                </c:pt>
                <c:pt idx="6">
                  <c:v>Промышленное производство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0.14300000000000004</c:v>
                </c:pt>
                <c:pt idx="1">
                  <c:v>0.115</c:v>
                </c:pt>
                <c:pt idx="2">
                  <c:v>0.13400000000000001</c:v>
                </c:pt>
                <c:pt idx="3">
                  <c:v>4.0000000000000022E-2</c:v>
                </c:pt>
                <c:pt idx="4">
                  <c:v>3.5999999999999997E-2</c:v>
                </c:pt>
                <c:pt idx="5">
                  <c:v>9.8000000000000226E-2</c:v>
                </c:pt>
                <c:pt idx="6">
                  <c:v>0.434000000000001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B7B-4BD1-B311-FDA59320F0CB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2E5-48A5-897A-9EDC3C0C346B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E5-48A5-897A-9EDC3C0C346B}"/>
              </c:ext>
            </c:extLst>
          </c:dPt>
          <c:dPt>
            <c:idx val="3"/>
            <c:spPr>
              <a:solidFill>
                <a:srgbClr val="FF66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2E5-48A5-897A-9EDC3C0C346B}"/>
              </c:ext>
            </c:extLst>
          </c:dPt>
          <c:dPt>
            <c:idx val="5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2E5-48A5-897A-9EDC3C0C346B}"/>
              </c:ext>
            </c:extLst>
          </c:dPt>
          <c:dPt>
            <c:idx val="7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2E5-48A5-897A-9EDC3C0C346B}"/>
              </c:ext>
            </c:extLst>
          </c:dPt>
          <c:dPt>
            <c:idx val="9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2E5-48A5-897A-9EDC3C0C346B}"/>
              </c:ext>
            </c:extLst>
          </c:dPt>
          <c:dPt>
            <c:idx val="1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2E5-48A5-897A-9EDC3C0C346B}"/>
              </c:ext>
            </c:extLst>
          </c:dPt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11940902271935701"/>
                  <c:y val="-8.751703385341605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E5-48A5-897A-9EDC3C0C346B}"/>
                </c:ext>
              </c:extLst>
            </c:dLbl>
            <c:dLbl>
              <c:idx val="2"/>
              <c:layout>
                <c:manualLayout>
                  <c:x val="1.8644571189431944E-2"/>
                  <c:y val="-0.18776229870626085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47-4395-BBD6-B0EB8302FCA7}"/>
                </c:ext>
              </c:extLst>
            </c:dLbl>
            <c:dLbl>
              <c:idx val="3"/>
              <c:layout>
                <c:manualLayout>
                  <c:x val="1.1002271049638104E-2"/>
                  <c:y val="-9.4352834297390345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E5-48A5-897A-9EDC3C0C346B}"/>
                </c:ext>
              </c:extLst>
            </c:dLbl>
            <c:dLbl>
              <c:idx val="4"/>
              <c:layout>
                <c:manualLayout>
                  <c:x val="3.8465392052553339E-3"/>
                  <c:y val="-1.4528952646264781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47-4395-BBD6-B0EB8302FCA7}"/>
                </c:ext>
              </c:extLst>
            </c:dLbl>
            <c:dLbl>
              <c:idx val="5"/>
              <c:layout>
                <c:manualLayout>
                  <c:x val="9.7381817834828119E-3"/>
                  <c:y val="1.916695213619236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E5-48A5-897A-9EDC3C0C346B}"/>
                </c:ext>
              </c:extLst>
            </c:dLbl>
            <c:dLbl>
              <c:idx val="6"/>
              <c:layout>
                <c:manualLayout>
                  <c:x val="2.0190752493076791E-2"/>
                  <c:y val="-2.846049428733978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47-4395-BBD6-B0EB8302FCA7}"/>
                </c:ext>
              </c:extLst>
            </c:dLbl>
            <c:dLbl>
              <c:idx val="7"/>
              <c:layout>
                <c:manualLayout>
                  <c:x val="-5.3317865840401664E-2"/>
                  <c:y val="0.18908614791194794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E5-48A5-897A-9EDC3C0C346B}"/>
                </c:ext>
              </c:extLst>
            </c:dLbl>
            <c:dLbl>
              <c:idx val="8"/>
              <c:layout>
                <c:manualLayout>
                  <c:x val="2.2181499260818336E-2"/>
                  <c:y val="0.10379351272389355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47-4395-BBD6-B0EB8302FCA7}"/>
                </c:ext>
              </c:extLst>
            </c:dLbl>
            <c:dLbl>
              <c:idx val="9"/>
              <c:layout>
                <c:manualLayout>
                  <c:x val="-0.16185411914013645"/>
                  <c:y val="7.9283816066073997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E5-48A5-897A-9EDC3C0C346B}"/>
                </c:ext>
              </c:extLst>
            </c:dLbl>
            <c:dLbl>
              <c:idx val="10"/>
              <c:layout>
                <c:manualLayout>
                  <c:x val="9.1609708669043596E-2"/>
                  <c:y val="0.28511444938587788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E5-48A5-897A-9EDC3C0C346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106424.5</c:v>
                </c:pt>
                <c:pt idx="1">
                  <c:v>165197.1</c:v>
                </c:pt>
                <c:pt idx="2">
                  <c:v>1704.6</c:v>
                </c:pt>
                <c:pt idx="3">
                  <c:v>77151.600000000006</c:v>
                </c:pt>
                <c:pt idx="4">
                  <c:v>21.6</c:v>
                </c:pt>
                <c:pt idx="5">
                  <c:v>124497.8</c:v>
                </c:pt>
                <c:pt idx="6">
                  <c:v>10059.9</c:v>
                </c:pt>
                <c:pt idx="7">
                  <c:v>101373.9</c:v>
                </c:pt>
                <c:pt idx="8">
                  <c:v>172266.1</c:v>
                </c:pt>
                <c:pt idx="9">
                  <c:v>1780.2</c:v>
                </c:pt>
                <c:pt idx="10">
                  <c:v>1009703.6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2E5-48A5-897A-9EDC3C0C34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106585.1</c:v>
                </c:pt>
                <c:pt idx="1">
                  <c:v>173518.6</c:v>
                </c:pt>
                <c:pt idx="2">
                  <c:v>1704.8</c:v>
                </c:pt>
                <c:pt idx="3">
                  <c:v>77242.5</c:v>
                </c:pt>
                <c:pt idx="4">
                  <c:v>50</c:v>
                </c:pt>
                <c:pt idx="5">
                  <c:v>127919</c:v>
                </c:pt>
                <c:pt idx="6">
                  <c:v>10068</c:v>
                </c:pt>
                <c:pt idx="7">
                  <c:v>123169.7</c:v>
                </c:pt>
                <c:pt idx="8">
                  <c:v>195500.2</c:v>
                </c:pt>
                <c:pt idx="9">
                  <c:v>1828.3</c:v>
                </c:pt>
                <c:pt idx="10">
                  <c:v>1016585.3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2E5-48A5-897A-9EDC3C0C34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Лист1!$D$2:$D$12</c:f>
              <c:numCache>
                <c:formatCode>0.0</c:formatCode>
                <c:ptCount val="11"/>
                <c:pt idx="0">
                  <c:v>99.849322278629856</c:v>
                </c:pt>
                <c:pt idx="1">
                  <c:v>95.204260523079427</c:v>
                </c:pt>
                <c:pt idx="2">
                  <c:v>99.988268418582749</c:v>
                </c:pt>
                <c:pt idx="3">
                  <c:v>99.882318671715709</c:v>
                </c:pt>
                <c:pt idx="4">
                  <c:v>43.2</c:v>
                </c:pt>
                <c:pt idx="5">
                  <c:v>97.325495039829775</c:v>
                </c:pt>
                <c:pt idx="6">
                  <c:v>99.919547079856969</c:v>
                </c:pt>
                <c:pt idx="7">
                  <c:v>82.304251776207963</c:v>
                </c:pt>
                <c:pt idx="8">
                  <c:v>88.115562030115569</c:v>
                </c:pt>
                <c:pt idx="9">
                  <c:v>97.369140731827386</c:v>
                </c:pt>
                <c:pt idx="10">
                  <c:v>99.323057297798741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2E5-48A5-897A-9EDC3C0C346B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5.7819687576162092E-2"/>
          <c:y val="0.16437894909990328"/>
          <c:w val="0.34999524818527528"/>
          <c:h val="0.789180126491923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C06-4AC1-BF58-94845722C0AA}"/>
              </c:ext>
            </c:extLst>
          </c:dPt>
          <c:dPt>
            <c:idx val="4"/>
            <c:explosion val="3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06-4AC1-BF58-94845722C0AA}"/>
              </c:ext>
            </c:extLst>
          </c:dPt>
          <c:dPt>
            <c:idx val="6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C06-4AC1-BF58-94845722C0AA}"/>
              </c:ext>
            </c:extLst>
          </c:dPt>
          <c:dPt>
            <c:idx val="7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06-4AC1-BF58-94845722C0AA}"/>
              </c:ext>
            </c:extLst>
          </c:dPt>
          <c:dPt>
            <c:idx val="8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C06-4AC1-BF58-94845722C0AA}"/>
              </c:ext>
            </c:extLst>
          </c:dPt>
          <c:dPt>
            <c:idx val="11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06-4AC1-BF58-94845722C0AA}"/>
              </c:ext>
            </c:extLst>
          </c:dPt>
          <c:dLbls>
            <c:dLbl>
              <c:idx val="0"/>
              <c:layout>
                <c:manualLayout>
                  <c:x val="-1.4304499883581269E-2"/>
                  <c:y val="0.123476007732577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06-4AC1-BF58-94845722C0AA}"/>
                </c:ext>
              </c:extLst>
            </c:dLbl>
            <c:dLbl>
              <c:idx val="1"/>
              <c:layout>
                <c:manualLayout>
                  <c:x val="3.2217693548197888E-2"/>
                  <c:y val="-6.45977294231805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2B-479C-87A0-DAD39244B528}"/>
                </c:ext>
              </c:extLst>
            </c:dLbl>
            <c:dLbl>
              <c:idx val="6"/>
              <c:layout>
                <c:manualLayout>
                  <c:x val="-9.0926896263050384E-3"/>
                  <c:y val="-1.137570908366566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06-4AC1-BF58-94845722C0AA}"/>
                </c:ext>
              </c:extLst>
            </c:dLbl>
            <c:dLbl>
              <c:idx val="7"/>
              <c:layout>
                <c:manualLayout>
                  <c:x val="2.6294438993057438E-2"/>
                  <c:y val="5.3625136006736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06-4AC1-BF58-94845722C0AA}"/>
                </c:ext>
              </c:extLst>
            </c:dLbl>
            <c:dLbl>
              <c:idx val="10"/>
              <c:layout>
                <c:manualLayout>
                  <c:x val="-0.13763936988181574"/>
                  <c:y val="-2.092070335666886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2B-479C-87A0-DAD39244B528}"/>
                </c:ext>
              </c:extLst>
            </c:dLbl>
            <c:dLbl>
              <c:idx val="11"/>
              <c:layout>
                <c:manualLayout>
                  <c:x val="-6.8350290910812933E-2"/>
                  <c:y val="-4.58997270056190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06-4AC1-BF58-94845722C0AA}"/>
                </c:ext>
              </c:extLst>
            </c:dLbl>
            <c:dLbl>
              <c:idx val="15"/>
              <c:layout>
                <c:manualLayout>
                  <c:x val="2.2424785789846691E-2"/>
                  <c:y val="-3.716888678957711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368</a:t>
                    </a:r>
                    <a:r>
                      <a:rPr lang="en-US" dirty="0"/>
                      <a:t>,</a:t>
                    </a:r>
                    <a:r>
                      <a:rPr lang="ru-RU" dirty="0"/>
                      <a:t>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82B-479C-87A0-DAD39244B52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Лист1!$A$2:$A$17</c:f>
              <c:strCache>
                <c:ptCount val="16"/>
                <c:pt idx="0">
                  <c:v>"Совершенствование социально-экономической политики в Североуральском городском округе" на 2020-2025 годы (102426,5)</c:v>
                </c:pt>
                <c:pt idx="1">
                  <c:v>"Управление муниципальной собственностью Североуральского городского округа" на 2020-2025 годы (5525,7)</c:v>
                </c:pt>
                <c:pt idx="2">
                  <c:v>"Развитие системы образования в Североуральском городском округе до 2024 года" (959502,7)</c:v>
                </c:pt>
                <c:pt idx="3">
                  <c:v>"Развитие сферы культуры и туризма в Североуральском городском округе" на 2020-2025 годы (157522,2)</c:v>
                </c:pt>
                <c:pt idx="4">
                  <c:v>"Развитие физической культуры и спорта в Североуральском городском округе до 2024 года" (59629,8)</c:v>
                </c:pt>
                <c:pt idx="5">
                  <c:v>"Развитие земельных отношений и градостроительная деятельность в Североуральском городском округе" на 2020-2025 годы (690,0)</c:v>
                </c:pt>
                <c:pt idx="6">
                  <c:v>"Развитие транспортного обслуживания населения и дорожного хозяйства, обеспечение безопасности дорожного движения в Североуральском городском округе" на 2020-2025 годы (96905,5)</c:v>
                </c:pt>
                <c:pt idx="7">
                  <c:v>"Развитие жилищно-коммунального хозяйства, повышение энергетической эффективности и охрана окружающей среды в Североуральском городском округе" на 2020-2025 годы (125032,3)</c:v>
                </c:pt>
                <c:pt idx="8">
                  <c:v>"Дополнительные меры социальной поддержки отдельных категорий граждан Североуральского городского округа" на 2020-2025 годы (151913,3)</c:v>
                </c:pt>
                <c:pt idx="9">
                  <c:v>"Профилактика правонарушений на территории Североуральского городского округа" на 2020-2025 годы (524,3)</c:v>
                </c:pt>
                <c:pt idx="10">
                  <c:v>"Развитие системы гражданской обороны, защита населения и территории Североуральского городского округа от чрезвычайных ситуаций природного и техногенного характера, обеспечение пожарной безопасности и безопасности людей на водных объектах" на 2020-2025 г</c:v>
                </c:pt>
                <c:pt idx="11">
                  <c:v>"Управление муниципальными финансами в Североуральском городском округе" на 2020-2025 годы (12986,9)</c:v>
                </c:pt>
                <c:pt idx="12">
                  <c:v>"Формирование законопослушного поведения участников дорожного движения в Североуральском городском округе на 2019-2024 годы" (20,0)</c:v>
                </c:pt>
                <c:pt idx="13">
                  <c:v>"Формирование современной городской среды на территории Североуральского городского округа" на 2018-2027 годы (41412,7)</c:v>
                </c:pt>
                <c:pt idx="14">
                  <c:v>"Реализация молодежной политики и патриотического вопитания граждан Североуральского городского округа до 2024 года" (17749,2)</c:v>
                </c:pt>
                <c:pt idx="15">
                  <c:v>"Профилактика терроризма и экстремизма, а также минимизация и (или) ликвидация последствий их проявления на территории Североуральского городского округа на 2022-2027 годы" (368,1)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102426.5</c:v>
                </c:pt>
                <c:pt idx="1">
                  <c:v>5525.7</c:v>
                </c:pt>
                <c:pt idx="2" formatCode="0.0">
                  <c:v>959502.7</c:v>
                </c:pt>
                <c:pt idx="3">
                  <c:v>157522.20000000001</c:v>
                </c:pt>
                <c:pt idx="4">
                  <c:v>59629.8</c:v>
                </c:pt>
                <c:pt idx="5">
                  <c:v>690</c:v>
                </c:pt>
                <c:pt idx="6">
                  <c:v>96905.5</c:v>
                </c:pt>
                <c:pt idx="7">
                  <c:v>125032.3</c:v>
                </c:pt>
                <c:pt idx="8">
                  <c:v>151913.29999999999</c:v>
                </c:pt>
                <c:pt idx="9">
                  <c:v>524.29999999999995</c:v>
                </c:pt>
                <c:pt idx="10">
                  <c:v>9521.7999999999902</c:v>
                </c:pt>
                <c:pt idx="11">
                  <c:v>12986.9</c:v>
                </c:pt>
                <c:pt idx="12">
                  <c:v>20</c:v>
                </c:pt>
                <c:pt idx="13">
                  <c:v>41412.699999999997</c:v>
                </c:pt>
                <c:pt idx="14">
                  <c:v>17749.2</c:v>
                </c:pt>
                <c:pt idx="1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06-4AC1-BF58-94845722C0AA}"/>
            </c:ext>
          </c:extLst>
        </c:ser>
      </c:pie3DChart>
    </c:plotArea>
    <c:legend>
      <c:legendPos val="r"/>
      <c:layout>
        <c:manualLayout>
          <c:xMode val="edge"/>
          <c:yMode val="edge"/>
          <c:x val="0.40336796601619834"/>
          <c:y val="0"/>
          <c:w val="0.57927345546837417"/>
          <c:h val="0.91106706245067171"/>
        </c:manualLayout>
      </c:layout>
      <c:txPr>
        <a:bodyPr/>
        <a:lstStyle/>
        <a:p>
          <a:pPr>
            <a:defRPr sz="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582158517771972"/>
          <c:y val="4.2832542415922083E-2"/>
          <c:w val="0.63073081053318814"/>
          <c:h val="0.9445696509911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A80-46E6-A147-61D8F818A4D6}"/>
              </c:ext>
            </c:extLst>
          </c:dPt>
          <c:dLbls>
            <c:dLbl>
              <c:idx val="0"/>
              <c:layout>
                <c:manualLayout>
                  <c:x val="0.11597666147989689"/>
                  <c:y val="1.25980049835732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Обеспечение </a:t>
                    </a:r>
                    <a:r>
                      <a:rPr lang="ru-RU" dirty="0"/>
                      <a:t>пожарной безопасности; 591,2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976255043537294"/>
                      <c:h val="0.154222348310505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A80-46E6-A147-61D8F818A4D6}"/>
                </c:ext>
              </c:extLst>
            </c:dLbl>
            <c:dLbl>
              <c:idx val="1"/>
              <c:layout>
                <c:manualLayout>
                  <c:x val="0.25062013948636624"/>
                  <c:y val="0.17600266637040329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80-46E6-A147-61D8F818A4D6}"/>
                </c:ext>
              </c:extLst>
            </c:dLbl>
            <c:dLbl>
              <c:idx val="2"/>
              <c:layout>
                <c:manualLayout>
                  <c:x val="8.8585072823861244E-2"/>
                  <c:y val="-0.18140841493802479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472320156308569"/>
                      <c:h val="0.452576301045915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A80-46E6-A147-61D8F818A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пожарной безопасности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  <c:pt idx="2">
                  <c:v>Защита населения и территорий от чрезвычайных ситуаций природного и техногенного характера, гражданская оборона, в том числе: обеспечение деятельности Единой дежурно - диспетчерской службы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591.20000000000005</c:v>
                </c:pt>
                <c:pt idx="1">
                  <c:v>538.1</c:v>
                </c:pt>
                <c:pt idx="2" formatCode="General">
                  <c:v>8930.6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A80-46E6-A147-61D8F818A4D6}"/>
            </c:ext>
          </c:extLst>
        </c:ser>
      </c:pie3DChart>
    </c:plotArea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EF9BA-61C3-43D4-9F54-DA3FBEE2E4C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6A4A5-ADF8-4AAE-8934-608E8647CE83}">
      <dgm:prSet/>
      <dgm:spPr>
        <a:solidFill>
          <a:schemeClr val="tx1">
            <a:lumMod val="50000"/>
            <a:lumOff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Доходы</a:t>
          </a:r>
        </a:p>
      </dgm:t>
    </dgm:pt>
    <dgm:pt modelId="{A8932652-0F56-44D9-A4FE-F7A46A24EC09}" type="parTrans" cxnId="{350D4F72-CCB1-407A-B2F4-82280F8BE4E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B947B4-F79C-434B-91D3-F4580D2BC162}" type="sibTrans" cxnId="{350D4F72-CCB1-407A-B2F4-82280F8BE4E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2E0F0-E066-4A56-89A0-0A9B03D802FD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</dgm:t>
    </dgm:pt>
    <dgm:pt modelId="{14ED82E4-AC02-4842-92BF-3913FDCF12D8}" type="parTrans" cxnId="{E864A3C4-8E5D-4748-81F0-61DC63BC8F2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4597A8-1311-422C-9B71-4189C65274BB}" type="sibTrans" cxnId="{E864A3C4-8E5D-4748-81F0-61DC63BC8F2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A49A50-26A5-4800-A8D5-5EE567ED695F}">
      <dgm:prSet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Дефицит(-)/ </a:t>
          </a:r>
          <a:r>
            <a:rPr lang="ru-RU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Профицит</a:t>
          </a:r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(+)</a:t>
          </a:r>
        </a:p>
      </dgm:t>
    </dgm:pt>
    <dgm:pt modelId="{D10DC891-D3B1-4912-A219-0593E58C05C0}" type="parTrans" cxnId="{B138B4B3-B8D5-41BC-9D45-5018481CA07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CED71E-32CC-4910-A362-6C3C914971FC}" type="sibTrans" cxnId="{B138B4B3-B8D5-41BC-9D45-5018481CA07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BFD4C-40C1-4A49-9026-A204B483FC02}" type="pres">
      <dgm:prSet presAssocID="{DA9EF9BA-61C3-43D4-9F54-DA3FBEE2E4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EB64AB-2CC7-4393-8DBF-14FE3C36B055}" type="pres">
      <dgm:prSet presAssocID="{AE86A4A5-ADF8-4AAE-8934-608E8647CE83}" presName="horFlow" presStyleCnt="0"/>
      <dgm:spPr/>
    </dgm:pt>
    <dgm:pt modelId="{F12FFE42-0559-4FBE-A4E1-466F224B5EA3}" type="pres">
      <dgm:prSet presAssocID="{AE86A4A5-ADF8-4AAE-8934-608E8647CE83}" presName="bigChev" presStyleLbl="node1" presStyleIdx="0" presStyleCnt="3" custScaleY="58842" custLinFactNeighborY="-29741"/>
      <dgm:spPr/>
      <dgm:t>
        <a:bodyPr/>
        <a:lstStyle/>
        <a:p>
          <a:endParaRPr lang="ru-RU"/>
        </a:p>
      </dgm:t>
    </dgm:pt>
    <dgm:pt modelId="{BA7BF89C-3553-4039-ABBD-C15D70283021}" type="pres">
      <dgm:prSet presAssocID="{AE86A4A5-ADF8-4AAE-8934-608E8647CE83}" presName="vSp" presStyleCnt="0"/>
      <dgm:spPr/>
    </dgm:pt>
    <dgm:pt modelId="{81C663E4-4289-4475-A749-CE1C9A5B0939}" type="pres">
      <dgm:prSet presAssocID="{73A2E0F0-E066-4A56-89A0-0A9B03D802FD}" presName="horFlow" presStyleCnt="0"/>
      <dgm:spPr/>
    </dgm:pt>
    <dgm:pt modelId="{806CD891-86C4-4DC9-82B1-3F381ED337C8}" type="pres">
      <dgm:prSet presAssocID="{73A2E0F0-E066-4A56-89A0-0A9B03D802FD}" presName="bigChev" presStyleLbl="node1" presStyleIdx="1" presStyleCnt="3" custScaleY="56120" custLinFactNeighborY="-6241"/>
      <dgm:spPr/>
      <dgm:t>
        <a:bodyPr/>
        <a:lstStyle/>
        <a:p>
          <a:endParaRPr lang="ru-RU"/>
        </a:p>
      </dgm:t>
    </dgm:pt>
    <dgm:pt modelId="{98B55E36-6000-4664-88E6-C408C0E372C3}" type="pres">
      <dgm:prSet presAssocID="{73A2E0F0-E066-4A56-89A0-0A9B03D802FD}" presName="vSp" presStyleCnt="0"/>
      <dgm:spPr/>
    </dgm:pt>
    <dgm:pt modelId="{F070DA46-630A-4223-86E0-066FD0268B8C}" type="pres">
      <dgm:prSet presAssocID="{29A49A50-26A5-4800-A8D5-5EE567ED695F}" presName="horFlow" presStyleCnt="0"/>
      <dgm:spPr/>
    </dgm:pt>
    <dgm:pt modelId="{D6A34B33-E643-481D-B46D-DF31BB0B9018}" type="pres">
      <dgm:prSet presAssocID="{29A49A50-26A5-4800-A8D5-5EE567ED695F}" presName="bigChev" presStyleLbl="node1" presStyleIdx="2" presStyleCnt="3" custScaleY="52740" custLinFactNeighborY="8399"/>
      <dgm:spPr/>
      <dgm:t>
        <a:bodyPr/>
        <a:lstStyle/>
        <a:p>
          <a:endParaRPr lang="ru-RU"/>
        </a:p>
      </dgm:t>
    </dgm:pt>
  </dgm:ptLst>
  <dgm:cxnLst>
    <dgm:cxn modelId="{623D1B24-556A-4226-9F0B-4D4B62B7D1AB}" type="presOf" srcId="{29A49A50-26A5-4800-A8D5-5EE567ED695F}" destId="{D6A34B33-E643-481D-B46D-DF31BB0B9018}" srcOrd="0" destOrd="0" presId="urn:microsoft.com/office/officeart/2005/8/layout/lProcess3"/>
    <dgm:cxn modelId="{9CCEB471-AE70-424E-B3BA-85917597B01D}" type="presOf" srcId="{AE86A4A5-ADF8-4AAE-8934-608E8647CE83}" destId="{F12FFE42-0559-4FBE-A4E1-466F224B5EA3}" srcOrd="0" destOrd="0" presId="urn:microsoft.com/office/officeart/2005/8/layout/lProcess3"/>
    <dgm:cxn modelId="{53464E48-20C4-46B4-8763-2888E2B89441}" type="presOf" srcId="{DA9EF9BA-61C3-43D4-9F54-DA3FBEE2E4C8}" destId="{1A3BFD4C-40C1-4A49-9026-A204B483FC02}" srcOrd="0" destOrd="0" presId="urn:microsoft.com/office/officeart/2005/8/layout/lProcess3"/>
    <dgm:cxn modelId="{F6B85398-C621-411B-B561-7D23C72FD4E1}" type="presOf" srcId="{73A2E0F0-E066-4A56-89A0-0A9B03D802FD}" destId="{806CD891-86C4-4DC9-82B1-3F381ED337C8}" srcOrd="0" destOrd="0" presId="urn:microsoft.com/office/officeart/2005/8/layout/lProcess3"/>
    <dgm:cxn modelId="{E864A3C4-8E5D-4748-81F0-61DC63BC8F25}" srcId="{DA9EF9BA-61C3-43D4-9F54-DA3FBEE2E4C8}" destId="{73A2E0F0-E066-4A56-89A0-0A9B03D802FD}" srcOrd="1" destOrd="0" parTransId="{14ED82E4-AC02-4842-92BF-3913FDCF12D8}" sibTransId="{774597A8-1311-422C-9B71-4189C65274BB}"/>
    <dgm:cxn modelId="{350D4F72-CCB1-407A-B2F4-82280F8BE4EA}" srcId="{DA9EF9BA-61C3-43D4-9F54-DA3FBEE2E4C8}" destId="{AE86A4A5-ADF8-4AAE-8934-608E8647CE83}" srcOrd="0" destOrd="0" parTransId="{A8932652-0F56-44D9-A4FE-F7A46A24EC09}" sibTransId="{C8B947B4-F79C-434B-91D3-F4580D2BC162}"/>
    <dgm:cxn modelId="{B138B4B3-B8D5-41BC-9D45-5018481CA073}" srcId="{DA9EF9BA-61C3-43D4-9F54-DA3FBEE2E4C8}" destId="{29A49A50-26A5-4800-A8D5-5EE567ED695F}" srcOrd="2" destOrd="0" parTransId="{D10DC891-D3B1-4912-A219-0593E58C05C0}" sibTransId="{ACCED71E-32CC-4910-A362-6C3C914971FC}"/>
    <dgm:cxn modelId="{64FAB9E3-9BB3-4D0C-A7D2-5A68FB344E77}" type="presParOf" srcId="{1A3BFD4C-40C1-4A49-9026-A204B483FC02}" destId="{35EB64AB-2CC7-4393-8DBF-14FE3C36B055}" srcOrd="0" destOrd="0" presId="urn:microsoft.com/office/officeart/2005/8/layout/lProcess3"/>
    <dgm:cxn modelId="{388C7E20-6956-451B-8311-137E8A3E36E9}" type="presParOf" srcId="{35EB64AB-2CC7-4393-8DBF-14FE3C36B055}" destId="{F12FFE42-0559-4FBE-A4E1-466F224B5EA3}" srcOrd="0" destOrd="0" presId="urn:microsoft.com/office/officeart/2005/8/layout/lProcess3"/>
    <dgm:cxn modelId="{4DD74A29-85DC-44BE-84AA-90AB85B0E9C1}" type="presParOf" srcId="{1A3BFD4C-40C1-4A49-9026-A204B483FC02}" destId="{BA7BF89C-3553-4039-ABBD-C15D70283021}" srcOrd="1" destOrd="0" presId="urn:microsoft.com/office/officeart/2005/8/layout/lProcess3"/>
    <dgm:cxn modelId="{7E306D73-48BD-4B80-A178-5315207F0C13}" type="presParOf" srcId="{1A3BFD4C-40C1-4A49-9026-A204B483FC02}" destId="{81C663E4-4289-4475-A749-CE1C9A5B0939}" srcOrd="2" destOrd="0" presId="urn:microsoft.com/office/officeart/2005/8/layout/lProcess3"/>
    <dgm:cxn modelId="{ED5898C2-598D-4146-9C11-C63D83E432ED}" type="presParOf" srcId="{81C663E4-4289-4475-A749-CE1C9A5B0939}" destId="{806CD891-86C4-4DC9-82B1-3F381ED337C8}" srcOrd="0" destOrd="0" presId="urn:microsoft.com/office/officeart/2005/8/layout/lProcess3"/>
    <dgm:cxn modelId="{4CE905B8-90D2-4946-B197-3F871D7AB33F}" type="presParOf" srcId="{1A3BFD4C-40C1-4A49-9026-A204B483FC02}" destId="{98B55E36-6000-4664-88E6-C408C0E372C3}" srcOrd="3" destOrd="0" presId="urn:microsoft.com/office/officeart/2005/8/layout/lProcess3"/>
    <dgm:cxn modelId="{83D6DACC-D6F6-48E4-BFDD-57B4DC4F08C4}" type="presParOf" srcId="{1A3BFD4C-40C1-4A49-9026-A204B483FC02}" destId="{F070DA46-630A-4223-86E0-066FD0268B8C}" srcOrd="4" destOrd="0" presId="urn:microsoft.com/office/officeart/2005/8/layout/lProcess3"/>
    <dgm:cxn modelId="{225FC541-EDC3-4C90-9B51-1700DB3F1B7E}" type="presParOf" srcId="{F070DA46-630A-4223-86E0-066FD0268B8C}" destId="{D6A34B33-E643-481D-B46D-DF31BB0B9018}" srcOrd="0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1BBAD-92E2-44FB-8F65-F663533A73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24DA3-58B8-45C9-B0B4-51F26C3A924A}">
      <dgm:prSet custT="1"/>
      <dgm:spPr>
        <a:solidFill>
          <a:srgbClr val="99FF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Содержание и обеспечение деятельности муниципальных учреждений образования в сумме 823,1 млн. рублей </a:t>
          </a:r>
        </a:p>
      </dgm:t>
    </dgm:pt>
    <dgm:pt modelId="{6698441A-15B6-453A-92F9-5E3FD4EEB76F}" type="parTrans" cxnId="{02CE9A6D-BD0D-409B-838A-4A9A8D828BA8}">
      <dgm:prSet/>
      <dgm:spPr/>
      <dgm:t>
        <a:bodyPr/>
        <a:lstStyle/>
        <a:p>
          <a:endParaRPr lang="ru-RU"/>
        </a:p>
      </dgm:t>
    </dgm:pt>
    <dgm:pt modelId="{073CC6BD-E041-4876-BAD3-2B03F50F0F5F}" type="sibTrans" cxnId="{02CE9A6D-BD0D-409B-838A-4A9A8D828BA8}">
      <dgm:prSet/>
      <dgm:spPr/>
      <dgm:t>
        <a:bodyPr/>
        <a:lstStyle/>
        <a:p>
          <a:endParaRPr lang="ru-RU"/>
        </a:p>
      </dgm:t>
    </dgm:pt>
    <dgm:pt modelId="{69EF7EE3-8DDD-497F-A616-98743AA34695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Организация питания в общеобразовательных учреждениях в сумме 42,1 млн. рублей</a:t>
          </a:r>
        </a:p>
      </dgm:t>
    </dgm:pt>
    <dgm:pt modelId="{E7A40CC6-8EA8-4CAA-B2D5-46DFCF01A1B8}" type="parTrans" cxnId="{65D89700-E6C0-44C7-A39F-0C552D7EC9F0}">
      <dgm:prSet/>
      <dgm:spPr/>
      <dgm:t>
        <a:bodyPr/>
        <a:lstStyle/>
        <a:p>
          <a:endParaRPr lang="ru-RU"/>
        </a:p>
      </dgm:t>
    </dgm:pt>
    <dgm:pt modelId="{849DD1A1-6FE4-4F80-9B56-9FD4FA32503D}" type="sibTrans" cxnId="{65D89700-E6C0-44C7-A39F-0C552D7EC9F0}">
      <dgm:prSet/>
      <dgm:spPr/>
      <dgm:t>
        <a:bodyPr/>
        <a:lstStyle/>
        <a:p>
          <a:endParaRPr lang="ru-RU"/>
        </a:p>
      </dgm:t>
    </dgm:pt>
    <dgm:pt modelId="{1D32DEC5-E74F-4FC6-98A1-547B8703D0CB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Организация оздоровительной кампании детей в сумме 29,6 млн. рублей</a:t>
          </a:r>
        </a:p>
      </dgm:t>
    </dgm:pt>
    <dgm:pt modelId="{F64AB24B-5C0F-4E7E-8A1A-4C79C898EB01}" type="parTrans" cxnId="{8B908356-4EDE-4F21-A5A0-E4FA8ED7F6F4}">
      <dgm:prSet/>
      <dgm:spPr/>
      <dgm:t>
        <a:bodyPr/>
        <a:lstStyle/>
        <a:p>
          <a:endParaRPr lang="ru-RU"/>
        </a:p>
      </dgm:t>
    </dgm:pt>
    <dgm:pt modelId="{42236F2A-93BD-45C0-89C9-886A450ECAE8}" type="sibTrans" cxnId="{8B908356-4EDE-4F21-A5A0-E4FA8ED7F6F4}">
      <dgm:prSet/>
      <dgm:spPr/>
      <dgm:t>
        <a:bodyPr/>
        <a:lstStyle/>
        <a:p>
          <a:endParaRPr lang="ru-RU"/>
        </a:p>
      </dgm:t>
    </dgm:pt>
    <dgm:pt modelId="{5D12FD65-A162-4B16-945E-83EAF1A72CBA}">
      <dgm:prSet custT="1"/>
      <dgm:spPr>
        <a:solidFill>
          <a:srgbClr val="FF00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Трудовая занятость молодежи в возрасте от 14 до 18 лет в сумме 2,2 млн. рублей</a:t>
          </a:r>
        </a:p>
      </dgm:t>
    </dgm:pt>
    <dgm:pt modelId="{DA954BB3-A95B-45D0-B95B-B3B15B5FB805}" type="parTrans" cxnId="{A0769932-92A8-44FC-A16F-DC8B5A71B50E}">
      <dgm:prSet/>
      <dgm:spPr/>
      <dgm:t>
        <a:bodyPr/>
        <a:lstStyle/>
        <a:p>
          <a:endParaRPr lang="ru-RU"/>
        </a:p>
      </dgm:t>
    </dgm:pt>
    <dgm:pt modelId="{DA57F7D3-6EBD-4E72-A684-B4E35C79F4B1}" type="sibTrans" cxnId="{A0769932-92A8-44FC-A16F-DC8B5A71B50E}">
      <dgm:prSet/>
      <dgm:spPr/>
      <dgm:t>
        <a:bodyPr/>
        <a:lstStyle/>
        <a:p>
          <a:endParaRPr lang="ru-RU"/>
        </a:p>
      </dgm:t>
    </dgm:pt>
    <dgm:pt modelId="{D0FFF59C-4BCF-4689-870E-62E6200030C6}">
      <dgm:prSet custT="1"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Проведение мероприятий с различными категориями молодежи в сумме 1</a:t>
          </a:r>
          <a:r>
            <a:rPr lang="ru-RU" sz="1800" dirty="0">
              <a:solidFill>
                <a:schemeClr val="bg1"/>
              </a:solidFill>
            </a:rPr>
            <a:t>,0</a:t>
          </a:r>
          <a:r>
            <a:rPr lang="ru-RU" sz="1800" dirty="0"/>
            <a:t> млн. рублей</a:t>
          </a:r>
        </a:p>
      </dgm:t>
    </dgm:pt>
    <dgm:pt modelId="{FE66D6D4-1407-4FD3-A248-73CDCA945E31}" type="parTrans" cxnId="{84066F1E-A60F-419D-B6D9-B5F72B9F34C1}">
      <dgm:prSet/>
      <dgm:spPr/>
      <dgm:t>
        <a:bodyPr/>
        <a:lstStyle/>
        <a:p>
          <a:endParaRPr lang="ru-RU"/>
        </a:p>
      </dgm:t>
    </dgm:pt>
    <dgm:pt modelId="{9D6C85D1-0CB5-48BE-8494-87764AE46224}" type="sibTrans" cxnId="{84066F1E-A60F-419D-B6D9-B5F72B9F34C1}">
      <dgm:prSet/>
      <dgm:spPr/>
      <dgm:t>
        <a:bodyPr/>
        <a:lstStyle/>
        <a:p>
          <a:endParaRPr lang="ru-RU"/>
        </a:p>
      </dgm:t>
    </dgm:pt>
    <dgm:pt modelId="{6E13BFAE-06C0-4E67-AC2B-C6C00E48482E}" type="pres">
      <dgm:prSet presAssocID="{3D51BBAD-92E2-44FB-8F65-F663533A73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B49A2-A9AD-49DA-A268-1A6CA7A7D117}" type="pres">
      <dgm:prSet presAssocID="{D4224DA3-58B8-45C9-B0B4-51F26C3A924A}" presName="parentLin" presStyleCnt="0"/>
      <dgm:spPr/>
    </dgm:pt>
    <dgm:pt modelId="{30B878AC-20DB-4CB8-A670-EB99149691FA}" type="pres">
      <dgm:prSet presAssocID="{D4224DA3-58B8-45C9-B0B4-51F26C3A924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BCE1EE-8C5D-45CB-B467-A14B79BBE73C}" type="pres">
      <dgm:prSet presAssocID="{D4224DA3-58B8-45C9-B0B4-51F26C3A924A}" presName="parentText" presStyleLbl="node1" presStyleIdx="0" presStyleCnt="5" custScaleX="115711" custScaleY="136165" custLinFactNeighborX="7636" custLinFactNeighborY="130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7B647-5806-4C99-A3CE-7BB375AD83FC}" type="pres">
      <dgm:prSet presAssocID="{D4224DA3-58B8-45C9-B0B4-51F26C3A924A}" presName="negativeSpace" presStyleCnt="0"/>
      <dgm:spPr/>
    </dgm:pt>
    <dgm:pt modelId="{A7E2B8BC-9CF5-4A6D-89E5-F820AB846EAD}" type="pres">
      <dgm:prSet presAssocID="{D4224DA3-58B8-45C9-B0B4-51F26C3A924A}" presName="childText" presStyleLbl="conFgAcc1" presStyleIdx="0" presStyleCnt="5">
        <dgm:presLayoutVars>
          <dgm:bulletEnabled val="1"/>
        </dgm:presLayoutVars>
      </dgm:prSet>
      <dgm:spPr/>
    </dgm:pt>
    <dgm:pt modelId="{FCB132E3-DEF7-4799-99DD-5515C733CC2F}" type="pres">
      <dgm:prSet presAssocID="{073CC6BD-E041-4876-BAD3-2B03F50F0F5F}" presName="spaceBetweenRectangles" presStyleCnt="0"/>
      <dgm:spPr/>
    </dgm:pt>
    <dgm:pt modelId="{38180158-F766-44BA-88E2-0918D9AB5541}" type="pres">
      <dgm:prSet presAssocID="{69EF7EE3-8DDD-497F-A616-98743AA34695}" presName="parentLin" presStyleCnt="0"/>
      <dgm:spPr/>
    </dgm:pt>
    <dgm:pt modelId="{120ECDA5-BE0D-4352-B008-BC47A28EA111}" type="pres">
      <dgm:prSet presAssocID="{69EF7EE3-8DDD-497F-A616-98743AA346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EF8BADB-5B3E-4D1A-944B-AF145E3DC26C}" type="pres">
      <dgm:prSet presAssocID="{69EF7EE3-8DDD-497F-A616-98743AA34695}" presName="parentText" presStyleLbl="node1" presStyleIdx="1" presStyleCnt="5" custScaleX="115985" custScaleY="141695" custLinFactNeighborX="8382" custLinFactNeighborY="496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8716E-6D65-4A05-B1ED-68967D635542}" type="pres">
      <dgm:prSet presAssocID="{69EF7EE3-8DDD-497F-A616-98743AA34695}" presName="negativeSpace" presStyleCnt="0"/>
      <dgm:spPr/>
    </dgm:pt>
    <dgm:pt modelId="{50AF2651-70F4-486A-BC77-84EE0B155FF8}" type="pres">
      <dgm:prSet presAssocID="{69EF7EE3-8DDD-497F-A616-98743AA34695}" presName="childText" presStyleLbl="conFgAcc1" presStyleIdx="1" presStyleCnt="5">
        <dgm:presLayoutVars>
          <dgm:bulletEnabled val="1"/>
        </dgm:presLayoutVars>
      </dgm:prSet>
      <dgm:spPr/>
    </dgm:pt>
    <dgm:pt modelId="{B7D9CF13-22DA-49DA-BA00-AF17B93F481D}" type="pres">
      <dgm:prSet presAssocID="{849DD1A1-6FE4-4F80-9B56-9FD4FA32503D}" presName="spaceBetweenRectangles" presStyleCnt="0"/>
      <dgm:spPr/>
    </dgm:pt>
    <dgm:pt modelId="{A75C435E-9C09-4763-9A6D-DE45C8679BE4}" type="pres">
      <dgm:prSet presAssocID="{1D32DEC5-E74F-4FC6-98A1-547B8703D0CB}" presName="parentLin" presStyleCnt="0"/>
      <dgm:spPr/>
    </dgm:pt>
    <dgm:pt modelId="{DA037719-341C-4226-A590-B5BB5D975728}" type="pres">
      <dgm:prSet presAssocID="{1D32DEC5-E74F-4FC6-98A1-547B8703D0C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8D525A9F-AFC5-4875-ADF8-E6FD86EC3C17}" type="pres">
      <dgm:prSet presAssocID="{1D32DEC5-E74F-4FC6-98A1-547B8703D0CB}" presName="parentText" presStyleLbl="node1" presStyleIdx="2" presStyleCnt="5" custScaleX="115777" custLinFactNeighborX="2453" custLinFactNeighborY="459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5818F-BCF0-4EED-92B9-BE060333014D}" type="pres">
      <dgm:prSet presAssocID="{1D32DEC5-E74F-4FC6-98A1-547B8703D0CB}" presName="negativeSpace" presStyleCnt="0"/>
      <dgm:spPr/>
    </dgm:pt>
    <dgm:pt modelId="{4A32E828-445F-46D4-BF0F-63F39BD8FC02}" type="pres">
      <dgm:prSet presAssocID="{1D32DEC5-E74F-4FC6-98A1-547B8703D0CB}" presName="childText" presStyleLbl="conFgAcc1" presStyleIdx="2" presStyleCnt="5">
        <dgm:presLayoutVars>
          <dgm:bulletEnabled val="1"/>
        </dgm:presLayoutVars>
      </dgm:prSet>
      <dgm:spPr/>
    </dgm:pt>
    <dgm:pt modelId="{41B4F548-5648-4537-842B-7D0E25AFDBFF}" type="pres">
      <dgm:prSet presAssocID="{42236F2A-93BD-45C0-89C9-886A450ECAE8}" presName="spaceBetweenRectangles" presStyleCnt="0"/>
      <dgm:spPr/>
    </dgm:pt>
    <dgm:pt modelId="{A3E7BA2C-7998-4260-A43B-0A83A616DF6A}" type="pres">
      <dgm:prSet presAssocID="{5D12FD65-A162-4B16-945E-83EAF1A72CBA}" presName="parentLin" presStyleCnt="0"/>
      <dgm:spPr/>
    </dgm:pt>
    <dgm:pt modelId="{BC82CC3F-2A85-4A6F-A0B9-BC8FC1B8EFF7}" type="pres">
      <dgm:prSet presAssocID="{5D12FD65-A162-4B16-945E-83EAF1A72CB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7D57042-8C75-4D0E-9D4B-8AB08F93381B}" type="pres">
      <dgm:prSet presAssocID="{5D12FD65-A162-4B16-945E-83EAF1A72CBA}" presName="parentText" presStyleLbl="node1" presStyleIdx="3" presStyleCnt="5" custScaleX="115711" custScaleY="172138" custLinFactNeighborX="1917" custLinFactNeighborY="83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D1C9-39F1-4224-BC6A-491C35D39540}" type="pres">
      <dgm:prSet presAssocID="{5D12FD65-A162-4B16-945E-83EAF1A72CBA}" presName="negativeSpace" presStyleCnt="0"/>
      <dgm:spPr/>
    </dgm:pt>
    <dgm:pt modelId="{6D3287C7-474E-42D6-B283-3E0F698D5B8A}" type="pres">
      <dgm:prSet presAssocID="{5D12FD65-A162-4B16-945E-83EAF1A72CBA}" presName="childText" presStyleLbl="conFgAcc1" presStyleIdx="3" presStyleCnt="5">
        <dgm:presLayoutVars>
          <dgm:bulletEnabled val="1"/>
        </dgm:presLayoutVars>
      </dgm:prSet>
      <dgm:spPr/>
    </dgm:pt>
    <dgm:pt modelId="{8ECC0701-944B-4C57-88E9-89EF58FB6ED4}" type="pres">
      <dgm:prSet presAssocID="{DA57F7D3-6EBD-4E72-A684-B4E35C79F4B1}" presName="spaceBetweenRectangles" presStyleCnt="0"/>
      <dgm:spPr/>
    </dgm:pt>
    <dgm:pt modelId="{C025AFCA-CDD1-49AE-A138-3BACE175DCAE}" type="pres">
      <dgm:prSet presAssocID="{D0FFF59C-4BCF-4689-870E-62E6200030C6}" presName="parentLin" presStyleCnt="0"/>
      <dgm:spPr/>
    </dgm:pt>
    <dgm:pt modelId="{D40A460B-B4B4-4638-AEF8-68CFEB998AF9}" type="pres">
      <dgm:prSet presAssocID="{D0FFF59C-4BCF-4689-870E-62E6200030C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ADF9C26-9B88-4024-80E6-F1270DA62C52}" type="pres">
      <dgm:prSet presAssocID="{D0FFF59C-4BCF-4689-870E-62E6200030C6}" presName="parentText" presStyleLbl="node1" presStyleIdx="4" presStyleCnt="5" custScaleX="115437" custScaleY="162752" custLinFactNeighborX="1917" custLinFactNeighborY="84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2EF49-A744-44CD-B213-8DD1A72B3EE2}" type="pres">
      <dgm:prSet presAssocID="{D0FFF59C-4BCF-4689-870E-62E6200030C6}" presName="negativeSpace" presStyleCnt="0"/>
      <dgm:spPr/>
    </dgm:pt>
    <dgm:pt modelId="{2D752C3C-E66F-453D-9A80-EAC37F0C5C7C}" type="pres">
      <dgm:prSet presAssocID="{D0FFF59C-4BCF-4689-870E-62E6200030C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9DC443B-7FB7-4B32-9949-8B34CEF75767}" type="presOf" srcId="{5D12FD65-A162-4B16-945E-83EAF1A72CBA}" destId="{D7D57042-8C75-4D0E-9D4B-8AB08F93381B}" srcOrd="1" destOrd="0" presId="urn:microsoft.com/office/officeart/2005/8/layout/list1"/>
    <dgm:cxn modelId="{65D89700-E6C0-44C7-A39F-0C552D7EC9F0}" srcId="{3D51BBAD-92E2-44FB-8F65-F663533A7335}" destId="{69EF7EE3-8DDD-497F-A616-98743AA34695}" srcOrd="1" destOrd="0" parTransId="{E7A40CC6-8EA8-4CAA-B2D5-46DFCF01A1B8}" sibTransId="{849DD1A1-6FE4-4F80-9B56-9FD4FA32503D}"/>
    <dgm:cxn modelId="{342A00DC-D0CB-4DF3-AED3-102E4BE31DEB}" type="presOf" srcId="{1D32DEC5-E74F-4FC6-98A1-547B8703D0CB}" destId="{DA037719-341C-4226-A590-B5BB5D975728}" srcOrd="0" destOrd="0" presId="urn:microsoft.com/office/officeart/2005/8/layout/list1"/>
    <dgm:cxn modelId="{CCB1E032-0109-4652-85E1-42601589E447}" type="presOf" srcId="{69EF7EE3-8DDD-497F-A616-98743AA34695}" destId="{120ECDA5-BE0D-4352-B008-BC47A28EA111}" srcOrd="0" destOrd="0" presId="urn:microsoft.com/office/officeart/2005/8/layout/list1"/>
    <dgm:cxn modelId="{02CE9A6D-BD0D-409B-838A-4A9A8D828BA8}" srcId="{3D51BBAD-92E2-44FB-8F65-F663533A7335}" destId="{D4224DA3-58B8-45C9-B0B4-51F26C3A924A}" srcOrd="0" destOrd="0" parTransId="{6698441A-15B6-453A-92F9-5E3FD4EEB76F}" sibTransId="{073CC6BD-E041-4876-BAD3-2B03F50F0F5F}"/>
    <dgm:cxn modelId="{8B908356-4EDE-4F21-A5A0-E4FA8ED7F6F4}" srcId="{3D51BBAD-92E2-44FB-8F65-F663533A7335}" destId="{1D32DEC5-E74F-4FC6-98A1-547B8703D0CB}" srcOrd="2" destOrd="0" parTransId="{F64AB24B-5C0F-4E7E-8A1A-4C79C898EB01}" sibTransId="{42236F2A-93BD-45C0-89C9-886A450ECAE8}"/>
    <dgm:cxn modelId="{4237C474-1EFF-4FEB-A0D9-44FD0E8D2BD0}" type="presOf" srcId="{1D32DEC5-E74F-4FC6-98A1-547B8703D0CB}" destId="{8D525A9F-AFC5-4875-ADF8-E6FD86EC3C17}" srcOrd="1" destOrd="0" presId="urn:microsoft.com/office/officeart/2005/8/layout/list1"/>
    <dgm:cxn modelId="{D0A644A2-877E-4064-8CC0-C0C4C107CB3D}" type="presOf" srcId="{3D51BBAD-92E2-44FB-8F65-F663533A7335}" destId="{6E13BFAE-06C0-4E67-AC2B-C6C00E48482E}" srcOrd="0" destOrd="0" presId="urn:microsoft.com/office/officeart/2005/8/layout/list1"/>
    <dgm:cxn modelId="{7D24C6C1-58EC-43F5-B55F-8A46D1AEA471}" type="presOf" srcId="{69EF7EE3-8DDD-497F-A616-98743AA34695}" destId="{CEF8BADB-5B3E-4D1A-944B-AF145E3DC26C}" srcOrd="1" destOrd="0" presId="urn:microsoft.com/office/officeart/2005/8/layout/list1"/>
    <dgm:cxn modelId="{7BC937D1-C200-4D7F-8347-B983841FF87A}" type="presOf" srcId="{D4224DA3-58B8-45C9-B0B4-51F26C3A924A}" destId="{19BCE1EE-8C5D-45CB-B467-A14B79BBE73C}" srcOrd="1" destOrd="0" presId="urn:microsoft.com/office/officeart/2005/8/layout/list1"/>
    <dgm:cxn modelId="{A0769932-92A8-44FC-A16F-DC8B5A71B50E}" srcId="{3D51BBAD-92E2-44FB-8F65-F663533A7335}" destId="{5D12FD65-A162-4B16-945E-83EAF1A72CBA}" srcOrd="3" destOrd="0" parTransId="{DA954BB3-A95B-45D0-B95B-B3B15B5FB805}" sibTransId="{DA57F7D3-6EBD-4E72-A684-B4E35C79F4B1}"/>
    <dgm:cxn modelId="{302DD0E6-B861-4679-90AC-5A3AD41B4D2A}" type="presOf" srcId="{D4224DA3-58B8-45C9-B0B4-51F26C3A924A}" destId="{30B878AC-20DB-4CB8-A670-EB99149691FA}" srcOrd="0" destOrd="0" presId="urn:microsoft.com/office/officeart/2005/8/layout/list1"/>
    <dgm:cxn modelId="{0898C432-4FC9-4BEE-99B4-F31298DFFC44}" type="presOf" srcId="{D0FFF59C-4BCF-4689-870E-62E6200030C6}" destId="{BADF9C26-9B88-4024-80E6-F1270DA62C52}" srcOrd="1" destOrd="0" presId="urn:microsoft.com/office/officeart/2005/8/layout/list1"/>
    <dgm:cxn modelId="{84066F1E-A60F-419D-B6D9-B5F72B9F34C1}" srcId="{3D51BBAD-92E2-44FB-8F65-F663533A7335}" destId="{D0FFF59C-4BCF-4689-870E-62E6200030C6}" srcOrd="4" destOrd="0" parTransId="{FE66D6D4-1407-4FD3-A248-73CDCA945E31}" sibTransId="{9D6C85D1-0CB5-48BE-8494-87764AE46224}"/>
    <dgm:cxn modelId="{7226366C-FBE8-49A2-9A52-2266FF17A447}" type="presOf" srcId="{D0FFF59C-4BCF-4689-870E-62E6200030C6}" destId="{D40A460B-B4B4-4638-AEF8-68CFEB998AF9}" srcOrd="0" destOrd="0" presId="urn:microsoft.com/office/officeart/2005/8/layout/list1"/>
    <dgm:cxn modelId="{9F82E2C2-9FCE-4BBE-A321-2482CE7B831D}" type="presOf" srcId="{5D12FD65-A162-4B16-945E-83EAF1A72CBA}" destId="{BC82CC3F-2A85-4A6F-A0B9-BC8FC1B8EFF7}" srcOrd="0" destOrd="0" presId="urn:microsoft.com/office/officeart/2005/8/layout/list1"/>
    <dgm:cxn modelId="{C508194B-8572-4DBE-9654-0DC6C48EF5E1}" type="presParOf" srcId="{6E13BFAE-06C0-4E67-AC2B-C6C00E48482E}" destId="{B04B49A2-A9AD-49DA-A268-1A6CA7A7D117}" srcOrd="0" destOrd="0" presId="urn:microsoft.com/office/officeart/2005/8/layout/list1"/>
    <dgm:cxn modelId="{C10EDAF8-0A8A-45AC-BCC1-D71671348DBC}" type="presParOf" srcId="{B04B49A2-A9AD-49DA-A268-1A6CA7A7D117}" destId="{30B878AC-20DB-4CB8-A670-EB99149691FA}" srcOrd="0" destOrd="0" presId="urn:microsoft.com/office/officeart/2005/8/layout/list1"/>
    <dgm:cxn modelId="{F3E76C37-DAA4-4C05-A152-E99887D64C44}" type="presParOf" srcId="{B04B49A2-A9AD-49DA-A268-1A6CA7A7D117}" destId="{19BCE1EE-8C5D-45CB-B467-A14B79BBE73C}" srcOrd="1" destOrd="0" presId="urn:microsoft.com/office/officeart/2005/8/layout/list1"/>
    <dgm:cxn modelId="{4C3D08C8-CF76-46C0-8208-B412ED6D07F9}" type="presParOf" srcId="{6E13BFAE-06C0-4E67-AC2B-C6C00E48482E}" destId="{D7C7B647-5806-4C99-A3CE-7BB375AD83FC}" srcOrd="1" destOrd="0" presId="urn:microsoft.com/office/officeart/2005/8/layout/list1"/>
    <dgm:cxn modelId="{95FE9AAD-D95F-4650-9292-485F5C65CB4F}" type="presParOf" srcId="{6E13BFAE-06C0-4E67-AC2B-C6C00E48482E}" destId="{A7E2B8BC-9CF5-4A6D-89E5-F820AB846EAD}" srcOrd="2" destOrd="0" presId="urn:microsoft.com/office/officeart/2005/8/layout/list1"/>
    <dgm:cxn modelId="{997002E0-EA69-417A-A90D-E16BC68115AD}" type="presParOf" srcId="{6E13BFAE-06C0-4E67-AC2B-C6C00E48482E}" destId="{FCB132E3-DEF7-4799-99DD-5515C733CC2F}" srcOrd="3" destOrd="0" presId="urn:microsoft.com/office/officeart/2005/8/layout/list1"/>
    <dgm:cxn modelId="{5B5B776F-22F0-4452-8688-7FD6AA08D147}" type="presParOf" srcId="{6E13BFAE-06C0-4E67-AC2B-C6C00E48482E}" destId="{38180158-F766-44BA-88E2-0918D9AB5541}" srcOrd="4" destOrd="0" presId="urn:microsoft.com/office/officeart/2005/8/layout/list1"/>
    <dgm:cxn modelId="{0B80F587-E28F-4B19-99E5-D47B37FEDCEB}" type="presParOf" srcId="{38180158-F766-44BA-88E2-0918D9AB5541}" destId="{120ECDA5-BE0D-4352-B008-BC47A28EA111}" srcOrd="0" destOrd="0" presId="urn:microsoft.com/office/officeart/2005/8/layout/list1"/>
    <dgm:cxn modelId="{2D798529-2CF2-4BA9-9846-307F53DED2FE}" type="presParOf" srcId="{38180158-F766-44BA-88E2-0918D9AB5541}" destId="{CEF8BADB-5B3E-4D1A-944B-AF145E3DC26C}" srcOrd="1" destOrd="0" presId="urn:microsoft.com/office/officeart/2005/8/layout/list1"/>
    <dgm:cxn modelId="{C5396CB5-492D-4693-B3C6-57D01EFD8E53}" type="presParOf" srcId="{6E13BFAE-06C0-4E67-AC2B-C6C00E48482E}" destId="{53D8716E-6D65-4A05-B1ED-68967D635542}" srcOrd="5" destOrd="0" presId="urn:microsoft.com/office/officeart/2005/8/layout/list1"/>
    <dgm:cxn modelId="{181C9DAD-B06B-4D9C-A949-1E0E7AAC70C8}" type="presParOf" srcId="{6E13BFAE-06C0-4E67-AC2B-C6C00E48482E}" destId="{50AF2651-70F4-486A-BC77-84EE0B155FF8}" srcOrd="6" destOrd="0" presId="urn:microsoft.com/office/officeart/2005/8/layout/list1"/>
    <dgm:cxn modelId="{EAD672E0-15F6-4DA8-B9F5-15693E3BCC42}" type="presParOf" srcId="{6E13BFAE-06C0-4E67-AC2B-C6C00E48482E}" destId="{B7D9CF13-22DA-49DA-BA00-AF17B93F481D}" srcOrd="7" destOrd="0" presId="urn:microsoft.com/office/officeart/2005/8/layout/list1"/>
    <dgm:cxn modelId="{4BC98A93-569B-427C-9AAF-1E2AA07851F2}" type="presParOf" srcId="{6E13BFAE-06C0-4E67-AC2B-C6C00E48482E}" destId="{A75C435E-9C09-4763-9A6D-DE45C8679BE4}" srcOrd="8" destOrd="0" presId="urn:microsoft.com/office/officeart/2005/8/layout/list1"/>
    <dgm:cxn modelId="{A0E31D0B-0C43-4EAB-B4C6-50962DC1AB37}" type="presParOf" srcId="{A75C435E-9C09-4763-9A6D-DE45C8679BE4}" destId="{DA037719-341C-4226-A590-B5BB5D975728}" srcOrd="0" destOrd="0" presId="urn:microsoft.com/office/officeart/2005/8/layout/list1"/>
    <dgm:cxn modelId="{45BAFB3D-AB45-4BCC-97C7-2C1865482A06}" type="presParOf" srcId="{A75C435E-9C09-4763-9A6D-DE45C8679BE4}" destId="{8D525A9F-AFC5-4875-ADF8-E6FD86EC3C17}" srcOrd="1" destOrd="0" presId="urn:microsoft.com/office/officeart/2005/8/layout/list1"/>
    <dgm:cxn modelId="{D239AE3E-4F9E-4A0D-9287-762E3D9E52D2}" type="presParOf" srcId="{6E13BFAE-06C0-4E67-AC2B-C6C00E48482E}" destId="{D8E5818F-BCF0-4EED-92B9-BE060333014D}" srcOrd="9" destOrd="0" presId="urn:microsoft.com/office/officeart/2005/8/layout/list1"/>
    <dgm:cxn modelId="{C46F212B-9C6D-45D5-8B46-6D05ABC6576C}" type="presParOf" srcId="{6E13BFAE-06C0-4E67-AC2B-C6C00E48482E}" destId="{4A32E828-445F-46D4-BF0F-63F39BD8FC02}" srcOrd="10" destOrd="0" presId="urn:microsoft.com/office/officeart/2005/8/layout/list1"/>
    <dgm:cxn modelId="{EE875974-794B-46FB-B05F-3F1FB3F2DEEB}" type="presParOf" srcId="{6E13BFAE-06C0-4E67-AC2B-C6C00E48482E}" destId="{41B4F548-5648-4537-842B-7D0E25AFDBFF}" srcOrd="11" destOrd="0" presId="urn:microsoft.com/office/officeart/2005/8/layout/list1"/>
    <dgm:cxn modelId="{09482DDE-78A9-4EAB-BEE6-60585130DFE8}" type="presParOf" srcId="{6E13BFAE-06C0-4E67-AC2B-C6C00E48482E}" destId="{A3E7BA2C-7998-4260-A43B-0A83A616DF6A}" srcOrd="12" destOrd="0" presId="urn:microsoft.com/office/officeart/2005/8/layout/list1"/>
    <dgm:cxn modelId="{A9A6FB6D-BF14-4085-8AB7-38976500A98B}" type="presParOf" srcId="{A3E7BA2C-7998-4260-A43B-0A83A616DF6A}" destId="{BC82CC3F-2A85-4A6F-A0B9-BC8FC1B8EFF7}" srcOrd="0" destOrd="0" presId="urn:microsoft.com/office/officeart/2005/8/layout/list1"/>
    <dgm:cxn modelId="{E25D11F5-9402-4DDF-AE82-E82883C1A574}" type="presParOf" srcId="{A3E7BA2C-7998-4260-A43B-0A83A616DF6A}" destId="{D7D57042-8C75-4D0E-9D4B-8AB08F93381B}" srcOrd="1" destOrd="0" presId="urn:microsoft.com/office/officeart/2005/8/layout/list1"/>
    <dgm:cxn modelId="{7716A351-22F9-498F-9F70-42D1535EDC22}" type="presParOf" srcId="{6E13BFAE-06C0-4E67-AC2B-C6C00E48482E}" destId="{55A3D1C9-39F1-4224-BC6A-491C35D39540}" srcOrd="13" destOrd="0" presId="urn:microsoft.com/office/officeart/2005/8/layout/list1"/>
    <dgm:cxn modelId="{1DED796D-554B-4573-90F1-8ED44EEBE4C8}" type="presParOf" srcId="{6E13BFAE-06C0-4E67-AC2B-C6C00E48482E}" destId="{6D3287C7-474E-42D6-B283-3E0F698D5B8A}" srcOrd="14" destOrd="0" presId="urn:microsoft.com/office/officeart/2005/8/layout/list1"/>
    <dgm:cxn modelId="{C5218140-84F1-476D-971D-A3EAFDC8C2D2}" type="presParOf" srcId="{6E13BFAE-06C0-4E67-AC2B-C6C00E48482E}" destId="{8ECC0701-944B-4C57-88E9-89EF58FB6ED4}" srcOrd="15" destOrd="0" presId="urn:microsoft.com/office/officeart/2005/8/layout/list1"/>
    <dgm:cxn modelId="{AC501867-2F26-46A2-849C-D90391A80E8D}" type="presParOf" srcId="{6E13BFAE-06C0-4E67-AC2B-C6C00E48482E}" destId="{C025AFCA-CDD1-49AE-A138-3BACE175DCAE}" srcOrd="16" destOrd="0" presId="urn:microsoft.com/office/officeart/2005/8/layout/list1"/>
    <dgm:cxn modelId="{FCBF6331-E3E6-47E1-839D-3BCD6BC93D28}" type="presParOf" srcId="{C025AFCA-CDD1-49AE-A138-3BACE175DCAE}" destId="{D40A460B-B4B4-4638-AEF8-68CFEB998AF9}" srcOrd="0" destOrd="0" presId="urn:microsoft.com/office/officeart/2005/8/layout/list1"/>
    <dgm:cxn modelId="{2CDE0DAC-5AF9-42E6-A438-1DC60D33367F}" type="presParOf" srcId="{C025AFCA-CDD1-49AE-A138-3BACE175DCAE}" destId="{BADF9C26-9B88-4024-80E6-F1270DA62C52}" srcOrd="1" destOrd="0" presId="urn:microsoft.com/office/officeart/2005/8/layout/list1"/>
    <dgm:cxn modelId="{559210B7-186B-4CCC-9B1E-8686E24688DC}" type="presParOf" srcId="{6E13BFAE-06C0-4E67-AC2B-C6C00E48482E}" destId="{0B92EF49-A744-44CD-B213-8DD1A72B3EE2}" srcOrd="17" destOrd="0" presId="urn:microsoft.com/office/officeart/2005/8/layout/list1"/>
    <dgm:cxn modelId="{B8D0B49E-35B2-4BA3-AC25-D750D11DD290}" type="presParOf" srcId="{6E13BFAE-06C0-4E67-AC2B-C6C00E48482E}" destId="{2D752C3C-E66F-453D-9A80-EAC37F0C5C7C}" srcOrd="18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51BBAD-92E2-44FB-8F65-F663533A73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24DA3-58B8-45C9-B0B4-51F26C3A924A}">
      <dgm:prSet custT="1"/>
      <dgm:spPr>
        <a:solidFill>
          <a:srgbClr val="99FF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Обеспечение муниципальных образовательных учреждений профессиональными педагогическими кадрами в сумме 2,0 млн. рублей</a:t>
          </a:r>
        </a:p>
      </dgm:t>
    </dgm:pt>
    <dgm:pt modelId="{6698441A-15B6-453A-92F9-5E3FD4EEB76F}" type="parTrans" cxnId="{02CE9A6D-BD0D-409B-838A-4A9A8D828BA8}">
      <dgm:prSet/>
      <dgm:spPr/>
      <dgm:t>
        <a:bodyPr/>
        <a:lstStyle/>
        <a:p>
          <a:endParaRPr lang="ru-RU"/>
        </a:p>
      </dgm:t>
    </dgm:pt>
    <dgm:pt modelId="{073CC6BD-E041-4876-BAD3-2B03F50F0F5F}" type="sibTrans" cxnId="{02CE9A6D-BD0D-409B-838A-4A9A8D828BA8}">
      <dgm:prSet/>
      <dgm:spPr/>
      <dgm:t>
        <a:bodyPr/>
        <a:lstStyle/>
        <a:p>
          <a:endParaRPr lang="ru-RU"/>
        </a:p>
      </dgm:t>
    </dgm:pt>
    <dgm:pt modelId="{69EF7EE3-8DDD-497F-A616-98743AA34695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Расходы по оборудованию спортивных площадок (школа № 13 поселка Черемухово города Североуральска) в сумме 11</a:t>
          </a:r>
          <a:r>
            <a:rPr lang="ru-RU" sz="1800" dirty="0">
              <a:solidFill>
                <a:schemeClr val="bg1"/>
              </a:solidFill>
            </a:rPr>
            <a:t>,0</a:t>
          </a:r>
          <a:r>
            <a:rPr lang="ru-RU" sz="1800" dirty="0"/>
            <a:t> млн. рублей; </a:t>
          </a:r>
        </a:p>
      </dgm:t>
    </dgm:pt>
    <dgm:pt modelId="{E7A40CC6-8EA8-4CAA-B2D5-46DFCF01A1B8}" type="parTrans" cxnId="{65D89700-E6C0-44C7-A39F-0C552D7EC9F0}">
      <dgm:prSet/>
      <dgm:spPr/>
      <dgm:t>
        <a:bodyPr/>
        <a:lstStyle/>
        <a:p>
          <a:endParaRPr lang="ru-RU"/>
        </a:p>
      </dgm:t>
    </dgm:pt>
    <dgm:pt modelId="{849DD1A1-6FE4-4F80-9B56-9FD4FA32503D}" type="sibTrans" cxnId="{65D89700-E6C0-44C7-A39F-0C552D7EC9F0}">
      <dgm:prSet/>
      <dgm:spPr/>
      <dgm:t>
        <a:bodyPr/>
        <a:lstStyle/>
        <a:p>
          <a:endParaRPr lang="ru-RU"/>
        </a:p>
      </dgm:t>
    </dgm:pt>
    <dgm:pt modelId="{5D12FD65-A162-4B16-945E-83EAF1A72CBA}">
      <dgm:prSet custT="1"/>
      <dgm:spPr>
        <a:solidFill>
          <a:srgbClr val="FF00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Расходы на осуществление мероприятий по обеспечению антитеррористической защищенности объектов в сумме 21,0 млн.рублей;</a:t>
          </a:r>
          <a:endParaRPr lang="ru-RU" sz="1800" dirty="0">
            <a:solidFill>
              <a:schemeClr val="tx1"/>
            </a:solidFill>
          </a:endParaRPr>
        </a:p>
      </dgm:t>
    </dgm:pt>
    <dgm:pt modelId="{DA954BB3-A95B-45D0-B95B-B3B15B5FB805}" type="parTrans" cxnId="{A0769932-92A8-44FC-A16F-DC8B5A71B50E}">
      <dgm:prSet/>
      <dgm:spPr/>
      <dgm:t>
        <a:bodyPr/>
        <a:lstStyle/>
        <a:p>
          <a:endParaRPr lang="ru-RU"/>
        </a:p>
      </dgm:t>
    </dgm:pt>
    <dgm:pt modelId="{DA57F7D3-6EBD-4E72-A684-B4E35C79F4B1}" type="sibTrans" cxnId="{A0769932-92A8-44FC-A16F-DC8B5A71B50E}">
      <dgm:prSet/>
      <dgm:spPr/>
      <dgm:t>
        <a:bodyPr/>
        <a:lstStyle/>
        <a:p>
          <a:endParaRPr lang="ru-RU"/>
        </a:p>
      </dgm:t>
    </dgm:pt>
    <dgm:pt modelId="{D0FFF59C-4BCF-4689-870E-62E6200030C6}">
      <dgm:prSet custT="1"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На обновление материально-технической базы для формирования у обучающихся современных технологических и гуманитарных навыков, созданы 2 «точки роста» в школе № 2 поселка Покровск-Уральский города Североуральска и в школе № 8 города Североуральска в сумме 6</a:t>
          </a:r>
          <a:r>
            <a:rPr lang="ru-RU" sz="1800" b="1" dirty="0"/>
            <a:t>,0 </a:t>
          </a:r>
          <a:r>
            <a:rPr lang="ru-RU" sz="1800" b="0" dirty="0"/>
            <a:t>млн. руб.</a:t>
          </a:r>
        </a:p>
      </dgm:t>
    </dgm:pt>
    <dgm:pt modelId="{FE66D6D4-1407-4FD3-A248-73CDCA945E31}" type="parTrans" cxnId="{84066F1E-A60F-419D-B6D9-B5F72B9F34C1}">
      <dgm:prSet/>
      <dgm:spPr/>
      <dgm:t>
        <a:bodyPr/>
        <a:lstStyle/>
        <a:p>
          <a:endParaRPr lang="ru-RU"/>
        </a:p>
      </dgm:t>
    </dgm:pt>
    <dgm:pt modelId="{9D6C85D1-0CB5-48BE-8494-87764AE46224}" type="sibTrans" cxnId="{84066F1E-A60F-419D-B6D9-B5F72B9F34C1}">
      <dgm:prSet/>
      <dgm:spPr/>
      <dgm:t>
        <a:bodyPr/>
        <a:lstStyle/>
        <a:p>
          <a:endParaRPr lang="ru-RU"/>
        </a:p>
      </dgm:t>
    </dgm:pt>
    <dgm:pt modelId="{6E13BFAE-06C0-4E67-AC2B-C6C00E48482E}" type="pres">
      <dgm:prSet presAssocID="{3D51BBAD-92E2-44FB-8F65-F663533A73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B49A2-A9AD-49DA-A268-1A6CA7A7D117}" type="pres">
      <dgm:prSet presAssocID="{D4224DA3-58B8-45C9-B0B4-51F26C3A924A}" presName="parentLin" presStyleCnt="0"/>
      <dgm:spPr/>
    </dgm:pt>
    <dgm:pt modelId="{30B878AC-20DB-4CB8-A670-EB99149691FA}" type="pres">
      <dgm:prSet presAssocID="{D4224DA3-58B8-45C9-B0B4-51F26C3A924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9BCE1EE-8C5D-45CB-B467-A14B79BBE73C}" type="pres">
      <dgm:prSet presAssocID="{D4224DA3-58B8-45C9-B0B4-51F26C3A924A}" presName="parentText" presStyleLbl="node1" presStyleIdx="0" presStyleCnt="4" custScaleX="115711" custScaleY="180001" custLinFactNeighborX="7636" custLinFactNeighborY="76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7B647-5806-4C99-A3CE-7BB375AD83FC}" type="pres">
      <dgm:prSet presAssocID="{D4224DA3-58B8-45C9-B0B4-51F26C3A924A}" presName="negativeSpace" presStyleCnt="0"/>
      <dgm:spPr/>
    </dgm:pt>
    <dgm:pt modelId="{A7E2B8BC-9CF5-4A6D-89E5-F820AB846EAD}" type="pres">
      <dgm:prSet presAssocID="{D4224DA3-58B8-45C9-B0B4-51F26C3A924A}" presName="childText" presStyleLbl="conFgAcc1" presStyleIdx="0" presStyleCnt="4">
        <dgm:presLayoutVars>
          <dgm:bulletEnabled val="1"/>
        </dgm:presLayoutVars>
      </dgm:prSet>
      <dgm:spPr/>
    </dgm:pt>
    <dgm:pt modelId="{FCB132E3-DEF7-4799-99DD-5515C733CC2F}" type="pres">
      <dgm:prSet presAssocID="{073CC6BD-E041-4876-BAD3-2B03F50F0F5F}" presName="spaceBetweenRectangles" presStyleCnt="0"/>
      <dgm:spPr/>
    </dgm:pt>
    <dgm:pt modelId="{38180158-F766-44BA-88E2-0918D9AB5541}" type="pres">
      <dgm:prSet presAssocID="{69EF7EE3-8DDD-497F-A616-98743AA34695}" presName="parentLin" presStyleCnt="0"/>
      <dgm:spPr/>
    </dgm:pt>
    <dgm:pt modelId="{120ECDA5-BE0D-4352-B008-BC47A28EA111}" type="pres">
      <dgm:prSet presAssocID="{69EF7EE3-8DDD-497F-A616-98743AA346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F8BADB-5B3E-4D1A-944B-AF145E3DC26C}" type="pres">
      <dgm:prSet presAssocID="{69EF7EE3-8DDD-497F-A616-98743AA34695}" presName="parentText" presStyleLbl="node1" presStyleIdx="1" presStyleCnt="4" custScaleX="115985" custScaleY="141695" custLinFactNeighborX="7636" custLinFactNeighborY="179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8716E-6D65-4A05-B1ED-68967D635542}" type="pres">
      <dgm:prSet presAssocID="{69EF7EE3-8DDD-497F-A616-98743AA34695}" presName="negativeSpace" presStyleCnt="0"/>
      <dgm:spPr/>
    </dgm:pt>
    <dgm:pt modelId="{50AF2651-70F4-486A-BC77-84EE0B155FF8}" type="pres">
      <dgm:prSet presAssocID="{69EF7EE3-8DDD-497F-A616-98743AA34695}" presName="childText" presStyleLbl="conFgAcc1" presStyleIdx="1" presStyleCnt="4">
        <dgm:presLayoutVars>
          <dgm:bulletEnabled val="1"/>
        </dgm:presLayoutVars>
      </dgm:prSet>
      <dgm:spPr/>
    </dgm:pt>
    <dgm:pt modelId="{B7D9CF13-22DA-49DA-BA00-AF17B93F481D}" type="pres">
      <dgm:prSet presAssocID="{849DD1A1-6FE4-4F80-9B56-9FD4FA32503D}" presName="spaceBetweenRectangles" presStyleCnt="0"/>
      <dgm:spPr/>
    </dgm:pt>
    <dgm:pt modelId="{A3E7BA2C-7998-4260-A43B-0A83A616DF6A}" type="pres">
      <dgm:prSet presAssocID="{5D12FD65-A162-4B16-945E-83EAF1A72CBA}" presName="parentLin" presStyleCnt="0"/>
      <dgm:spPr/>
    </dgm:pt>
    <dgm:pt modelId="{BC82CC3F-2A85-4A6F-A0B9-BC8FC1B8EFF7}" type="pres">
      <dgm:prSet presAssocID="{5D12FD65-A162-4B16-945E-83EAF1A72CB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7D57042-8C75-4D0E-9D4B-8AB08F93381B}" type="pres">
      <dgm:prSet presAssocID="{5D12FD65-A162-4B16-945E-83EAF1A72CBA}" presName="parentText" presStyleLbl="node1" presStyleIdx="2" presStyleCnt="4" custScaleX="115711" custScaleY="208287" custLinFactNeighborX="7637" custLinFactNeighborY="30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D1C9-39F1-4224-BC6A-491C35D39540}" type="pres">
      <dgm:prSet presAssocID="{5D12FD65-A162-4B16-945E-83EAF1A72CBA}" presName="negativeSpace" presStyleCnt="0"/>
      <dgm:spPr/>
    </dgm:pt>
    <dgm:pt modelId="{6D3287C7-474E-42D6-B283-3E0F698D5B8A}" type="pres">
      <dgm:prSet presAssocID="{5D12FD65-A162-4B16-945E-83EAF1A72CBA}" presName="childText" presStyleLbl="conFgAcc1" presStyleIdx="2" presStyleCnt="4">
        <dgm:presLayoutVars>
          <dgm:bulletEnabled val="1"/>
        </dgm:presLayoutVars>
      </dgm:prSet>
      <dgm:spPr/>
    </dgm:pt>
    <dgm:pt modelId="{8ECC0701-944B-4C57-88E9-89EF58FB6ED4}" type="pres">
      <dgm:prSet presAssocID="{DA57F7D3-6EBD-4E72-A684-B4E35C79F4B1}" presName="spaceBetweenRectangles" presStyleCnt="0"/>
      <dgm:spPr/>
    </dgm:pt>
    <dgm:pt modelId="{C025AFCA-CDD1-49AE-A138-3BACE175DCAE}" type="pres">
      <dgm:prSet presAssocID="{D0FFF59C-4BCF-4689-870E-62E6200030C6}" presName="parentLin" presStyleCnt="0"/>
      <dgm:spPr/>
    </dgm:pt>
    <dgm:pt modelId="{D40A460B-B4B4-4638-AEF8-68CFEB998AF9}" type="pres">
      <dgm:prSet presAssocID="{D0FFF59C-4BCF-4689-870E-62E6200030C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ADF9C26-9B88-4024-80E6-F1270DA62C52}" type="pres">
      <dgm:prSet presAssocID="{D0FFF59C-4BCF-4689-870E-62E6200030C6}" presName="parentText" presStyleLbl="node1" presStyleIdx="3" presStyleCnt="4" custScaleX="115437" custScaleY="381911" custLinFactNeighborX="7742" custLinFactNeighborY="120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2EF49-A744-44CD-B213-8DD1A72B3EE2}" type="pres">
      <dgm:prSet presAssocID="{D0FFF59C-4BCF-4689-870E-62E6200030C6}" presName="negativeSpace" presStyleCnt="0"/>
      <dgm:spPr/>
    </dgm:pt>
    <dgm:pt modelId="{2D752C3C-E66F-453D-9A80-EAC37F0C5C7C}" type="pres">
      <dgm:prSet presAssocID="{D0FFF59C-4BCF-4689-870E-62E6200030C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5D89700-E6C0-44C7-A39F-0C552D7EC9F0}" srcId="{3D51BBAD-92E2-44FB-8F65-F663533A7335}" destId="{69EF7EE3-8DDD-497F-A616-98743AA34695}" srcOrd="1" destOrd="0" parTransId="{E7A40CC6-8EA8-4CAA-B2D5-46DFCF01A1B8}" sibTransId="{849DD1A1-6FE4-4F80-9B56-9FD4FA32503D}"/>
    <dgm:cxn modelId="{218A6AC5-C108-4B3B-AD0E-36E4F166AD13}" type="presOf" srcId="{3D51BBAD-92E2-44FB-8F65-F663533A7335}" destId="{6E13BFAE-06C0-4E67-AC2B-C6C00E48482E}" srcOrd="0" destOrd="0" presId="urn:microsoft.com/office/officeart/2005/8/layout/list1"/>
    <dgm:cxn modelId="{AE1B8F9A-2D33-4F0C-BD48-25B79D9E7638}" type="presOf" srcId="{5D12FD65-A162-4B16-945E-83EAF1A72CBA}" destId="{BC82CC3F-2A85-4A6F-A0B9-BC8FC1B8EFF7}" srcOrd="0" destOrd="0" presId="urn:microsoft.com/office/officeart/2005/8/layout/list1"/>
    <dgm:cxn modelId="{02CE9A6D-BD0D-409B-838A-4A9A8D828BA8}" srcId="{3D51BBAD-92E2-44FB-8F65-F663533A7335}" destId="{D4224DA3-58B8-45C9-B0B4-51F26C3A924A}" srcOrd="0" destOrd="0" parTransId="{6698441A-15B6-453A-92F9-5E3FD4EEB76F}" sibTransId="{073CC6BD-E041-4876-BAD3-2B03F50F0F5F}"/>
    <dgm:cxn modelId="{C52B06B0-5598-476F-9D73-8F921BF8E9D9}" type="presOf" srcId="{D0FFF59C-4BCF-4689-870E-62E6200030C6}" destId="{BADF9C26-9B88-4024-80E6-F1270DA62C52}" srcOrd="1" destOrd="0" presId="urn:microsoft.com/office/officeart/2005/8/layout/list1"/>
    <dgm:cxn modelId="{B1B8DCCE-7EA6-4184-BC6B-432DFEF64247}" type="presOf" srcId="{D4224DA3-58B8-45C9-B0B4-51F26C3A924A}" destId="{30B878AC-20DB-4CB8-A670-EB99149691FA}" srcOrd="0" destOrd="0" presId="urn:microsoft.com/office/officeart/2005/8/layout/list1"/>
    <dgm:cxn modelId="{A47B284B-A090-4C6E-87EF-F4761E4B6F51}" type="presOf" srcId="{69EF7EE3-8DDD-497F-A616-98743AA34695}" destId="{120ECDA5-BE0D-4352-B008-BC47A28EA111}" srcOrd="0" destOrd="0" presId="urn:microsoft.com/office/officeart/2005/8/layout/list1"/>
    <dgm:cxn modelId="{5E736290-E4F9-4E6F-8C3E-E3249B8A6FD4}" type="presOf" srcId="{5D12FD65-A162-4B16-945E-83EAF1A72CBA}" destId="{D7D57042-8C75-4D0E-9D4B-8AB08F93381B}" srcOrd="1" destOrd="0" presId="urn:microsoft.com/office/officeart/2005/8/layout/list1"/>
    <dgm:cxn modelId="{A0769932-92A8-44FC-A16F-DC8B5A71B50E}" srcId="{3D51BBAD-92E2-44FB-8F65-F663533A7335}" destId="{5D12FD65-A162-4B16-945E-83EAF1A72CBA}" srcOrd="2" destOrd="0" parTransId="{DA954BB3-A95B-45D0-B95B-B3B15B5FB805}" sibTransId="{DA57F7D3-6EBD-4E72-A684-B4E35C79F4B1}"/>
    <dgm:cxn modelId="{47CD5DB5-7660-482E-9D85-2F729C218FB1}" type="presOf" srcId="{69EF7EE3-8DDD-497F-A616-98743AA34695}" destId="{CEF8BADB-5B3E-4D1A-944B-AF145E3DC26C}" srcOrd="1" destOrd="0" presId="urn:microsoft.com/office/officeart/2005/8/layout/list1"/>
    <dgm:cxn modelId="{0F127F57-EFF5-4562-98CC-080B7BB86598}" type="presOf" srcId="{D0FFF59C-4BCF-4689-870E-62E6200030C6}" destId="{D40A460B-B4B4-4638-AEF8-68CFEB998AF9}" srcOrd="0" destOrd="0" presId="urn:microsoft.com/office/officeart/2005/8/layout/list1"/>
    <dgm:cxn modelId="{C8CDFDD1-D9D6-4D45-A4C8-E5253C498AC6}" type="presOf" srcId="{D4224DA3-58B8-45C9-B0B4-51F26C3A924A}" destId="{19BCE1EE-8C5D-45CB-B467-A14B79BBE73C}" srcOrd="1" destOrd="0" presId="urn:microsoft.com/office/officeart/2005/8/layout/list1"/>
    <dgm:cxn modelId="{84066F1E-A60F-419D-B6D9-B5F72B9F34C1}" srcId="{3D51BBAD-92E2-44FB-8F65-F663533A7335}" destId="{D0FFF59C-4BCF-4689-870E-62E6200030C6}" srcOrd="3" destOrd="0" parTransId="{FE66D6D4-1407-4FD3-A248-73CDCA945E31}" sibTransId="{9D6C85D1-0CB5-48BE-8494-87764AE46224}"/>
    <dgm:cxn modelId="{B670FE62-2182-4C9D-BF53-9CEBE35CF3FC}" type="presParOf" srcId="{6E13BFAE-06C0-4E67-AC2B-C6C00E48482E}" destId="{B04B49A2-A9AD-49DA-A268-1A6CA7A7D117}" srcOrd="0" destOrd="0" presId="urn:microsoft.com/office/officeart/2005/8/layout/list1"/>
    <dgm:cxn modelId="{01BEB308-0C1E-4500-9E9F-7B45CDE0D6B8}" type="presParOf" srcId="{B04B49A2-A9AD-49DA-A268-1A6CA7A7D117}" destId="{30B878AC-20DB-4CB8-A670-EB99149691FA}" srcOrd="0" destOrd="0" presId="urn:microsoft.com/office/officeart/2005/8/layout/list1"/>
    <dgm:cxn modelId="{13F8110C-82ED-4575-8683-8E44DF0C7E4A}" type="presParOf" srcId="{B04B49A2-A9AD-49DA-A268-1A6CA7A7D117}" destId="{19BCE1EE-8C5D-45CB-B467-A14B79BBE73C}" srcOrd="1" destOrd="0" presId="urn:microsoft.com/office/officeart/2005/8/layout/list1"/>
    <dgm:cxn modelId="{C7483503-A5D8-49E7-A964-C8BB115DEB92}" type="presParOf" srcId="{6E13BFAE-06C0-4E67-AC2B-C6C00E48482E}" destId="{D7C7B647-5806-4C99-A3CE-7BB375AD83FC}" srcOrd="1" destOrd="0" presId="urn:microsoft.com/office/officeart/2005/8/layout/list1"/>
    <dgm:cxn modelId="{CF354947-0459-4045-8E4E-1EBCAAAA759A}" type="presParOf" srcId="{6E13BFAE-06C0-4E67-AC2B-C6C00E48482E}" destId="{A7E2B8BC-9CF5-4A6D-89E5-F820AB846EAD}" srcOrd="2" destOrd="0" presId="urn:microsoft.com/office/officeart/2005/8/layout/list1"/>
    <dgm:cxn modelId="{A31066FE-5D46-4CF2-82D5-8E24DCD3375F}" type="presParOf" srcId="{6E13BFAE-06C0-4E67-AC2B-C6C00E48482E}" destId="{FCB132E3-DEF7-4799-99DD-5515C733CC2F}" srcOrd="3" destOrd="0" presId="urn:microsoft.com/office/officeart/2005/8/layout/list1"/>
    <dgm:cxn modelId="{23D5E375-A327-4963-BFFC-03CEC0A2A2DF}" type="presParOf" srcId="{6E13BFAE-06C0-4E67-AC2B-C6C00E48482E}" destId="{38180158-F766-44BA-88E2-0918D9AB5541}" srcOrd="4" destOrd="0" presId="urn:microsoft.com/office/officeart/2005/8/layout/list1"/>
    <dgm:cxn modelId="{CD042316-F692-4FD6-9CDE-97D02BDC6BE4}" type="presParOf" srcId="{38180158-F766-44BA-88E2-0918D9AB5541}" destId="{120ECDA5-BE0D-4352-B008-BC47A28EA111}" srcOrd="0" destOrd="0" presId="urn:microsoft.com/office/officeart/2005/8/layout/list1"/>
    <dgm:cxn modelId="{87D2B4C9-472D-40CE-97DF-4C1598F48C04}" type="presParOf" srcId="{38180158-F766-44BA-88E2-0918D9AB5541}" destId="{CEF8BADB-5B3E-4D1A-944B-AF145E3DC26C}" srcOrd="1" destOrd="0" presId="urn:microsoft.com/office/officeart/2005/8/layout/list1"/>
    <dgm:cxn modelId="{9B08611E-674B-4485-8BC6-7F6FD736B324}" type="presParOf" srcId="{6E13BFAE-06C0-4E67-AC2B-C6C00E48482E}" destId="{53D8716E-6D65-4A05-B1ED-68967D635542}" srcOrd="5" destOrd="0" presId="urn:microsoft.com/office/officeart/2005/8/layout/list1"/>
    <dgm:cxn modelId="{1DD9D60A-ED88-4B36-AC7A-5E9211AA334F}" type="presParOf" srcId="{6E13BFAE-06C0-4E67-AC2B-C6C00E48482E}" destId="{50AF2651-70F4-486A-BC77-84EE0B155FF8}" srcOrd="6" destOrd="0" presId="urn:microsoft.com/office/officeart/2005/8/layout/list1"/>
    <dgm:cxn modelId="{5509A59C-EE1E-4743-96FF-9D109E3CFF98}" type="presParOf" srcId="{6E13BFAE-06C0-4E67-AC2B-C6C00E48482E}" destId="{B7D9CF13-22DA-49DA-BA00-AF17B93F481D}" srcOrd="7" destOrd="0" presId="urn:microsoft.com/office/officeart/2005/8/layout/list1"/>
    <dgm:cxn modelId="{F4DD924D-DC1D-4166-AC56-4DA615F35FA3}" type="presParOf" srcId="{6E13BFAE-06C0-4E67-AC2B-C6C00E48482E}" destId="{A3E7BA2C-7998-4260-A43B-0A83A616DF6A}" srcOrd="8" destOrd="0" presId="urn:microsoft.com/office/officeart/2005/8/layout/list1"/>
    <dgm:cxn modelId="{EBD5560E-3FCC-4C26-A90F-07CABB8039B4}" type="presParOf" srcId="{A3E7BA2C-7998-4260-A43B-0A83A616DF6A}" destId="{BC82CC3F-2A85-4A6F-A0B9-BC8FC1B8EFF7}" srcOrd="0" destOrd="0" presId="urn:microsoft.com/office/officeart/2005/8/layout/list1"/>
    <dgm:cxn modelId="{85968728-C6E8-4F67-B15E-952109B23EC4}" type="presParOf" srcId="{A3E7BA2C-7998-4260-A43B-0A83A616DF6A}" destId="{D7D57042-8C75-4D0E-9D4B-8AB08F93381B}" srcOrd="1" destOrd="0" presId="urn:microsoft.com/office/officeart/2005/8/layout/list1"/>
    <dgm:cxn modelId="{5DEC8681-6E90-4BDA-B6CA-A9874DA93E17}" type="presParOf" srcId="{6E13BFAE-06C0-4E67-AC2B-C6C00E48482E}" destId="{55A3D1C9-39F1-4224-BC6A-491C35D39540}" srcOrd="9" destOrd="0" presId="urn:microsoft.com/office/officeart/2005/8/layout/list1"/>
    <dgm:cxn modelId="{96494877-8195-4BE1-B70B-695EACA56C0F}" type="presParOf" srcId="{6E13BFAE-06C0-4E67-AC2B-C6C00E48482E}" destId="{6D3287C7-474E-42D6-B283-3E0F698D5B8A}" srcOrd="10" destOrd="0" presId="urn:microsoft.com/office/officeart/2005/8/layout/list1"/>
    <dgm:cxn modelId="{9BDA0764-BDAB-40E3-A519-C7F1A3D99699}" type="presParOf" srcId="{6E13BFAE-06C0-4E67-AC2B-C6C00E48482E}" destId="{8ECC0701-944B-4C57-88E9-89EF58FB6ED4}" srcOrd="11" destOrd="0" presId="urn:microsoft.com/office/officeart/2005/8/layout/list1"/>
    <dgm:cxn modelId="{4EB2B49F-4FD5-44C7-95CF-5651A6C9D389}" type="presParOf" srcId="{6E13BFAE-06C0-4E67-AC2B-C6C00E48482E}" destId="{C025AFCA-CDD1-49AE-A138-3BACE175DCAE}" srcOrd="12" destOrd="0" presId="urn:microsoft.com/office/officeart/2005/8/layout/list1"/>
    <dgm:cxn modelId="{7E1A54C0-5591-4C80-A17E-0B9EBCE2BCF7}" type="presParOf" srcId="{C025AFCA-CDD1-49AE-A138-3BACE175DCAE}" destId="{D40A460B-B4B4-4638-AEF8-68CFEB998AF9}" srcOrd="0" destOrd="0" presId="urn:microsoft.com/office/officeart/2005/8/layout/list1"/>
    <dgm:cxn modelId="{FCED73A3-8F69-49CB-A4C7-6EF4DE192A1E}" type="presParOf" srcId="{C025AFCA-CDD1-49AE-A138-3BACE175DCAE}" destId="{BADF9C26-9B88-4024-80E6-F1270DA62C52}" srcOrd="1" destOrd="0" presId="urn:microsoft.com/office/officeart/2005/8/layout/list1"/>
    <dgm:cxn modelId="{94355E15-C9C3-4130-9177-7286A3C7E9B2}" type="presParOf" srcId="{6E13BFAE-06C0-4E67-AC2B-C6C00E48482E}" destId="{0B92EF49-A744-44CD-B213-8DD1A72B3EE2}" srcOrd="13" destOrd="0" presId="urn:microsoft.com/office/officeart/2005/8/layout/list1"/>
    <dgm:cxn modelId="{ACB5FC8C-4569-4082-93F3-D7ED6BCFC7B0}" type="presParOf" srcId="{6E13BFAE-06C0-4E67-AC2B-C6C00E48482E}" destId="{2D752C3C-E66F-453D-9A80-EAC37F0C5C7C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0BB794-012F-498C-9D6B-177AFB0BA49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684BB1-CA10-4653-A3BE-3F60186ED4F0}">
      <dgm:prSet phldrT="[Текст]" custT="1"/>
      <dgm:spPr/>
      <dgm:t>
        <a:bodyPr/>
        <a:lstStyle/>
        <a:p>
          <a:r>
            <a:rPr lang="ru-RU" sz="3200" dirty="0"/>
            <a:t>54 818,0 тыс. руб. </a:t>
          </a:r>
          <a:endParaRPr lang="ru-RU" sz="3700" dirty="0"/>
        </a:p>
      </dgm:t>
    </dgm:pt>
    <dgm:pt modelId="{85F12D40-4BC2-4937-9849-88C32D9940F4}" type="parTrans" cxnId="{1F8E282A-975E-42F2-8C68-EBC272E0C886}">
      <dgm:prSet/>
      <dgm:spPr/>
      <dgm:t>
        <a:bodyPr/>
        <a:lstStyle/>
        <a:p>
          <a:endParaRPr lang="ru-RU"/>
        </a:p>
      </dgm:t>
    </dgm:pt>
    <dgm:pt modelId="{9FCEFC47-5467-4C42-8F50-87B6E98E4165}" type="sibTrans" cxnId="{1F8E282A-975E-42F2-8C68-EBC272E0C886}">
      <dgm:prSet/>
      <dgm:spPr/>
      <dgm:t>
        <a:bodyPr/>
        <a:lstStyle/>
        <a:p>
          <a:endParaRPr lang="ru-RU"/>
        </a:p>
      </dgm:t>
    </dgm:pt>
    <dgm:pt modelId="{4066EBBD-05F8-48B5-96E4-47522F2EC8C5}">
      <dgm:prSet phldrT="[Текст]" custT="1"/>
      <dgm:spPr/>
      <dgm:t>
        <a:bodyPr/>
        <a:lstStyle/>
        <a:p>
          <a:r>
            <a:rPr lang="ru-RU" sz="900" dirty="0"/>
            <a:t>Расходы на обеспечение деятельности муниципальных учреждений в сфере физической культуры и спорта, на организацию и проведение мероприятий в сфере физической культуры и массового спорта</a:t>
          </a:r>
        </a:p>
      </dgm:t>
    </dgm:pt>
    <dgm:pt modelId="{854AC686-8713-4A04-92FB-66FFB1227A23}" type="parTrans" cxnId="{4DCCD311-AE4B-4107-AC57-EEE482286C78}">
      <dgm:prSet/>
      <dgm:spPr/>
      <dgm:t>
        <a:bodyPr/>
        <a:lstStyle/>
        <a:p>
          <a:endParaRPr lang="ru-RU"/>
        </a:p>
      </dgm:t>
    </dgm:pt>
    <dgm:pt modelId="{2D259BD2-8E49-451D-8122-E5FD4601985D}" type="sibTrans" cxnId="{4DCCD311-AE4B-4107-AC57-EEE482286C78}">
      <dgm:prSet/>
      <dgm:spPr/>
      <dgm:t>
        <a:bodyPr/>
        <a:lstStyle/>
        <a:p>
          <a:endParaRPr lang="ru-RU"/>
        </a:p>
      </dgm:t>
    </dgm:pt>
    <dgm:pt modelId="{B469CD6B-FAD4-4A7D-8568-C5C1880D0378}">
      <dgm:prSet phldrT="[Текст]" custT="1"/>
      <dgm:spPr/>
      <dgm:t>
        <a:bodyPr/>
        <a:lstStyle/>
        <a:p>
          <a:r>
            <a:rPr lang="ru-RU" sz="3200" dirty="0"/>
            <a:t>16 161,5 тыс.руб. </a:t>
          </a:r>
        </a:p>
      </dgm:t>
    </dgm:pt>
    <dgm:pt modelId="{F3EF7367-313D-431F-8F23-099443D639B6}" type="parTrans" cxnId="{7168F23E-1707-411F-8452-9971AAC25E24}">
      <dgm:prSet/>
      <dgm:spPr/>
      <dgm:t>
        <a:bodyPr/>
        <a:lstStyle/>
        <a:p>
          <a:endParaRPr lang="ru-RU"/>
        </a:p>
      </dgm:t>
    </dgm:pt>
    <dgm:pt modelId="{4EAEB87B-8A21-496D-B1FD-6C6651AEC926}" type="sibTrans" cxnId="{7168F23E-1707-411F-8452-9971AAC25E24}">
      <dgm:prSet/>
      <dgm:spPr/>
      <dgm:t>
        <a:bodyPr/>
        <a:lstStyle/>
        <a:p>
          <a:endParaRPr lang="ru-RU"/>
        </a:p>
      </dgm:t>
    </dgm:pt>
    <dgm:pt modelId="{9BD7E3F4-8A1F-4D0B-BFB3-14CC18CAD136}">
      <dgm:prSet phldrT="[Текст]" custT="1"/>
      <dgm:spPr/>
      <dgm:t>
        <a:bodyPr/>
        <a:lstStyle/>
        <a:p>
          <a:r>
            <a:rPr lang="ru-RU" sz="900" dirty="0"/>
            <a:t>Осуществление спортивной подготовки, субсидии на государственную поддержку спортивных организаций, осуществляющих подготовку спортивного резерва для спортивных сборных команд</a:t>
          </a:r>
        </a:p>
      </dgm:t>
    </dgm:pt>
    <dgm:pt modelId="{2CAF4E40-2F77-4545-B5F0-25851B52DCEB}" type="parTrans" cxnId="{B4F28B2E-C8FF-4238-AE22-0977BB934C3D}">
      <dgm:prSet/>
      <dgm:spPr/>
      <dgm:t>
        <a:bodyPr/>
        <a:lstStyle/>
        <a:p>
          <a:endParaRPr lang="ru-RU"/>
        </a:p>
      </dgm:t>
    </dgm:pt>
    <dgm:pt modelId="{9CB5FA8D-998E-4085-991C-0994AD8AFFA1}" type="sibTrans" cxnId="{B4F28B2E-C8FF-4238-AE22-0977BB934C3D}">
      <dgm:prSet/>
      <dgm:spPr/>
      <dgm:t>
        <a:bodyPr/>
        <a:lstStyle/>
        <a:p>
          <a:endParaRPr lang="ru-RU"/>
        </a:p>
      </dgm:t>
    </dgm:pt>
    <dgm:pt modelId="{072A8AE2-A474-422A-8B38-1F4B7B55BCA7}">
      <dgm:prSet phldrT="[Текст]" custT="1"/>
      <dgm:spPr/>
      <dgm:t>
        <a:bodyPr/>
        <a:lstStyle/>
        <a:p>
          <a:r>
            <a:rPr lang="ru-RU" sz="3200" dirty="0"/>
            <a:t>1 509,4 тыс.руб.</a:t>
          </a:r>
        </a:p>
      </dgm:t>
    </dgm:pt>
    <dgm:pt modelId="{E8F4948B-3FE9-4790-85B1-A41B524E7CA5}" type="parTrans" cxnId="{8EAC49BF-FBA9-4E5B-B8EC-7D8DB14DF168}">
      <dgm:prSet/>
      <dgm:spPr/>
      <dgm:t>
        <a:bodyPr/>
        <a:lstStyle/>
        <a:p>
          <a:endParaRPr lang="ru-RU"/>
        </a:p>
      </dgm:t>
    </dgm:pt>
    <dgm:pt modelId="{43E08E3B-81B1-42D0-9095-D95A2BF46AE7}" type="sibTrans" cxnId="{8EAC49BF-FBA9-4E5B-B8EC-7D8DB14DF168}">
      <dgm:prSet/>
      <dgm:spPr/>
      <dgm:t>
        <a:bodyPr/>
        <a:lstStyle/>
        <a:p>
          <a:endParaRPr lang="ru-RU"/>
        </a:p>
      </dgm:t>
    </dgm:pt>
    <dgm:pt modelId="{3F5BCE3E-531E-40C0-B157-44FB410C56D6}">
      <dgm:prSet phldrT="[Текст]" custT="1"/>
      <dgm:spPr/>
      <dgm:t>
        <a:bodyPr/>
        <a:lstStyle/>
        <a:p>
          <a:r>
            <a:rPr lang="ru-RU" sz="900" dirty="0"/>
            <a:t>Мероприятия по поэтапному внедрению Всероссийского </a:t>
          </a:r>
          <a:r>
            <a:rPr lang="ru-RU" sz="900" dirty="0" err="1"/>
            <a:t>физкультурно</a:t>
          </a:r>
          <a:r>
            <a:rPr lang="ru-RU" sz="900" dirty="0"/>
            <a:t> - спортивного комплекса «Готов к труду и обороне», поддержка объектов спортивной направленности по адаптивной физической культуре, создание спортивных площадок (оснащение спортивным оборудованием)  для занятия уличной гимнастикой, организация и проведение мероприятий в сфере физической культуры и массового спорта </a:t>
          </a:r>
        </a:p>
      </dgm:t>
    </dgm:pt>
    <dgm:pt modelId="{8BE88B15-DA1A-41DC-BDA8-850F2EBD3F07}" type="parTrans" cxnId="{DD55F463-A539-4FA8-BB61-C5E83DFACE0C}">
      <dgm:prSet/>
      <dgm:spPr/>
      <dgm:t>
        <a:bodyPr/>
        <a:lstStyle/>
        <a:p>
          <a:endParaRPr lang="ru-RU"/>
        </a:p>
      </dgm:t>
    </dgm:pt>
    <dgm:pt modelId="{5B5FE646-F168-447B-A3FA-DB3366CB857F}" type="sibTrans" cxnId="{DD55F463-A539-4FA8-BB61-C5E83DFACE0C}">
      <dgm:prSet/>
      <dgm:spPr/>
      <dgm:t>
        <a:bodyPr/>
        <a:lstStyle/>
        <a:p>
          <a:endParaRPr lang="ru-RU"/>
        </a:p>
      </dgm:t>
    </dgm:pt>
    <dgm:pt modelId="{E5B95653-AD6C-4960-8399-478FB6FD28E2}">
      <dgm:prSet phldrT="[Текст]" custT="1"/>
      <dgm:spPr/>
      <dgm:t>
        <a:bodyPr/>
        <a:lstStyle/>
        <a:p>
          <a:r>
            <a:rPr lang="ru-RU" sz="3200" dirty="0"/>
            <a:t>261,9 тыс.руб.</a:t>
          </a:r>
        </a:p>
      </dgm:t>
    </dgm:pt>
    <dgm:pt modelId="{81EDB3D0-22FF-4D46-AACE-1E044F41E3DC}" type="parTrans" cxnId="{06BFFB52-1D18-4EDD-9B11-8AF8637AF2FB}">
      <dgm:prSet/>
      <dgm:spPr/>
      <dgm:t>
        <a:bodyPr/>
        <a:lstStyle/>
        <a:p>
          <a:endParaRPr lang="ru-RU"/>
        </a:p>
      </dgm:t>
    </dgm:pt>
    <dgm:pt modelId="{69164B0F-C0DD-4F9B-AECB-6344472515C8}" type="sibTrans" cxnId="{06BFFB52-1D18-4EDD-9B11-8AF8637AF2FB}">
      <dgm:prSet/>
      <dgm:spPr/>
      <dgm:t>
        <a:bodyPr/>
        <a:lstStyle/>
        <a:p>
          <a:endParaRPr lang="ru-RU"/>
        </a:p>
      </dgm:t>
    </dgm:pt>
    <dgm:pt modelId="{2DF5144B-670F-4D3C-B575-779E8E044A6F}">
      <dgm:prSet phldrT="[Текст]" custT="1"/>
      <dgm:spPr/>
      <dgm:t>
        <a:bodyPr/>
        <a:lstStyle/>
        <a:p>
          <a:r>
            <a:rPr lang="ru-RU" sz="900" dirty="0"/>
            <a:t>Укрепление материально - технической базы муниципальных учреждений (ремонт автомобильного проезда по территории стадиона «Горняк» города Североуральска)</a:t>
          </a:r>
        </a:p>
      </dgm:t>
    </dgm:pt>
    <dgm:pt modelId="{F984071C-09DE-4095-8732-20993E63811F}" type="parTrans" cxnId="{79F563B6-267A-4361-8527-0EE17A6F5EED}">
      <dgm:prSet/>
      <dgm:spPr/>
      <dgm:t>
        <a:bodyPr/>
        <a:lstStyle/>
        <a:p>
          <a:endParaRPr lang="ru-RU"/>
        </a:p>
      </dgm:t>
    </dgm:pt>
    <dgm:pt modelId="{3837D39F-D530-444A-AC5F-7169E2154097}" type="sibTrans" cxnId="{79F563B6-267A-4361-8527-0EE17A6F5EED}">
      <dgm:prSet/>
      <dgm:spPr/>
      <dgm:t>
        <a:bodyPr/>
        <a:lstStyle/>
        <a:p>
          <a:endParaRPr lang="ru-RU"/>
        </a:p>
      </dgm:t>
    </dgm:pt>
    <dgm:pt modelId="{2060F6E4-D9AF-4A8B-9C3E-A8B71C947310}">
      <dgm:prSet phldrT="[Текст]" custT="1"/>
      <dgm:spPr/>
      <dgm:t>
        <a:bodyPr/>
        <a:lstStyle/>
        <a:p>
          <a:r>
            <a:rPr lang="ru-RU" sz="2900" dirty="0"/>
            <a:t>4400,8 тыс.руб</a:t>
          </a:r>
          <a:r>
            <a:rPr lang="ru-RU" sz="2800" dirty="0"/>
            <a:t>.</a:t>
          </a:r>
        </a:p>
      </dgm:t>
    </dgm:pt>
    <dgm:pt modelId="{9B7CF55C-6894-4964-9052-D743CA036707}" type="parTrans" cxnId="{CD80BF26-8C05-4545-987D-917A167BB9EE}">
      <dgm:prSet/>
      <dgm:spPr/>
      <dgm:t>
        <a:bodyPr/>
        <a:lstStyle/>
        <a:p>
          <a:endParaRPr lang="ru-RU"/>
        </a:p>
      </dgm:t>
    </dgm:pt>
    <dgm:pt modelId="{B536DA92-86CD-41F2-B1D1-38177C060FCD}" type="sibTrans" cxnId="{CD80BF26-8C05-4545-987D-917A167BB9EE}">
      <dgm:prSet/>
      <dgm:spPr/>
      <dgm:t>
        <a:bodyPr/>
        <a:lstStyle/>
        <a:p>
          <a:endParaRPr lang="ru-RU"/>
        </a:p>
      </dgm:t>
    </dgm:pt>
    <dgm:pt modelId="{80316D78-4394-47C5-BF41-70B87C8D6CBB}">
      <dgm:prSet custT="1"/>
      <dgm:spPr/>
      <dgm:t>
        <a:bodyPr/>
        <a:lstStyle/>
        <a:p>
          <a:r>
            <a:rPr lang="ru-RU" sz="900" dirty="0"/>
            <a:t> Строительство, капитальный ремонт, ремонт зданий и помещений (в том числе разработка и экспертиза проектно-сметной документации), в которых размещаются муниципальные учреждения физической культуры и спорта</a:t>
          </a:r>
        </a:p>
      </dgm:t>
    </dgm:pt>
    <dgm:pt modelId="{B0E8BCB4-6902-4870-8341-FFA732EE225A}" type="parTrans" cxnId="{4708686B-644F-45BA-B9AA-F2855AE1DBD4}">
      <dgm:prSet/>
      <dgm:spPr/>
      <dgm:t>
        <a:bodyPr/>
        <a:lstStyle/>
        <a:p>
          <a:endParaRPr lang="ru-RU"/>
        </a:p>
      </dgm:t>
    </dgm:pt>
    <dgm:pt modelId="{B0EDCA39-05C0-4071-8DE1-997F6365574F}" type="sibTrans" cxnId="{4708686B-644F-45BA-B9AA-F2855AE1DBD4}">
      <dgm:prSet/>
      <dgm:spPr/>
      <dgm:t>
        <a:bodyPr/>
        <a:lstStyle/>
        <a:p>
          <a:endParaRPr lang="ru-RU"/>
        </a:p>
      </dgm:t>
    </dgm:pt>
    <dgm:pt modelId="{BFA5B1D3-750C-40E6-84C1-4B7A8BC8F66E}" type="pres">
      <dgm:prSet presAssocID="{D20BB794-012F-498C-9D6B-177AFB0BA49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D50FE8-142F-4CB4-970E-1598550DF3DB}" type="pres">
      <dgm:prSet presAssocID="{A9684BB1-CA10-4653-A3BE-3F60186ED4F0}" presName="linNode" presStyleCnt="0"/>
      <dgm:spPr/>
    </dgm:pt>
    <dgm:pt modelId="{65A8B7E3-EAF0-471D-BCC9-9829C9F04B77}" type="pres">
      <dgm:prSet presAssocID="{A9684BB1-CA10-4653-A3BE-3F60186ED4F0}" presName="parentShp" presStyleLbl="node1" presStyleIdx="0" presStyleCnt="5" custScaleX="106713" custScaleY="36578" custLinFactNeighborX="-4921" custLinFactNeighborY="8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DFAC0-605E-4224-82B0-9453CF732FA6}" type="pres">
      <dgm:prSet presAssocID="{A9684BB1-CA10-4653-A3BE-3F60186ED4F0}" presName="childShp" presStyleLbl="bgAccFollowNode1" presStyleIdx="0" presStyleCnt="5" custScaleX="90157" custScaleY="43739" custLinFactNeighborX="0" custLinFactNeighborY="7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C0DFA-017E-444E-A178-20F2175F6732}" type="pres">
      <dgm:prSet presAssocID="{9FCEFC47-5467-4C42-8F50-87B6E98E4165}" presName="spacing" presStyleCnt="0"/>
      <dgm:spPr/>
    </dgm:pt>
    <dgm:pt modelId="{A9F3BA18-5D8C-4AFA-A069-42B68D703EBE}" type="pres">
      <dgm:prSet presAssocID="{B469CD6B-FAD4-4A7D-8568-C5C1880D0378}" presName="linNode" presStyleCnt="0"/>
      <dgm:spPr/>
    </dgm:pt>
    <dgm:pt modelId="{732E8BA5-1D0B-49F9-A0D7-AD3EEEFA6D30}" type="pres">
      <dgm:prSet presAssocID="{B469CD6B-FAD4-4A7D-8568-C5C1880D0378}" presName="parentShp" presStyleLbl="node1" presStyleIdx="1" presStyleCnt="5" custScaleX="106711" custScaleY="34943" custLinFactNeighborX="-3803" custLinFactNeighborY="4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603F6-4016-4D31-BDE5-EFECDAA37421}" type="pres">
      <dgm:prSet presAssocID="{B469CD6B-FAD4-4A7D-8568-C5C1880D0378}" presName="childShp" presStyleLbl="bgAccFollowNode1" presStyleIdx="1" presStyleCnt="5" custScaleX="88814" custScaleY="38195" custLinFactNeighborX="-1007" custLinFactNeighborY="5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A1224-9C9E-4342-B52D-7C261FB2B998}" type="pres">
      <dgm:prSet presAssocID="{4EAEB87B-8A21-496D-B1FD-6C6651AEC926}" presName="spacing" presStyleCnt="0"/>
      <dgm:spPr/>
    </dgm:pt>
    <dgm:pt modelId="{60799FC0-294D-4BE0-8AF7-FF764784AC68}" type="pres">
      <dgm:prSet presAssocID="{072A8AE2-A474-422A-8B38-1F4B7B55BCA7}" presName="linNode" presStyleCnt="0"/>
      <dgm:spPr/>
    </dgm:pt>
    <dgm:pt modelId="{9EAF0CAA-075C-4153-8202-593076552AD3}" type="pres">
      <dgm:prSet presAssocID="{072A8AE2-A474-422A-8B38-1F4B7B55BCA7}" presName="parentShp" presStyleLbl="node1" presStyleIdx="2" presStyleCnt="5" custScaleX="105742" custScaleY="35293" custLinFactNeighborX="-3513" custLinFactNeighborY="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C0FDC-D718-4984-A5D3-274F4A34E2FC}" type="pres">
      <dgm:prSet presAssocID="{072A8AE2-A474-422A-8B38-1F4B7B55BCA7}" presName="childShp" presStyleLbl="bgAccFollowNode1" presStyleIdx="2" presStyleCnt="5" custScaleX="89146" custScaleY="59261" custLinFactNeighborX="-273" custLinFactNeighborY="1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04E6E-4739-4548-9EE5-1E81D767005D}" type="pres">
      <dgm:prSet presAssocID="{43E08E3B-81B1-42D0-9095-D95A2BF46AE7}" presName="spacing" presStyleCnt="0"/>
      <dgm:spPr/>
    </dgm:pt>
    <dgm:pt modelId="{3BBF6E8A-FEE1-4DA7-AD1B-CB522D211F95}" type="pres">
      <dgm:prSet presAssocID="{E5B95653-AD6C-4960-8399-478FB6FD28E2}" presName="linNode" presStyleCnt="0"/>
      <dgm:spPr/>
    </dgm:pt>
    <dgm:pt modelId="{80B58FF2-D329-49FE-9067-99E152F8EA1D}" type="pres">
      <dgm:prSet presAssocID="{E5B95653-AD6C-4960-8399-478FB6FD28E2}" presName="parentShp" presStyleLbl="node1" presStyleIdx="3" presStyleCnt="5" custScaleX="108056" custScaleY="36169" custLinFactNeighborX="-4923" custLinFactNeighborY="-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2A1A7-3915-47E4-AB1B-000DAA79D31B}" type="pres">
      <dgm:prSet presAssocID="{E5B95653-AD6C-4960-8399-478FB6FD28E2}" presName="childShp" presStyleLbl="bgAccFollowNode1" presStyleIdx="3" presStyleCnt="5" custScaleX="91051" custScaleY="45876" custLinFactNeighborX="-1" custLinFactNeighborY="-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1B00D-4196-4493-B116-29DC87B92392}" type="pres">
      <dgm:prSet presAssocID="{69164B0F-C0DD-4F9B-AECB-6344472515C8}" presName="spacing" presStyleCnt="0"/>
      <dgm:spPr/>
    </dgm:pt>
    <dgm:pt modelId="{9F118313-B798-4325-84C9-5F0D4B989BA6}" type="pres">
      <dgm:prSet presAssocID="{2060F6E4-D9AF-4A8B-9C3E-A8B71C947310}" presName="linNode" presStyleCnt="0"/>
      <dgm:spPr/>
    </dgm:pt>
    <dgm:pt modelId="{45C997B1-9C33-4D8D-BA14-EE6EB82DBDBC}" type="pres">
      <dgm:prSet presAssocID="{2060F6E4-D9AF-4A8B-9C3E-A8B71C947310}" presName="parentShp" presStyleLbl="node1" presStyleIdx="4" presStyleCnt="5" custScaleX="108055" custScaleY="36169" custLinFactNeighborX="-2570" custLinFactNeighborY="-4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C40BE-A0A5-413E-964E-14D1D2810682}" type="pres">
      <dgm:prSet presAssocID="{2060F6E4-D9AF-4A8B-9C3E-A8B71C947310}" presName="childShp" presStyleLbl="bgAccFollowNode1" presStyleIdx="4" presStyleCnt="5" custScaleX="89490" custScaleY="45160" custLinFactNeighborX="-1172" custLinFactNeighborY="-5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2403DF-B1AB-4EF6-8157-5968F6F0113D}" type="presOf" srcId="{80316D78-4394-47C5-BF41-70B87C8D6CBB}" destId="{4EAC40BE-A0A5-413E-964E-14D1D2810682}" srcOrd="0" destOrd="0" presId="urn:microsoft.com/office/officeart/2005/8/layout/vList6"/>
    <dgm:cxn modelId="{957A22F9-6A56-490A-9FB8-B8CC7307F3EB}" type="presOf" srcId="{D20BB794-012F-498C-9D6B-177AFB0BA49D}" destId="{BFA5B1D3-750C-40E6-84C1-4B7A8BC8F66E}" srcOrd="0" destOrd="0" presId="urn:microsoft.com/office/officeart/2005/8/layout/vList6"/>
    <dgm:cxn modelId="{4708686B-644F-45BA-B9AA-F2855AE1DBD4}" srcId="{2060F6E4-D9AF-4A8B-9C3E-A8B71C947310}" destId="{80316D78-4394-47C5-BF41-70B87C8D6CBB}" srcOrd="0" destOrd="0" parTransId="{B0E8BCB4-6902-4870-8341-FFA732EE225A}" sibTransId="{B0EDCA39-05C0-4071-8DE1-997F6365574F}"/>
    <dgm:cxn modelId="{1F8E282A-975E-42F2-8C68-EBC272E0C886}" srcId="{D20BB794-012F-498C-9D6B-177AFB0BA49D}" destId="{A9684BB1-CA10-4653-A3BE-3F60186ED4F0}" srcOrd="0" destOrd="0" parTransId="{85F12D40-4BC2-4937-9849-88C32D9940F4}" sibTransId="{9FCEFC47-5467-4C42-8F50-87B6E98E4165}"/>
    <dgm:cxn modelId="{684084DE-6924-4CC5-A4B7-0DB66895B668}" type="presOf" srcId="{B469CD6B-FAD4-4A7D-8568-C5C1880D0378}" destId="{732E8BA5-1D0B-49F9-A0D7-AD3EEEFA6D30}" srcOrd="0" destOrd="0" presId="urn:microsoft.com/office/officeart/2005/8/layout/vList6"/>
    <dgm:cxn modelId="{FC79A72D-9E1D-4340-8B01-B96A1413B83E}" type="presOf" srcId="{2DF5144B-670F-4D3C-B575-779E8E044A6F}" destId="{1C42A1A7-3915-47E4-AB1B-000DAA79D31B}" srcOrd="0" destOrd="0" presId="urn:microsoft.com/office/officeart/2005/8/layout/vList6"/>
    <dgm:cxn modelId="{7168F23E-1707-411F-8452-9971AAC25E24}" srcId="{D20BB794-012F-498C-9D6B-177AFB0BA49D}" destId="{B469CD6B-FAD4-4A7D-8568-C5C1880D0378}" srcOrd="1" destOrd="0" parTransId="{F3EF7367-313D-431F-8F23-099443D639B6}" sibTransId="{4EAEB87B-8A21-496D-B1FD-6C6651AEC926}"/>
    <dgm:cxn modelId="{94824D1E-F12B-4229-BD50-FFB035DCFE1C}" type="presOf" srcId="{4066EBBD-05F8-48B5-96E4-47522F2EC8C5}" destId="{2F1DFAC0-605E-4224-82B0-9453CF732FA6}" srcOrd="0" destOrd="0" presId="urn:microsoft.com/office/officeart/2005/8/layout/vList6"/>
    <dgm:cxn modelId="{79F563B6-267A-4361-8527-0EE17A6F5EED}" srcId="{E5B95653-AD6C-4960-8399-478FB6FD28E2}" destId="{2DF5144B-670F-4D3C-B575-779E8E044A6F}" srcOrd="0" destOrd="0" parTransId="{F984071C-09DE-4095-8732-20993E63811F}" sibTransId="{3837D39F-D530-444A-AC5F-7169E2154097}"/>
    <dgm:cxn modelId="{8EAC49BF-FBA9-4E5B-B8EC-7D8DB14DF168}" srcId="{D20BB794-012F-498C-9D6B-177AFB0BA49D}" destId="{072A8AE2-A474-422A-8B38-1F4B7B55BCA7}" srcOrd="2" destOrd="0" parTransId="{E8F4948B-3FE9-4790-85B1-A41B524E7CA5}" sibTransId="{43E08E3B-81B1-42D0-9095-D95A2BF46AE7}"/>
    <dgm:cxn modelId="{06BFFB52-1D18-4EDD-9B11-8AF8637AF2FB}" srcId="{D20BB794-012F-498C-9D6B-177AFB0BA49D}" destId="{E5B95653-AD6C-4960-8399-478FB6FD28E2}" srcOrd="3" destOrd="0" parTransId="{81EDB3D0-22FF-4D46-AACE-1E044F41E3DC}" sibTransId="{69164B0F-C0DD-4F9B-AECB-6344472515C8}"/>
    <dgm:cxn modelId="{4DCCD311-AE4B-4107-AC57-EEE482286C78}" srcId="{A9684BB1-CA10-4653-A3BE-3F60186ED4F0}" destId="{4066EBBD-05F8-48B5-96E4-47522F2EC8C5}" srcOrd="0" destOrd="0" parTransId="{854AC686-8713-4A04-92FB-66FFB1227A23}" sibTransId="{2D259BD2-8E49-451D-8122-E5FD4601985D}"/>
    <dgm:cxn modelId="{DD55F463-A539-4FA8-BB61-C5E83DFACE0C}" srcId="{072A8AE2-A474-422A-8B38-1F4B7B55BCA7}" destId="{3F5BCE3E-531E-40C0-B157-44FB410C56D6}" srcOrd="0" destOrd="0" parTransId="{8BE88B15-DA1A-41DC-BDA8-850F2EBD3F07}" sibTransId="{5B5FE646-F168-447B-A3FA-DB3366CB857F}"/>
    <dgm:cxn modelId="{B4F28B2E-C8FF-4238-AE22-0977BB934C3D}" srcId="{B469CD6B-FAD4-4A7D-8568-C5C1880D0378}" destId="{9BD7E3F4-8A1F-4D0B-BFB3-14CC18CAD136}" srcOrd="0" destOrd="0" parTransId="{2CAF4E40-2F77-4545-B5F0-25851B52DCEB}" sibTransId="{9CB5FA8D-998E-4085-991C-0994AD8AFFA1}"/>
    <dgm:cxn modelId="{3CC36F11-9925-4DA7-A6F8-F666506DE26D}" type="presOf" srcId="{2060F6E4-D9AF-4A8B-9C3E-A8B71C947310}" destId="{45C997B1-9C33-4D8D-BA14-EE6EB82DBDBC}" srcOrd="0" destOrd="0" presId="urn:microsoft.com/office/officeart/2005/8/layout/vList6"/>
    <dgm:cxn modelId="{FA40ED7F-6EA3-4700-A132-17067C98BE5A}" type="presOf" srcId="{A9684BB1-CA10-4653-A3BE-3F60186ED4F0}" destId="{65A8B7E3-EAF0-471D-BCC9-9829C9F04B77}" srcOrd="0" destOrd="0" presId="urn:microsoft.com/office/officeart/2005/8/layout/vList6"/>
    <dgm:cxn modelId="{CD80BF26-8C05-4545-987D-917A167BB9EE}" srcId="{D20BB794-012F-498C-9D6B-177AFB0BA49D}" destId="{2060F6E4-D9AF-4A8B-9C3E-A8B71C947310}" srcOrd="4" destOrd="0" parTransId="{9B7CF55C-6894-4964-9052-D743CA036707}" sibTransId="{B536DA92-86CD-41F2-B1D1-38177C060FCD}"/>
    <dgm:cxn modelId="{620CE777-F488-41C5-A170-CA0364EAFE86}" type="presOf" srcId="{3F5BCE3E-531E-40C0-B157-44FB410C56D6}" destId="{2D0C0FDC-D718-4984-A5D3-274F4A34E2FC}" srcOrd="0" destOrd="0" presId="urn:microsoft.com/office/officeart/2005/8/layout/vList6"/>
    <dgm:cxn modelId="{BD7C4853-9C37-4F81-A147-3AEE4B7FBF56}" type="presOf" srcId="{9BD7E3F4-8A1F-4D0B-BFB3-14CC18CAD136}" destId="{700603F6-4016-4D31-BDE5-EFECDAA37421}" srcOrd="0" destOrd="0" presId="urn:microsoft.com/office/officeart/2005/8/layout/vList6"/>
    <dgm:cxn modelId="{E40DC502-D78D-4EA5-A74A-749F42648D38}" type="presOf" srcId="{072A8AE2-A474-422A-8B38-1F4B7B55BCA7}" destId="{9EAF0CAA-075C-4153-8202-593076552AD3}" srcOrd="0" destOrd="0" presId="urn:microsoft.com/office/officeart/2005/8/layout/vList6"/>
    <dgm:cxn modelId="{2591D6E3-18BA-41E4-AEBF-E6E42AAB1D0E}" type="presOf" srcId="{E5B95653-AD6C-4960-8399-478FB6FD28E2}" destId="{80B58FF2-D329-49FE-9067-99E152F8EA1D}" srcOrd="0" destOrd="0" presId="urn:microsoft.com/office/officeart/2005/8/layout/vList6"/>
    <dgm:cxn modelId="{DDA7B3B3-F45C-46F6-8123-538FEB30F5FB}" type="presParOf" srcId="{BFA5B1D3-750C-40E6-84C1-4B7A8BC8F66E}" destId="{07D50FE8-142F-4CB4-970E-1598550DF3DB}" srcOrd="0" destOrd="0" presId="urn:microsoft.com/office/officeart/2005/8/layout/vList6"/>
    <dgm:cxn modelId="{E6FFF113-0993-431B-BBF5-8B5C9B74771B}" type="presParOf" srcId="{07D50FE8-142F-4CB4-970E-1598550DF3DB}" destId="{65A8B7E3-EAF0-471D-BCC9-9829C9F04B77}" srcOrd="0" destOrd="0" presId="urn:microsoft.com/office/officeart/2005/8/layout/vList6"/>
    <dgm:cxn modelId="{77A3A76F-0EA2-4F00-9EF5-246D16E2A02C}" type="presParOf" srcId="{07D50FE8-142F-4CB4-970E-1598550DF3DB}" destId="{2F1DFAC0-605E-4224-82B0-9453CF732FA6}" srcOrd="1" destOrd="0" presId="urn:microsoft.com/office/officeart/2005/8/layout/vList6"/>
    <dgm:cxn modelId="{4C27838B-FE4C-4453-ADEE-9C1D0BFEB503}" type="presParOf" srcId="{BFA5B1D3-750C-40E6-84C1-4B7A8BC8F66E}" destId="{739C0DFA-017E-444E-A178-20F2175F6732}" srcOrd="1" destOrd="0" presId="urn:microsoft.com/office/officeart/2005/8/layout/vList6"/>
    <dgm:cxn modelId="{CCC5546C-88B7-471C-A115-AEFFCFFC464D}" type="presParOf" srcId="{BFA5B1D3-750C-40E6-84C1-4B7A8BC8F66E}" destId="{A9F3BA18-5D8C-4AFA-A069-42B68D703EBE}" srcOrd="2" destOrd="0" presId="urn:microsoft.com/office/officeart/2005/8/layout/vList6"/>
    <dgm:cxn modelId="{B3E528DC-D972-4BCD-BD72-63C28E4375EE}" type="presParOf" srcId="{A9F3BA18-5D8C-4AFA-A069-42B68D703EBE}" destId="{732E8BA5-1D0B-49F9-A0D7-AD3EEEFA6D30}" srcOrd="0" destOrd="0" presId="urn:microsoft.com/office/officeart/2005/8/layout/vList6"/>
    <dgm:cxn modelId="{487B6144-B343-4793-9653-F829F4A64819}" type="presParOf" srcId="{A9F3BA18-5D8C-4AFA-A069-42B68D703EBE}" destId="{700603F6-4016-4D31-BDE5-EFECDAA37421}" srcOrd="1" destOrd="0" presId="urn:microsoft.com/office/officeart/2005/8/layout/vList6"/>
    <dgm:cxn modelId="{4031B7A1-E580-4DBF-975D-5243D21EE64B}" type="presParOf" srcId="{BFA5B1D3-750C-40E6-84C1-4B7A8BC8F66E}" destId="{E97A1224-9C9E-4342-B52D-7C261FB2B998}" srcOrd="3" destOrd="0" presId="urn:microsoft.com/office/officeart/2005/8/layout/vList6"/>
    <dgm:cxn modelId="{5C918D94-7483-4822-900B-98843E9A87D6}" type="presParOf" srcId="{BFA5B1D3-750C-40E6-84C1-4B7A8BC8F66E}" destId="{60799FC0-294D-4BE0-8AF7-FF764784AC68}" srcOrd="4" destOrd="0" presId="urn:microsoft.com/office/officeart/2005/8/layout/vList6"/>
    <dgm:cxn modelId="{0E5A3412-23B3-4DF2-982A-0A03FF9AF11A}" type="presParOf" srcId="{60799FC0-294D-4BE0-8AF7-FF764784AC68}" destId="{9EAF0CAA-075C-4153-8202-593076552AD3}" srcOrd="0" destOrd="0" presId="urn:microsoft.com/office/officeart/2005/8/layout/vList6"/>
    <dgm:cxn modelId="{6AF518CF-C635-442C-947A-9637F901B171}" type="presParOf" srcId="{60799FC0-294D-4BE0-8AF7-FF764784AC68}" destId="{2D0C0FDC-D718-4984-A5D3-274F4A34E2FC}" srcOrd="1" destOrd="0" presId="urn:microsoft.com/office/officeart/2005/8/layout/vList6"/>
    <dgm:cxn modelId="{75D3517E-F6B8-4F4A-82A1-21F637AE9704}" type="presParOf" srcId="{BFA5B1D3-750C-40E6-84C1-4B7A8BC8F66E}" destId="{93304E6E-4739-4548-9EE5-1E81D767005D}" srcOrd="5" destOrd="0" presId="urn:microsoft.com/office/officeart/2005/8/layout/vList6"/>
    <dgm:cxn modelId="{02B14315-8FEE-4608-B499-2B40909E9F4F}" type="presParOf" srcId="{BFA5B1D3-750C-40E6-84C1-4B7A8BC8F66E}" destId="{3BBF6E8A-FEE1-4DA7-AD1B-CB522D211F95}" srcOrd="6" destOrd="0" presId="urn:microsoft.com/office/officeart/2005/8/layout/vList6"/>
    <dgm:cxn modelId="{138F3CE6-D62E-440F-81A2-4222EEE442FF}" type="presParOf" srcId="{3BBF6E8A-FEE1-4DA7-AD1B-CB522D211F95}" destId="{80B58FF2-D329-49FE-9067-99E152F8EA1D}" srcOrd="0" destOrd="0" presId="urn:microsoft.com/office/officeart/2005/8/layout/vList6"/>
    <dgm:cxn modelId="{E119288F-5A92-409B-8AD2-42E3CDEDC6DB}" type="presParOf" srcId="{3BBF6E8A-FEE1-4DA7-AD1B-CB522D211F95}" destId="{1C42A1A7-3915-47E4-AB1B-000DAA79D31B}" srcOrd="1" destOrd="0" presId="urn:microsoft.com/office/officeart/2005/8/layout/vList6"/>
    <dgm:cxn modelId="{057FAD20-2FAC-473D-8932-FF401870A898}" type="presParOf" srcId="{BFA5B1D3-750C-40E6-84C1-4B7A8BC8F66E}" destId="{4621B00D-4196-4493-B116-29DC87B92392}" srcOrd="7" destOrd="0" presId="urn:microsoft.com/office/officeart/2005/8/layout/vList6"/>
    <dgm:cxn modelId="{9EF81263-BA7B-4A1D-BDA5-66A7C309F883}" type="presParOf" srcId="{BFA5B1D3-750C-40E6-84C1-4B7A8BC8F66E}" destId="{9F118313-B798-4325-84C9-5F0D4B989BA6}" srcOrd="8" destOrd="0" presId="urn:microsoft.com/office/officeart/2005/8/layout/vList6"/>
    <dgm:cxn modelId="{3BC31994-A70C-4A0F-B589-18FD6B0B887E}" type="presParOf" srcId="{9F118313-B798-4325-84C9-5F0D4B989BA6}" destId="{45C997B1-9C33-4D8D-BA14-EE6EB82DBDBC}" srcOrd="0" destOrd="0" presId="urn:microsoft.com/office/officeart/2005/8/layout/vList6"/>
    <dgm:cxn modelId="{AD7562BA-4A39-4B66-9078-06FFDA562E82}" type="presParOf" srcId="{9F118313-B798-4325-84C9-5F0D4B989BA6}" destId="{4EAC40BE-A0A5-413E-964E-14D1D2810682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7D1750-C45C-42CB-AD89-7178643B36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5021BE-9F9B-4565-B3DF-A6B385227C85}">
      <dgm:prSet phldrT="[Текст]" custT="1"/>
      <dgm:spPr/>
      <dgm:t>
        <a:bodyPr/>
        <a:lstStyle/>
        <a:p>
          <a:r>
            <a:rPr lang="ru-RU" sz="2400" dirty="0"/>
            <a:t>42 456,4 тыс.руб.</a:t>
          </a:r>
        </a:p>
      </dgm:t>
    </dgm:pt>
    <dgm:pt modelId="{11C0B8C4-FB21-492C-8395-B54A89E10979}" type="parTrans" cxnId="{265F479E-CFE3-4D54-9551-61B90125FEED}">
      <dgm:prSet/>
      <dgm:spPr/>
      <dgm:t>
        <a:bodyPr/>
        <a:lstStyle/>
        <a:p>
          <a:endParaRPr lang="ru-RU"/>
        </a:p>
      </dgm:t>
    </dgm:pt>
    <dgm:pt modelId="{B9423C20-69F9-46AE-8975-898A77D3B219}" type="sibTrans" cxnId="{265F479E-CFE3-4D54-9551-61B90125FEED}">
      <dgm:prSet/>
      <dgm:spPr/>
      <dgm:t>
        <a:bodyPr/>
        <a:lstStyle/>
        <a:p>
          <a:endParaRPr lang="ru-RU"/>
        </a:p>
      </dgm:t>
    </dgm:pt>
    <dgm:pt modelId="{4616CBE2-6FF8-4F11-A635-7A54B8E9B696}">
      <dgm:prSet phldrT="[Текст]" custT="1"/>
      <dgm:spPr/>
      <dgm:t>
        <a:bodyPr/>
        <a:lstStyle/>
        <a:p>
          <a:r>
            <a:rPr lang="ru-RU" sz="1400" dirty="0"/>
            <a:t>Мероприятия по энергосбережению развитию</a:t>
          </a:r>
          <a:r>
            <a:rPr lang="ru-RU" sz="1400"/>
            <a:t>, модернизации и повышению </a:t>
          </a:r>
          <a:r>
            <a:rPr lang="ru-RU" sz="1400" dirty="0"/>
            <a:t>энергетической эффективности коммунального хозяйства в Североуральском городском округе</a:t>
          </a:r>
        </a:p>
      </dgm:t>
    </dgm:pt>
    <dgm:pt modelId="{B61E9778-6A43-4A87-AA78-14C82F6D0022}" type="parTrans" cxnId="{B96B1392-2C69-480A-A912-76134F9AD0B4}">
      <dgm:prSet/>
      <dgm:spPr/>
      <dgm:t>
        <a:bodyPr/>
        <a:lstStyle/>
        <a:p>
          <a:endParaRPr lang="ru-RU"/>
        </a:p>
      </dgm:t>
    </dgm:pt>
    <dgm:pt modelId="{7D9EA917-86D7-42D5-AE7B-CEAF951E2CA2}" type="sibTrans" cxnId="{B96B1392-2C69-480A-A912-76134F9AD0B4}">
      <dgm:prSet/>
      <dgm:spPr/>
      <dgm:t>
        <a:bodyPr/>
        <a:lstStyle/>
        <a:p>
          <a:endParaRPr lang="ru-RU"/>
        </a:p>
      </dgm:t>
    </dgm:pt>
    <dgm:pt modelId="{B09B90C9-BF7B-43A7-ABCB-EF08852EDD3D}">
      <dgm:prSet phldrT="[Текст]" custT="1"/>
      <dgm:spPr/>
      <dgm:t>
        <a:bodyPr/>
        <a:lstStyle/>
        <a:p>
          <a:r>
            <a:rPr lang="ru-RU" sz="2400" dirty="0"/>
            <a:t>30 000,0 тыс.руб.</a:t>
          </a:r>
        </a:p>
      </dgm:t>
    </dgm:pt>
    <dgm:pt modelId="{3C4B35FB-F8CF-42FB-B721-7C2019475647}" type="parTrans" cxnId="{47C751AA-90C9-488F-AE41-9E5BBD0BD0DD}">
      <dgm:prSet/>
      <dgm:spPr/>
      <dgm:t>
        <a:bodyPr/>
        <a:lstStyle/>
        <a:p>
          <a:endParaRPr lang="ru-RU"/>
        </a:p>
      </dgm:t>
    </dgm:pt>
    <dgm:pt modelId="{CE823FDD-48EC-4D80-838A-0E9FD4287413}" type="sibTrans" cxnId="{47C751AA-90C9-488F-AE41-9E5BBD0BD0DD}">
      <dgm:prSet/>
      <dgm:spPr/>
      <dgm:t>
        <a:bodyPr/>
        <a:lstStyle/>
        <a:p>
          <a:endParaRPr lang="ru-RU"/>
        </a:p>
      </dgm:t>
    </dgm:pt>
    <dgm:pt modelId="{C5FFFE5B-AAEA-48B8-A93E-EFF0F3D588A0}">
      <dgm:prSet phldrT="[Текст]" custT="1"/>
      <dgm:spPr/>
      <dgm:t>
        <a:bodyPr/>
        <a:lstStyle/>
        <a:p>
          <a:r>
            <a:rPr lang="ru-RU" sz="1400" dirty="0"/>
            <a:t>Расходы на комплексное благоустройство площади Мира в городе Североуральске</a:t>
          </a:r>
          <a:endParaRPr lang="ru-RU" sz="1500" dirty="0"/>
        </a:p>
      </dgm:t>
    </dgm:pt>
    <dgm:pt modelId="{BA690802-0A9D-4C1D-A9FE-54DA01AFB578}" type="parTrans" cxnId="{85829DCD-6CFC-4B96-ACC7-A6E5E6A88D43}">
      <dgm:prSet/>
      <dgm:spPr/>
      <dgm:t>
        <a:bodyPr/>
        <a:lstStyle/>
        <a:p>
          <a:endParaRPr lang="ru-RU"/>
        </a:p>
      </dgm:t>
    </dgm:pt>
    <dgm:pt modelId="{87EB8AB1-5231-4261-854A-FCAC02577E1A}" type="sibTrans" cxnId="{85829DCD-6CFC-4B96-ACC7-A6E5E6A88D43}">
      <dgm:prSet/>
      <dgm:spPr/>
      <dgm:t>
        <a:bodyPr/>
        <a:lstStyle/>
        <a:p>
          <a:endParaRPr lang="ru-RU"/>
        </a:p>
      </dgm:t>
    </dgm:pt>
    <dgm:pt modelId="{41DE069A-2DD6-4B1D-B656-C76AE42F9CE1}">
      <dgm:prSet phldrT="[Текст]" custT="1"/>
      <dgm:spPr/>
      <dgm:t>
        <a:bodyPr/>
        <a:lstStyle/>
        <a:p>
          <a:r>
            <a:rPr lang="ru-RU" sz="1400" dirty="0"/>
            <a:t>Организация, содержание и ремонт сетей уличного освещения, в том числе светодиодных консолей</a:t>
          </a:r>
        </a:p>
      </dgm:t>
    </dgm:pt>
    <dgm:pt modelId="{62B8B50E-E417-4842-930B-9259CEB5E942}" type="parTrans" cxnId="{4771CDCD-9316-4EA6-AAC0-0DA70A921F51}">
      <dgm:prSet/>
      <dgm:spPr/>
      <dgm:t>
        <a:bodyPr/>
        <a:lstStyle/>
        <a:p>
          <a:endParaRPr lang="ru-RU"/>
        </a:p>
      </dgm:t>
    </dgm:pt>
    <dgm:pt modelId="{02E12AC8-9054-40D2-9E59-ED1F52E01F24}" type="sibTrans" cxnId="{4771CDCD-9316-4EA6-AAC0-0DA70A921F51}">
      <dgm:prSet/>
      <dgm:spPr/>
      <dgm:t>
        <a:bodyPr/>
        <a:lstStyle/>
        <a:p>
          <a:endParaRPr lang="ru-RU"/>
        </a:p>
      </dgm:t>
    </dgm:pt>
    <dgm:pt modelId="{1F82862B-2A7F-4AA4-A09A-36EB979BBF96}">
      <dgm:prSet phldrT="[Текст]" custT="1"/>
      <dgm:spPr/>
      <dgm:t>
        <a:bodyPr/>
        <a:lstStyle/>
        <a:p>
          <a:r>
            <a:rPr lang="ru-RU" sz="2400" dirty="0"/>
            <a:t>28 432,3 тыс.руб.</a:t>
          </a:r>
        </a:p>
      </dgm:t>
    </dgm:pt>
    <dgm:pt modelId="{2DDF711D-00C3-4A54-8509-B5D3305FE8A3}" type="sibTrans" cxnId="{0335E87C-D7DB-49C7-B00E-40EC7745B320}">
      <dgm:prSet/>
      <dgm:spPr/>
      <dgm:t>
        <a:bodyPr/>
        <a:lstStyle/>
        <a:p>
          <a:endParaRPr lang="ru-RU"/>
        </a:p>
      </dgm:t>
    </dgm:pt>
    <dgm:pt modelId="{E3B51716-569B-4225-841A-8B567BDF842E}" type="parTrans" cxnId="{0335E87C-D7DB-49C7-B00E-40EC7745B320}">
      <dgm:prSet/>
      <dgm:spPr/>
      <dgm:t>
        <a:bodyPr/>
        <a:lstStyle/>
        <a:p>
          <a:endParaRPr lang="ru-RU"/>
        </a:p>
      </dgm:t>
    </dgm:pt>
    <dgm:pt modelId="{28549FE1-458B-4296-BF4D-0DA0AE3FA00A}" type="pres">
      <dgm:prSet presAssocID="{D37D1750-C45C-42CB-AD89-7178643B36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B7B66F-CD72-4CC3-955C-DF491214F964}" type="pres">
      <dgm:prSet presAssocID="{745021BE-9F9B-4565-B3DF-A6B385227C85}" presName="linNode" presStyleCnt="0"/>
      <dgm:spPr/>
    </dgm:pt>
    <dgm:pt modelId="{56795348-C9AC-4320-ADA2-C5BF3785C0A1}" type="pres">
      <dgm:prSet presAssocID="{745021BE-9F9B-4565-B3DF-A6B385227C85}" presName="parentText" presStyleLbl="node1" presStyleIdx="0" presStyleCnt="3" custScaleY="3255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CFC03-2505-494D-8270-D45FB48A9174}" type="pres">
      <dgm:prSet presAssocID="{745021BE-9F9B-4565-B3DF-A6B385227C85}" presName="descendantText" presStyleLbl="alignAccFollowNode1" presStyleIdx="0" presStyleCnt="3" custScaleY="38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B8DA8-2BFC-438D-B607-8575C1496BF4}" type="pres">
      <dgm:prSet presAssocID="{B9423C20-69F9-46AE-8975-898A77D3B219}" presName="sp" presStyleCnt="0"/>
      <dgm:spPr/>
    </dgm:pt>
    <dgm:pt modelId="{0E001C16-6129-46CD-AF5C-E45F9E68DFF9}" type="pres">
      <dgm:prSet presAssocID="{B09B90C9-BF7B-43A7-ABCB-EF08852EDD3D}" presName="linNode" presStyleCnt="0"/>
      <dgm:spPr/>
    </dgm:pt>
    <dgm:pt modelId="{F2B40C9D-C208-4E4D-B899-9BBC47008137}" type="pres">
      <dgm:prSet presAssocID="{B09B90C9-BF7B-43A7-ABCB-EF08852EDD3D}" presName="parentText" presStyleLbl="node1" presStyleIdx="1" presStyleCnt="3" custScaleY="255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B527C-F2AA-4C8B-AC4D-DDBE25D59CD8}" type="pres">
      <dgm:prSet presAssocID="{B09B90C9-BF7B-43A7-ABCB-EF08852EDD3D}" presName="descendantText" presStyleLbl="alignAccFollowNode1" presStyleIdx="1" presStyleCnt="3" custScaleY="33994" custLinFactNeighborX="-235" custLinFactNeighborY="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2509F-A583-465E-83CA-56587C014D0B}" type="pres">
      <dgm:prSet presAssocID="{CE823FDD-48EC-4D80-838A-0E9FD4287413}" presName="sp" presStyleCnt="0"/>
      <dgm:spPr/>
    </dgm:pt>
    <dgm:pt modelId="{95EEB5AC-0167-4EF8-8B38-E66DD1BB54C7}" type="pres">
      <dgm:prSet presAssocID="{1F82862B-2A7F-4AA4-A09A-36EB979BBF96}" presName="linNode" presStyleCnt="0"/>
      <dgm:spPr/>
    </dgm:pt>
    <dgm:pt modelId="{B3ACB19E-4FDE-4E50-81A6-C25412F777F6}" type="pres">
      <dgm:prSet presAssocID="{1F82862B-2A7F-4AA4-A09A-36EB979BBF96}" presName="parentText" presStyleLbl="node1" presStyleIdx="2" presStyleCnt="3" custScaleY="259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9E583-F76E-47E4-99C2-B3A68AA60369}" type="pres">
      <dgm:prSet presAssocID="{1F82862B-2A7F-4AA4-A09A-36EB979BBF96}" presName="descendantText" presStyleLbl="alignAccFollowNode1" presStyleIdx="2" presStyleCnt="3" custScaleY="32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A87B70-2828-4229-8DE1-B5667381B97F}" type="presOf" srcId="{C5FFFE5B-AAEA-48B8-A93E-EFF0F3D588A0}" destId="{AEFB527C-F2AA-4C8B-AC4D-DDBE25D59CD8}" srcOrd="0" destOrd="0" presId="urn:microsoft.com/office/officeart/2005/8/layout/vList5"/>
    <dgm:cxn modelId="{D581318F-7AFB-4957-814F-D137F9524351}" type="presOf" srcId="{41DE069A-2DD6-4B1D-B656-C76AE42F9CE1}" destId="{1D89E583-F76E-47E4-99C2-B3A68AA60369}" srcOrd="0" destOrd="0" presId="urn:microsoft.com/office/officeart/2005/8/layout/vList5"/>
    <dgm:cxn modelId="{47C751AA-90C9-488F-AE41-9E5BBD0BD0DD}" srcId="{D37D1750-C45C-42CB-AD89-7178643B36F1}" destId="{B09B90C9-BF7B-43A7-ABCB-EF08852EDD3D}" srcOrd="1" destOrd="0" parTransId="{3C4B35FB-F8CF-42FB-B721-7C2019475647}" sibTransId="{CE823FDD-48EC-4D80-838A-0E9FD4287413}"/>
    <dgm:cxn modelId="{4771CDCD-9316-4EA6-AAC0-0DA70A921F51}" srcId="{1F82862B-2A7F-4AA4-A09A-36EB979BBF96}" destId="{41DE069A-2DD6-4B1D-B656-C76AE42F9CE1}" srcOrd="0" destOrd="0" parTransId="{62B8B50E-E417-4842-930B-9259CEB5E942}" sibTransId="{02E12AC8-9054-40D2-9E59-ED1F52E01F24}"/>
    <dgm:cxn modelId="{86B9A4D5-DC30-47F2-A689-964876C8D115}" type="presOf" srcId="{4616CBE2-6FF8-4F11-A635-7A54B8E9B696}" destId="{C3FCFC03-2505-494D-8270-D45FB48A9174}" srcOrd="0" destOrd="0" presId="urn:microsoft.com/office/officeart/2005/8/layout/vList5"/>
    <dgm:cxn modelId="{85829DCD-6CFC-4B96-ACC7-A6E5E6A88D43}" srcId="{B09B90C9-BF7B-43A7-ABCB-EF08852EDD3D}" destId="{C5FFFE5B-AAEA-48B8-A93E-EFF0F3D588A0}" srcOrd="0" destOrd="0" parTransId="{BA690802-0A9D-4C1D-A9FE-54DA01AFB578}" sibTransId="{87EB8AB1-5231-4261-854A-FCAC02577E1A}"/>
    <dgm:cxn modelId="{1CADAAF5-BFAC-4C58-BAE4-59DFA14CD929}" type="presOf" srcId="{B09B90C9-BF7B-43A7-ABCB-EF08852EDD3D}" destId="{F2B40C9D-C208-4E4D-B899-9BBC47008137}" srcOrd="0" destOrd="0" presId="urn:microsoft.com/office/officeart/2005/8/layout/vList5"/>
    <dgm:cxn modelId="{F67AF9D9-C6DB-440C-A8F1-2AC8294362D4}" type="presOf" srcId="{1F82862B-2A7F-4AA4-A09A-36EB979BBF96}" destId="{B3ACB19E-4FDE-4E50-81A6-C25412F777F6}" srcOrd="0" destOrd="0" presId="urn:microsoft.com/office/officeart/2005/8/layout/vList5"/>
    <dgm:cxn modelId="{3D5720E2-2C2C-46D1-BAFF-E6A6C7E6062E}" type="presOf" srcId="{745021BE-9F9B-4565-B3DF-A6B385227C85}" destId="{56795348-C9AC-4320-ADA2-C5BF3785C0A1}" srcOrd="0" destOrd="0" presId="urn:microsoft.com/office/officeart/2005/8/layout/vList5"/>
    <dgm:cxn modelId="{B96B1392-2C69-480A-A912-76134F9AD0B4}" srcId="{745021BE-9F9B-4565-B3DF-A6B385227C85}" destId="{4616CBE2-6FF8-4F11-A635-7A54B8E9B696}" srcOrd="0" destOrd="0" parTransId="{B61E9778-6A43-4A87-AA78-14C82F6D0022}" sibTransId="{7D9EA917-86D7-42D5-AE7B-CEAF951E2CA2}"/>
    <dgm:cxn modelId="{265F479E-CFE3-4D54-9551-61B90125FEED}" srcId="{D37D1750-C45C-42CB-AD89-7178643B36F1}" destId="{745021BE-9F9B-4565-B3DF-A6B385227C85}" srcOrd="0" destOrd="0" parTransId="{11C0B8C4-FB21-492C-8395-B54A89E10979}" sibTransId="{B9423C20-69F9-46AE-8975-898A77D3B219}"/>
    <dgm:cxn modelId="{0335E87C-D7DB-49C7-B00E-40EC7745B320}" srcId="{D37D1750-C45C-42CB-AD89-7178643B36F1}" destId="{1F82862B-2A7F-4AA4-A09A-36EB979BBF96}" srcOrd="2" destOrd="0" parTransId="{E3B51716-569B-4225-841A-8B567BDF842E}" sibTransId="{2DDF711D-00C3-4A54-8509-B5D3305FE8A3}"/>
    <dgm:cxn modelId="{21EC60A9-0E77-4EF4-91C0-2D15729EF6BE}" type="presOf" srcId="{D37D1750-C45C-42CB-AD89-7178643B36F1}" destId="{28549FE1-458B-4296-BF4D-0DA0AE3FA00A}" srcOrd="0" destOrd="0" presId="urn:microsoft.com/office/officeart/2005/8/layout/vList5"/>
    <dgm:cxn modelId="{4B4FCF2F-22A7-41B9-90B9-48649BFD4D2B}" type="presParOf" srcId="{28549FE1-458B-4296-BF4D-0DA0AE3FA00A}" destId="{E0B7B66F-CD72-4CC3-955C-DF491214F964}" srcOrd="0" destOrd="0" presId="urn:microsoft.com/office/officeart/2005/8/layout/vList5"/>
    <dgm:cxn modelId="{30216E84-D7F9-4E5D-977C-51F1F305E158}" type="presParOf" srcId="{E0B7B66F-CD72-4CC3-955C-DF491214F964}" destId="{56795348-C9AC-4320-ADA2-C5BF3785C0A1}" srcOrd="0" destOrd="0" presId="urn:microsoft.com/office/officeart/2005/8/layout/vList5"/>
    <dgm:cxn modelId="{7832E8E8-70E0-434F-8C0B-ECBB4A3ECE49}" type="presParOf" srcId="{E0B7B66F-CD72-4CC3-955C-DF491214F964}" destId="{C3FCFC03-2505-494D-8270-D45FB48A9174}" srcOrd="1" destOrd="0" presId="urn:microsoft.com/office/officeart/2005/8/layout/vList5"/>
    <dgm:cxn modelId="{805687B3-5949-43D1-9211-1EF020286646}" type="presParOf" srcId="{28549FE1-458B-4296-BF4D-0DA0AE3FA00A}" destId="{1AFB8DA8-2BFC-438D-B607-8575C1496BF4}" srcOrd="1" destOrd="0" presId="urn:microsoft.com/office/officeart/2005/8/layout/vList5"/>
    <dgm:cxn modelId="{B94F2960-3D71-44CB-9979-08198790010A}" type="presParOf" srcId="{28549FE1-458B-4296-BF4D-0DA0AE3FA00A}" destId="{0E001C16-6129-46CD-AF5C-E45F9E68DFF9}" srcOrd="2" destOrd="0" presId="urn:microsoft.com/office/officeart/2005/8/layout/vList5"/>
    <dgm:cxn modelId="{8AE769AD-6228-4F3F-8686-844E24C8D44D}" type="presParOf" srcId="{0E001C16-6129-46CD-AF5C-E45F9E68DFF9}" destId="{F2B40C9D-C208-4E4D-B899-9BBC47008137}" srcOrd="0" destOrd="0" presId="urn:microsoft.com/office/officeart/2005/8/layout/vList5"/>
    <dgm:cxn modelId="{725DB3F8-69A3-4D5A-968F-2FADED062F7E}" type="presParOf" srcId="{0E001C16-6129-46CD-AF5C-E45F9E68DFF9}" destId="{AEFB527C-F2AA-4C8B-AC4D-DDBE25D59CD8}" srcOrd="1" destOrd="0" presId="urn:microsoft.com/office/officeart/2005/8/layout/vList5"/>
    <dgm:cxn modelId="{54BF9718-F86D-4017-9DD7-18FBE12842FD}" type="presParOf" srcId="{28549FE1-458B-4296-BF4D-0DA0AE3FA00A}" destId="{3902509F-A583-465E-83CA-56587C014D0B}" srcOrd="3" destOrd="0" presId="urn:microsoft.com/office/officeart/2005/8/layout/vList5"/>
    <dgm:cxn modelId="{67317B23-DD06-4254-85F9-C3BF912D5DCC}" type="presParOf" srcId="{28549FE1-458B-4296-BF4D-0DA0AE3FA00A}" destId="{95EEB5AC-0167-4EF8-8B38-E66DD1BB54C7}" srcOrd="4" destOrd="0" presId="urn:microsoft.com/office/officeart/2005/8/layout/vList5"/>
    <dgm:cxn modelId="{03D2943A-C5AB-4A9D-8436-F7510B108EC9}" type="presParOf" srcId="{95EEB5AC-0167-4EF8-8B38-E66DD1BB54C7}" destId="{B3ACB19E-4FDE-4E50-81A6-C25412F777F6}" srcOrd="0" destOrd="0" presId="urn:microsoft.com/office/officeart/2005/8/layout/vList5"/>
    <dgm:cxn modelId="{1D7EBAD4-497F-4D6D-930E-2CD22D41469B}" type="presParOf" srcId="{95EEB5AC-0167-4EF8-8B38-E66DD1BB54C7}" destId="{1D89E583-F76E-47E4-99C2-B3A68AA60369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B22B70-A462-4E33-B80C-E16122AF23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13C6D2-31BE-42FC-B978-A483064A8889}">
      <dgm:prSet phldrT="[Текст]" custT="1"/>
      <dgm:spPr/>
      <dgm:t>
        <a:bodyPr/>
        <a:lstStyle/>
        <a:p>
          <a:r>
            <a:rPr lang="ru-RU" sz="1600" b="1" dirty="0"/>
            <a:t>1 569,6 тыс. руб. </a:t>
          </a:r>
        </a:p>
      </dgm:t>
    </dgm:pt>
    <dgm:pt modelId="{09E8530E-E882-42C4-8310-C70C6424B807}" type="parTrans" cxnId="{4F954C36-E288-45B1-A4D5-A19DAE48D174}">
      <dgm:prSet/>
      <dgm:spPr/>
      <dgm:t>
        <a:bodyPr/>
        <a:lstStyle/>
        <a:p>
          <a:endParaRPr lang="ru-RU"/>
        </a:p>
      </dgm:t>
    </dgm:pt>
    <dgm:pt modelId="{0F5EF8DB-9825-4529-B620-D25212449D69}" type="sibTrans" cxnId="{4F954C36-E288-45B1-A4D5-A19DAE48D174}">
      <dgm:prSet/>
      <dgm:spPr/>
      <dgm:t>
        <a:bodyPr/>
        <a:lstStyle/>
        <a:p>
          <a:endParaRPr lang="ru-RU"/>
        </a:p>
      </dgm:t>
    </dgm:pt>
    <dgm:pt modelId="{0FD2E6D7-66D9-4897-A58A-DF8BAF5DA64A}">
      <dgm:prSet phldrT="[Текст]" custT="1"/>
      <dgm:spPr/>
      <dgm:t>
        <a:bodyPr/>
        <a:lstStyle/>
        <a:p>
          <a:r>
            <a:rPr lang="ru-RU" sz="1200" dirty="0"/>
            <a:t>Предоставление социальных выплат четырем молодым семьям на строительство и приобретение жилья.</a:t>
          </a:r>
        </a:p>
      </dgm:t>
    </dgm:pt>
    <dgm:pt modelId="{5E2F6106-E867-4467-98FD-56908C4A293F}" type="parTrans" cxnId="{7FFC1BBC-CD2E-4964-A575-F8BC2774D534}">
      <dgm:prSet/>
      <dgm:spPr/>
      <dgm:t>
        <a:bodyPr/>
        <a:lstStyle/>
        <a:p>
          <a:endParaRPr lang="ru-RU"/>
        </a:p>
      </dgm:t>
    </dgm:pt>
    <dgm:pt modelId="{3AACAB55-1BA5-444F-8735-0D79F4A191A6}" type="sibTrans" cxnId="{7FFC1BBC-CD2E-4964-A575-F8BC2774D534}">
      <dgm:prSet/>
      <dgm:spPr/>
      <dgm:t>
        <a:bodyPr/>
        <a:lstStyle/>
        <a:p>
          <a:endParaRPr lang="ru-RU"/>
        </a:p>
      </dgm:t>
    </dgm:pt>
    <dgm:pt modelId="{292EAE31-BDEE-4C80-A9A2-518E99163623}">
      <dgm:prSet phldrT="[Текст]" custT="1"/>
      <dgm:spPr/>
      <dgm:t>
        <a:bodyPr/>
        <a:lstStyle/>
        <a:p>
          <a:r>
            <a:rPr lang="ru-RU" sz="1600" b="1" dirty="0"/>
            <a:t>146802,4 тыс. руб. </a:t>
          </a:r>
        </a:p>
      </dgm:t>
    </dgm:pt>
    <dgm:pt modelId="{4A4E3A2D-3E51-43D1-8EAA-FBA9E3D97AB8}" type="parTrans" cxnId="{01F8DE93-F017-413C-9299-13594FDD5F61}">
      <dgm:prSet/>
      <dgm:spPr/>
      <dgm:t>
        <a:bodyPr/>
        <a:lstStyle/>
        <a:p>
          <a:endParaRPr lang="ru-RU"/>
        </a:p>
      </dgm:t>
    </dgm:pt>
    <dgm:pt modelId="{60E258C0-0C5B-4BA4-A69A-0E6186E4CE48}" type="sibTrans" cxnId="{01F8DE93-F017-413C-9299-13594FDD5F61}">
      <dgm:prSet/>
      <dgm:spPr/>
      <dgm:t>
        <a:bodyPr/>
        <a:lstStyle/>
        <a:p>
          <a:endParaRPr lang="ru-RU"/>
        </a:p>
      </dgm:t>
    </dgm:pt>
    <dgm:pt modelId="{E471F304-7D76-4094-9666-4C21322C3445}">
      <dgm:prSet phldrT="[Текст]" custT="1"/>
      <dgm:spPr/>
      <dgm:t>
        <a:bodyPr/>
        <a:lstStyle/>
        <a:p>
          <a:r>
            <a:rPr lang="ru-RU" sz="1200" dirty="0"/>
            <a:t>Предоставление отдельным категориям граждан компенсаций расходов на оплату жилого помещения и коммунальных услуг, предоставление мер социальной поддержки по оплате жилого помещения и коммунальных услуг отдельным категориям граждан, предоставление гражданам субсидий на оплату жилого помещения и коммунальных услуг</a:t>
          </a:r>
        </a:p>
      </dgm:t>
    </dgm:pt>
    <dgm:pt modelId="{08DC03C7-EF1E-49AB-96D1-3123DA653C63}" type="parTrans" cxnId="{7D2E6548-357C-471F-ABC4-F1A94D08BE9B}">
      <dgm:prSet/>
      <dgm:spPr/>
      <dgm:t>
        <a:bodyPr/>
        <a:lstStyle/>
        <a:p>
          <a:endParaRPr lang="ru-RU"/>
        </a:p>
      </dgm:t>
    </dgm:pt>
    <dgm:pt modelId="{5B733292-D055-4883-BB04-12B20BBC4882}" type="sibTrans" cxnId="{7D2E6548-357C-471F-ABC4-F1A94D08BE9B}">
      <dgm:prSet/>
      <dgm:spPr/>
      <dgm:t>
        <a:bodyPr/>
        <a:lstStyle/>
        <a:p>
          <a:endParaRPr lang="ru-RU"/>
        </a:p>
      </dgm:t>
    </dgm:pt>
    <dgm:pt modelId="{147AB3AF-F22B-4F8F-95D4-BBAB9E37753E}">
      <dgm:prSet phldrT="[Текст]" custT="1"/>
      <dgm:spPr/>
      <dgm:t>
        <a:bodyPr/>
        <a:lstStyle/>
        <a:p>
          <a:r>
            <a:rPr lang="ru-RU" sz="1600" b="1" dirty="0"/>
            <a:t>212,3 тыс. руб. </a:t>
          </a:r>
        </a:p>
      </dgm:t>
    </dgm:pt>
    <dgm:pt modelId="{60E40942-EF76-4C81-9E59-E45643F2FBBA}" type="parTrans" cxnId="{01D9AF27-86BD-450D-A353-7B4D5BAF8573}">
      <dgm:prSet/>
      <dgm:spPr/>
      <dgm:t>
        <a:bodyPr/>
        <a:lstStyle/>
        <a:p>
          <a:endParaRPr lang="ru-RU"/>
        </a:p>
      </dgm:t>
    </dgm:pt>
    <dgm:pt modelId="{30EDBB3F-C27C-4BF8-8F64-AF85128BBA73}" type="sibTrans" cxnId="{01D9AF27-86BD-450D-A353-7B4D5BAF8573}">
      <dgm:prSet/>
      <dgm:spPr/>
      <dgm:t>
        <a:bodyPr/>
        <a:lstStyle/>
        <a:p>
          <a:endParaRPr lang="ru-RU"/>
        </a:p>
      </dgm:t>
    </dgm:pt>
    <dgm:pt modelId="{B794212E-F488-4CA2-A8A3-A1EDC8F0ADBB}">
      <dgm:prSet phldrT="[Текст]" custT="1"/>
      <dgm:spPr/>
      <dgm:t>
        <a:bodyPr/>
        <a:lstStyle/>
        <a:p>
          <a:r>
            <a:rPr lang="ru-RU" sz="1600" b="1" dirty="0"/>
            <a:t>   10440,4 тыс. руб. 	</a:t>
          </a:r>
        </a:p>
      </dgm:t>
    </dgm:pt>
    <dgm:pt modelId="{5A8130C1-4AD9-4B23-9A8D-BEA897F08B79}" type="parTrans" cxnId="{998A5D54-6C1D-4056-9377-94BB1B07DE2B}">
      <dgm:prSet/>
      <dgm:spPr/>
      <dgm:t>
        <a:bodyPr/>
        <a:lstStyle/>
        <a:p>
          <a:endParaRPr lang="ru-RU"/>
        </a:p>
      </dgm:t>
    </dgm:pt>
    <dgm:pt modelId="{83D4BEB5-85CE-43DD-9119-E70885FEC2DF}" type="sibTrans" cxnId="{998A5D54-6C1D-4056-9377-94BB1B07DE2B}">
      <dgm:prSet/>
      <dgm:spPr/>
      <dgm:t>
        <a:bodyPr/>
        <a:lstStyle/>
        <a:p>
          <a:endParaRPr lang="ru-RU"/>
        </a:p>
      </dgm:t>
    </dgm:pt>
    <dgm:pt modelId="{C9BCFA1B-9649-4774-991C-1E538E7CEA9C}">
      <dgm:prSet phldrT="[Текст]" custT="1"/>
      <dgm:spPr/>
      <dgm:t>
        <a:bodyPr/>
        <a:lstStyle/>
        <a:p>
          <a:r>
            <a:rPr lang="ru-RU" sz="1600" b="1" dirty="0"/>
            <a:t>1 163,0 тыс. руб.  </a:t>
          </a:r>
        </a:p>
      </dgm:t>
    </dgm:pt>
    <dgm:pt modelId="{28F9B408-2B0A-4775-A546-8F2C9A70A142}" type="parTrans" cxnId="{C12CB5B8-9A9F-4324-9729-4FFDBDA8AFDE}">
      <dgm:prSet/>
      <dgm:spPr/>
      <dgm:t>
        <a:bodyPr/>
        <a:lstStyle/>
        <a:p>
          <a:endParaRPr lang="ru-RU"/>
        </a:p>
      </dgm:t>
    </dgm:pt>
    <dgm:pt modelId="{E2A9D041-70B7-4C59-A5C5-4D169CB735C7}" type="sibTrans" cxnId="{C12CB5B8-9A9F-4324-9729-4FFDBDA8AFDE}">
      <dgm:prSet/>
      <dgm:spPr/>
      <dgm:t>
        <a:bodyPr/>
        <a:lstStyle/>
        <a:p>
          <a:endParaRPr lang="ru-RU"/>
        </a:p>
      </dgm:t>
    </dgm:pt>
    <dgm:pt modelId="{F001DF8B-BAD4-4D81-8BB3-6513481EE0A0}">
      <dgm:prSet phldrT="[Текст]" custT="1"/>
      <dgm:spPr/>
      <dgm:t>
        <a:bodyPr/>
        <a:lstStyle/>
        <a:p>
          <a:r>
            <a:rPr lang="ru-RU" sz="1200" dirty="0"/>
            <a:t>Выплаты пенсии за выслугу лет лицам, замещавшим муниципальные должности Североуральского городского округа и должности муниципальной службы Североуральского городского округа </a:t>
          </a:r>
        </a:p>
      </dgm:t>
    </dgm:pt>
    <dgm:pt modelId="{AE74FC71-C373-49E7-852A-23D947BAE487}" type="parTrans" cxnId="{888EAA0E-1122-4E27-879D-2982316D1B5D}">
      <dgm:prSet/>
      <dgm:spPr/>
      <dgm:t>
        <a:bodyPr/>
        <a:lstStyle/>
        <a:p>
          <a:endParaRPr lang="ru-RU"/>
        </a:p>
      </dgm:t>
    </dgm:pt>
    <dgm:pt modelId="{8EBB811A-CD4A-4758-867E-8E4A6473E1D4}" type="sibTrans" cxnId="{888EAA0E-1122-4E27-879D-2982316D1B5D}">
      <dgm:prSet/>
      <dgm:spPr/>
      <dgm:t>
        <a:bodyPr/>
        <a:lstStyle/>
        <a:p>
          <a:endParaRPr lang="ru-RU"/>
        </a:p>
      </dgm:t>
    </dgm:pt>
    <dgm:pt modelId="{F67648EC-E2EC-45EA-886C-567F26A084D7}">
      <dgm:prSet phldrT="[Текст]" custT="1"/>
      <dgm:spPr/>
      <dgm:t>
        <a:bodyPr/>
        <a:lstStyle/>
        <a:p>
          <a:r>
            <a:rPr lang="ru-RU" sz="1200" dirty="0"/>
            <a:t>Выплата ежемесячного материального вознаграждения почетным гражданам города </a:t>
          </a:r>
        </a:p>
      </dgm:t>
    </dgm:pt>
    <dgm:pt modelId="{DFCBACCC-4865-4B40-89BE-21A12597685E}" type="parTrans" cxnId="{5A1B6E10-D810-4082-BE90-59DA40E945AB}">
      <dgm:prSet/>
      <dgm:spPr/>
      <dgm:t>
        <a:bodyPr/>
        <a:lstStyle/>
        <a:p>
          <a:endParaRPr lang="ru-RU"/>
        </a:p>
      </dgm:t>
    </dgm:pt>
    <dgm:pt modelId="{0BCE5644-4CBE-4A18-9FC4-28B2CA8E48B2}" type="sibTrans" cxnId="{5A1B6E10-D810-4082-BE90-59DA40E945AB}">
      <dgm:prSet/>
      <dgm:spPr/>
      <dgm:t>
        <a:bodyPr/>
        <a:lstStyle/>
        <a:p>
          <a:endParaRPr lang="ru-RU"/>
        </a:p>
      </dgm:t>
    </dgm:pt>
    <dgm:pt modelId="{592BC76E-6161-4B60-9BE1-E76CB3A22D73}">
      <dgm:prSet phldrT="[Текст]" custT="1"/>
      <dgm:spPr/>
      <dgm:t>
        <a:bodyPr/>
        <a:lstStyle/>
        <a:p>
          <a:r>
            <a:rPr lang="ru-RU" sz="1200" dirty="0"/>
            <a:t>Компенсация отдельным категориям граждан оплаты взноса на капитальный ремонт общего имущества в многоквартирном доме</a:t>
          </a:r>
        </a:p>
      </dgm:t>
    </dgm:pt>
    <dgm:pt modelId="{E17FF6AC-0CD4-4CAA-B9E9-A8F383912B1B}" type="sibTrans" cxnId="{9EF27B2D-30E5-4D62-AF1A-A94E24026592}">
      <dgm:prSet/>
      <dgm:spPr/>
      <dgm:t>
        <a:bodyPr/>
        <a:lstStyle/>
        <a:p>
          <a:endParaRPr lang="ru-RU"/>
        </a:p>
      </dgm:t>
    </dgm:pt>
    <dgm:pt modelId="{CED7AC9B-F8EA-419D-AEA5-6A4A074B706A}" type="parTrans" cxnId="{9EF27B2D-30E5-4D62-AF1A-A94E24026592}">
      <dgm:prSet/>
      <dgm:spPr/>
      <dgm:t>
        <a:bodyPr/>
        <a:lstStyle/>
        <a:p>
          <a:endParaRPr lang="ru-RU"/>
        </a:p>
      </dgm:t>
    </dgm:pt>
    <dgm:pt modelId="{6F2E9BE3-4336-49D3-94F9-C86A27D5FD8C}">
      <dgm:prSet phldrT="[Текст]" custT="1"/>
      <dgm:spPr/>
      <dgm:t>
        <a:bodyPr/>
        <a:lstStyle/>
        <a:p>
          <a:endParaRPr lang="ru-RU" sz="1200" dirty="0"/>
        </a:p>
      </dgm:t>
    </dgm:pt>
    <dgm:pt modelId="{88C43680-6D38-426A-8D3C-D57DE7C1D77D}" type="parTrans" cxnId="{AEF57C72-489D-44E3-84B8-B726B5B82E70}">
      <dgm:prSet/>
      <dgm:spPr/>
      <dgm:t>
        <a:bodyPr/>
        <a:lstStyle/>
        <a:p>
          <a:endParaRPr lang="ru-RU"/>
        </a:p>
      </dgm:t>
    </dgm:pt>
    <dgm:pt modelId="{8C5F34F2-7187-4DFA-87BB-E220123BD6A4}" type="sibTrans" cxnId="{AEF57C72-489D-44E3-84B8-B726B5B82E70}">
      <dgm:prSet/>
      <dgm:spPr/>
      <dgm:t>
        <a:bodyPr/>
        <a:lstStyle/>
        <a:p>
          <a:endParaRPr lang="ru-RU"/>
        </a:p>
      </dgm:t>
    </dgm:pt>
    <dgm:pt modelId="{8ED09C49-723E-472B-A4FC-2FDACD41A4FD}" type="pres">
      <dgm:prSet presAssocID="{3BB22B70-A462-4E33-B80C-E16122AF23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6A74E-0155-42EF-81B6-54CD4B1559D5}" type="pres">
      <dgm:prSet presAssocID="{C513C6D2-31BE-42FC-B978-A483064A8889}" presName="composite" presStyleCnt="0"/>
      <dgm:spPr/>
    </dgm:pt>
    <dgm:pt modelId="{E64B9389-CA1D-4F14-8CEA-B66E23A98A1A}" type="pres">
      <dgm:prSet presAssocID="{C513C6D2-31BE-42FC-B978-A483064A8889}" presName="parentText" presStyleLbl="alignNode1" presStyleIdx="0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BE96-0A92-4A9E-B9D3-943F5C11E34B}" type="pres">
      <dgm:prSet presAssocID="{C513C6D2-31BE-42FC-B978-A483064A8889}" presName="descendantText" presStyleLbl="alignAcc1" presStyleIdx="0" presStyleCnt="5" custScaleX="83399" custScaleY="100000" custLinFactNeighborX="321" custLinFactNeighborY="-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BDB82-E4F6-4D92-9597-9AA4B3440A31}" type="pres">
      <dgm:prSet presAssocID="{0F5EF8DB-9825-4529-B620-D25212449D69}" presName="sp" presStyleCnt="0"/>
      <dgm:spPr/>
    </dgm:pt>
    <dgm:pt modelId="{7DCE6BEB-AA5F-4DD2-A740-DA5D5AD81F41}" type="pres">
      <dgm:prSet presAssocID="{292EAE31-BDEE-4C80-A9A2-518E99163623}" presName="composite" presStyleCnt="0"/>
      <dgm:spPr/>
    </dgm:pt>
    <dgm:pt modelId="{38687A62-A606-4355-A4C8-45F231DE8280}" type="pres">
      <dgm:prSet presAssocID="{292EAE31-BDEE-4C80-A9A2-518E99163623}" presName="parentText" presStyleLbl="alignNode1" presStyleIdx="1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D4337-C09A-4283-90CF-AC34CD747EE9}" type="pres">
      <dgm:prSet presAssocID="{292EAE31-BDEE-4C80-A9A2-518E99163623}" presName="descendantText" presStyleLbl="alignAcc1" presStyleIdx="1" presStyleCnt="5" custScaleX="83399" custScaleY="15544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BEA58-511B-4081-8578-7FD5761DBAFC}" type="pres">
      <dgm:prSet presAssocID="{60E258C0-0C5B-4BA4-A69A-0E6186E4CE48}" presName="sp" presStyleCnt="0"/>
      <dgm:spPr/>
    </dgm:pt>
    <dgm:pt modelId="{81A3A463-47F4-435E-8CB6-B3E99A1DD745}" type="pres">
      <dgm:prSet presAssocID="{147AB3AF-F22B-4F8F-95D4-BBAB9E37753E}" presName="composite" presStyleCnt="0"/>
      <dgm:spPr/>
    </dgm:pt>
    <dgm:pt modelId="{40AA0AB9-6BB3-4CD8-9EFD-4BE9FA437A33}" type="pres">
      <dgm:prSet presAssocID="{147AB3AF-F22B-4F8F-95D4-BBAB9E37753E}" presName="parentText" presStyleLbl="alignNode1" presStyleIdx="2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9502B-EF61-4F17-B8E3-4C9AD5F9C242}" type="pres">
      <dgm:prSet presAssocID="{147AB3AF-F22B-4F8F-95D4-BBAB9E37753E}" presName="descendantText" presStyleLbl="alignAcc1" presStyleIdx="2" presStyleCnt="5" custScaleX="83399" custScaleY="124650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C4C5F-1F0C-4BA8-81F4-330597DB5FD7}" type="pres">
      <dgm:prSet presAssocID="{30EDBB3F-C27C-4BF8-8F64-AF85128BBA73}" presName="sp" presStyleCnt="0"/>
      <dgm:spPr/>
    </dgm:pt>
    <dgm:pt modelId="{792F86B0-B461-41BC-9156-6F8248863347}" type="pres">
      <dgm:prSet presAssocID="{B794212E-F488-4CA2-A8A3-A1EDC8F0ADBB}" presName="composite" presStyleCnt="0"/>
      <dgm:spPr/>
    </dgm:pt>
    <dgm:pt modelId="{2CF72319-2635-4FA7-8983-C38B3AF01313}" type="pres">
      <dgm:prSet presAssocID="{B794212E-F488-4CA2-A8A3-A1EDC8F0ADBB}" presName="parentText" presStyleLbl="alignNode1" presStyleIdx="3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9026-BA53-4F14-8D80-798E6269D5E3}" type="pres">
      <dgm:prSet presAssocID="{B794212E-F488-4CA2-A8A3-A1EDC8F0ADBB}" presName="descendantText" presStyleLbl="alignAcc1" presStyleIdx="3" presStyleCnt="5" custScaleX="83399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A73FD-2C00-4E1A-B2BA-BDB7E0B38A8C}" type="pres">
      <dgm:prSet presAssocID="{83D4BEB5-85CE-43DD-9119-E70885FEC2DF}" presName="sp" presStyleCnt="0"/>
      <dgm:spPr/>
    </dgm:pt>
    <dgm:pt modelId="{8FEA0ED0-6EEB-4414-919E-4772A94FBFBA}" type="pres">
      <dgm:prSet presAssocID="{C9BCFA1B-9649-4774-991C-1E538E7CEA9C}" presName="composite" presStyleCnt="0"/>
      <dgm:spPr/>
    </dgm:pt>
    <dgm:pt modelId="{E2201112-A51B-4024-8BB9-E50F1771E71E}" type="pres">
      <dgm:prSet presAssocID="{C9BCFA1B-9649-4774-991C-1E538E7CEA9C}" presName="parentText" presStyleLbl="alignNode1" presStyleIdx="4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2E3B8-FD4C-4FD9-891D-6F48F3E06214}" type="pres">
      <dgm:prSet presAssocID="{C9BCFA1B-9649-4774-991C-1E538E7CEA9C}" presName="descendantText" presStyleLbl="alignAcc1" presStyleIdx="4" presStyleCnt="5" custScaleX="83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F27B2D-30E5-4D62-AF1A-A94E24026592}" srcId="{147AB3AF-F22B-4F8F-95D4-BBAB9E37753E}" destId="{592BC76E-6161-4B60-9BE1-E76CB3A22D73}" srcOrd="1" destOrd="0" parTransId="{CED7AC9B-F8EA-419D-AEA5-6A4A074B706A}" sibTransId="{E17FF6AC-0CD4-4CAA-B9E9-A8F383912B1B}"/>
    <dgm:cxn modelId="{01F8DE93-F017-413C-9299-13594FDD5F61}" srcId="{3BB22B70-A462-4E33-B80C-E16122AF23B9}" destId="{292EAE31-BDEE-4C80-A9A2-518E99163623}" srcOrd="1" destOrd="0" parTransId="{4A4E3A2D-3E51-43D1-8EAA-FBA9E3D97AB8}" sibTransId="{60E258C0-0C5B-4BA4-A69A-0E6186E4CE48}"/>
    <dgm:cxn modelId="{F1D55026-F3D1-4206-B1EB-6F129E2F34E9}" type="presOf" srcId="{B794212E-F488-4CA2-A8A3-A1EDC8F0ADBB}" destId="{2CF72319-2635-4FA7-8983-C38B3AF01313}" srcOrd="0" destOrd="0" presId="urn:microsoft.com/office/officeart/2005/8/layout/chevron2"/>
    <dgm:cxn modelId="{998A5D54-6C1D-4056-9377-94BB1B07DE2B}" srcId="{3BB22B70-A462-4E33-B80C-E16122AF23B9}" destId="{B794212E-F488-4CA2-A8A3-A1EDC8F0ADBB}" srcOrd="3" destOrd="0" parTransId="{5A8130C1-4AD9-4B23-9A8D-BEA897F08B79}" sibTransId="{83D4BEB5-85CE-43DD-9119-E70885FEC2DF}"/>
    <dgm:cxn modelId="{4F954C36-E288-45B1-A4D5-A19DAE48D174}" srcId="{3BB22B70-A462-4E33-B80C-E16122AF23B9}" destId="{C513C6D2-31BE-42FC-B978-A483064A8889}" srcOrd="0" destOrd="0" parTransId="{09E8530E-E882-42C4-8310-C70C6424B807}" sibTransId="{0F5EF8DB-9825-4529-B620-D25212449D69}"/>
    <dgm:cxn modelId="{68CE5494-1559-484E-9AFA-49ACEDDC5815}" type="presOf" srcId="{0FD2E6D7-66D9-4897-A58A-DF8BAF5DA64A}" destId="{6EFDBE96-0A92-4A9E-B9D3-943F5C11E34B}" srcOrd="0" destOrd="0" presId="urn:microsoft.com/office/officeart/2005/8/layout/chevron2"/>
    <dgm:cxn modelId="{98EFD712-4810-494A-BB9F-114A6A4D1057}" type="presOf" srcId="{6F2E9BE3-4336-49D3-94F9-C86A27D5FD8C}" destId="{6289502B-EF61-4F17-B8E3-4C9AD5F9C242}" srcOrd="0" destOrd="0" presId="urn:microsoft.com/office/officeart/2005/8/layout/chevron2"/>
    <dgm:cxn modelId="{FCF42BAD-CEE5-4D2E-B78E-139AD9EE54BD}" type="presOf" srcId="{C513C6D2-31BE-42FC-B978-A483064A8889}" destId="{E64B9389-CA1D-4F14-8CEA-B66E23A98A1A}" srcOrd="0" destOrd="0" presId="urn:microsoft.com/office/officeart/2005/8/layout/chevron2"/>
    <dgm:cxn modelId="{5A1B6E10-D810-4082-BE90-59DA40E945AB}" srcId="{C9BCFA1B-9649-4774-991C-1E538E7CEA9C}" destId="{F67648EC-E2EC-45EA-886C-567F26A084D7}" srcOrd="0" destOrd="0" parTransId="{DFCBACCC-4865-4B40-89BE-21A12597685E}" sibTransId="{0BCE5644-4CBE-4A18-9FC4-28B2CA8E48B2}"/>
    <dgm:cxn modelId="{888EAA0E-1122-4E27-879D-2982316D1B5D}" srcId="{B794212E-F488-4CA2-A8A3-A1EDC8F0ADBB}" destId="{F001DF8B-BAD4-4D81-8BB3-6513481EE0A0}" srcOrd="0" destOrd="0" parTransId="{AE74FC71-C373-49E7-852A-23D947BAE487}" sibTransId="{8EBB811A-CD4A-4758-867E-8E4A6473E1D4}"/>
    <dgm:cxn modelId="{C12CB5B8-9A9F-4324-9729-4FFDBDA8AFDE}" srcId="{3BB22B70-A462-4E33-B80C-E16122AF23B9}" destId="{C9BCFA1B-9649-4774-991C-1E538E7CEA9C}" srcOrd="4" destOrd="0" parTransId="{28F9B408-2B0A-4775-A546-8F2C9A70A142}" sibTransId="{E2A9D041-70B7-4C59-A5C5-4D169CB735C7}"/>
    <dgm:cxn modelId="{3A1DA664-17ED-40DC-9207-EDE001E2EF7A}" type="presOf" srcId="{F67648EC-E2EC-45EA-886C-567F26A084D7}" destId="{1E12E3B8-FD4C-4FD9-891D-6F48F3E06214}" srcOrd="0" destOrd="0" presId="urn:microsoft.com/office/officeart/2005/8/layout/chevron2"/>
    <dgm:cxn modelId="{01D9AF27-86BD-450D-A353-7B4D5BAF8573}" srcId="{3BB22B70-A462-4E33-B80C-E16122AF23B9}" destId="{147AB3AF-F22B-4F8F-95D4-BBAB9E37753E}" srcOrd="2" destOrd="0" parTransId="{60E40942-EF76-4C81-9E59-E45643F2FBBA}" sibTransId="{30EDBB3F-C27C-4BF8-8F64-AF85128BBA73}"/>
    <dgm:cxn modelId="{7D2E6548-357C-471F-ABC4-F1A94D08BE9B}" srcId="{292EAE31-BDEE-4C80-A9A2-518E99163623}" destId="{E471F304-7D76-4094-9666-4C21322C3445}" srcOrd="0" destOrd="0" parTransId="{08DC03C7-EF1E-49AB-96D1-3123DA653C63}" sibTransId="{5B733292-D055-4883-BB04-12B20BBC4882}"/>
    <dgm:cxn modelId="{7FFC1BBC-CD2E-4964-A575-F8BC2774D534}" srcId="{C513C6D2-31BE-42FC-B978-A483064A8889}" destId="{0FD2E6D7-66D9-4897-A58A-DF8BAF5DA64A}" srcOrd="0" destOrd="0" parTransId="{5E2F6106-E867-4467-98FD-56908C4A293F}" sibTransId="{3AACAB55-1BA5-444F-8735-0D79F4A191A6}"/>
    <dgm:cxn modelId="{AEF57C72-489D-44E3-84B8-B726B5B82E70}" srcId="{147AB3AF-F22B-4F8F-95D4-BBAB9E37753E}" destId="{6F2E9BE3-4336-49D3-94F9-C86A27D5FD8C}" srcOrd="0" destOrd="0" parTransId="{88C43680-6D38-426A-8D3C-D57DE7C1D77D}" sibTransId="{8C5F34F2-7187-4DFA-87BB-E220123BD6A4}"/>
    <dgm:cxn modelId="{69C6053E-3681-4A21-AE72-75708030352E}" type="presOf" srcId="{3BB22B70-A462-4E33-B80C-E16122AF23B9}" destId="{8ED09C49-723E-472B-A4FC-2FDACD41A4FD}" srcOrd="0" destOrd="0" presId="urn:microsoft.com/office/officeart/2005/8/layout/chevron2"/>
    <dgm:cxn modelId="{93DF3DE5-BE18-456A-A156-0AA18840FF7B}" type="presOf" srcId="{592BC76E-6161-4B60-9BE1-E76CB3A22D73}" destId="{6289502B-EF61-4F17-B8E3-4C9AD5F9C242}" srcOrd="0" destOrd="1" presId="urn:microsoft.com/office/officeart/2005/8/layout/chevron2"/>
    <dgm:cxn modelId="{1A3EEEDC-95B6-4AD3-BA34-4C685D35FADB}" type="presOf" srcId="{C9BCFA1B-9649-4774-991C-1E538E7CEA9C}" destId="{E2201112-A51B-4024-8BB9-E50F1771E71E}" srcOrd="0" destOrd="0" presId="urn:microsoft.com/office/officeart/2005/8/layout/chevron2"/>
    <dgm:cxn modelId="{4457EE7F-ED04-4D87-8B04-57EDFB3C9C5F}" type="presOf" srcId="{147AB3AF-F22B-4F8F-95D4-BBAB9E37753E}" destId="{40AA0AB9-6BB3-4CD8-9EFD-4BE9FA437A33}" srcOrd="0" destOrd="0" presId="urn:microsoft.com/office/officeart/2005/8/layout/chevron2"/>
    <dgm:cxn modelId="{C7B19909-1906-4DD1-BCF4-1E92CBD86C2A}" type="presOf" srcId="{E471F304-7D76-4094-9666-4C21322C3445}" destId="{C79D4337-C09A-4283-90CF-AC34CD747EE9}" srcOrd="0" destOrd="0" presId="urn:microsoft.com/office/officeart/2005/8/layout/chevron2"/>
    <dgm:cxn modelId="{2023B177-0ED1-4ED3-BAB6-DBEC939C6010}" type="presOf" srcId="{F001DF8B-BAD4-4D81-8BB3-6513481EE0A0}" destId="{4AFF9026-BA53-4F14-8D80-798E6269D5E3}" srcOrd="0" destOrd="0" presId="urn:microsoft.com/office/officeart/2005/8/layout/chevron2"/>
    <dgm:cxn modelId="{DDD8FE4F-140C-4E9F-8A7F-78439763B8B1}" type="presOf" srcId="{292EAE31-BDEE-4C80-A9A2-518E99163623}" destId="{38687A62-A606-4355-A4C8-45F231DE8280}" srcOrd="0" destOrd="0" presId="urn:microsoft.com/office/officeart/2005/8/layout/chevron2"/>
    <dgm:cxn modelId="{36778802-86E4-478E-A3E9-3FCBE74371D2}" type="presParOf" srcId="{8ED09C49-723E-472B-A4FC-2FDACD41A4FD}" destId="{F1E6A74E-0155-42EF-81B6-54CD4B1559D5}" srcOrd="0" destOrd="0" presId="urn:microsoft.com/office/officeart/2005/8/layout/chevron2"/>
    <dgm:cxn modelId="{6095214F-314F-47D8-BAFF-B44EFF8805BF}" type="presParOf" srcId="{F1E6A74E-0155-42EF-81B6-54CD4B1559D5}" destId="{E64B9389-CA1D-4F14-8CEA-B66E23A98A1A}" srcOrd="0" destOrd="0" presId="urn:microsoft.com/office/officeart/2005/8/layout/chevron2"/>
    <dgm:cxn modelId="{0BB4BDE1-354F-41C1-BC3A-8BE2297B276E}" type="presParOf" srcId="{F1E6A74E-0155-42EF-81B6-54CD4B1559D5}" destId="{6EFDBE96-0A92-4A9E-B9D3-943F5C11E34B}" srcOrd="1" destOrd="0" presId="urn:microsoft.com/office/officeart/2005/8/layout/chevron2"/>
    <dgm:cxn modelId="{64C7BEB0-0F9F-4AD0-B3C6-2EE0503B0F75}" type="presParOf" srcId="{8ED09C49-723E-472B-A4FC-2FDACD41A4FD}" destId="{37ABDB82-E4F6-4D92-9597-9AA4B3440A31}" srcOrd="1" destOrd="0" presId="urn:microsoft.com/office/officeart/2005/8/layout/chevron2"/>
    <dgm:cxn modelId="{457EB28A-1822-41F2-9CC1-688F9D3E7FC3}" type="presParOf" srcId="{8ED09C49-723E-472B-A4FC-2FDACD41A4FD}" destId="{7DCE6BEB-AA5F-4DD2-A740-DA5D5AD81F41}" srcOrd="2" destOrd="0" presId="urn:microsoft.com/office/officeart/2005/8/layout/chevron2"/>
    <dgm:cxn modelId="{BA26C848-DECD-4259-A455-074BC2426500}" type="presParOf" srcId="{7DCE6BEB-AA5F-4DD2-A740-DA5D5AD81F41}" destId="{38687A62-A606-4355-A4C8-45F231DE8280}" srcOrd="0" destOrd="0" presId="urn:microsoft.com/office/officeart/2005/8/layout/chevron2"/>
    <dgm:cxn modelId="{4DE64982-021E-443F-89D0-BE9327C86AAC}" type="presParOf" srcId="{7DCE6BEB-AA5F-4DD2-A740-DA5D5AD81F41}" destId="{C79D4337-C09A-4283-90CF-AC34CD747EE9}" srcOrd="1" destOrd="0" presId="urn:microsoft.com/office/officeart/2005/8/layout/chevron2"/>
    <dgm:cxn modelId="{6DB9D166-6E9C-4223-84E8-2CFBBD9952D9}" type="presParOf" srcId="{8ED09C49-723E-472B-A4FC-2FDACD41A4FD}" destId="{904BEA58-511B-4081-8578-7FD5761DBAFC}" srcOrd="3" destOrd="0" presId="urn:microsoft.com/office/officeart/2005/8/layout/chevron2"/>
    <dgm:cxn modelId="{9DCDB751-E107-41A7-AFFA-2E31245F6C21}" type="presParOf" srcId="{8ED09C49-723E-472B-A4FC-2FDACD41A4FD}" destId="{81A3A463-47F4-435E-8CB6-B3E99A1DD745}" srcOrd="4" destOrd="0" presId="urn:microsoft.com/office/officeart/2005/8/layout/chevron2"/>
    <dgm:cxn modelId="{AEE51011-930B-4ED9-B0B5-A5D2D0714B8F}" type="presParOf" srcId="{81A3A463-47F4-435E-8CB6-B3E99A1DD745}" destId="{40AA0AB9-6BB3-4CD8-9EFD-4BE9FA437A33}" srcOrd="0" destOrd="0" presId="urn:microsoft.com/office/officeart/2005/8/layout/chevron2"/>
    <dgm:cxn modelId="{C879BE2C-4F49-43F4-80E0-BD88276BD666}" type="presParOf" srcId="{81A3A463-47F4-435E-8CB6-B3E99A1DD745}" destId="{6289502B-EF61-4F17-B8E3-4C9AD5F9C242}" srcOrd="1" destOrd="0" presId="urn:microsoft.com/office/officeart/2005/8/layout/chevron2"/>
    <dgm:cxn modelId="{28CB46CF-2186-47DC-B861-97EADDEC06F6}" type="presParOf" srcId="{8ED09C49-723E-472B-A4FC-2FDACD41A4FD}" destId="{CF0C4C5F-1F0C-4BA8-81F4-330597DB5FD7}" srcOrd="5" destOrd="0" presId="urn:microsoft.com/office/officeart/2005/8/layout/chevron2"/>
    <dgm:cxn modelId="{8664AD70-66D6-49C1-80EA-07B2DB3EC28E}" type="presParOf" srcId="{8ED09C49-723E-472B-A4FC-2FDACD41A4FD}" destId="{792F86B0-B461-41BC-9156-6F8248863347}" srcOrd="6" destOrd="0" presId="urn:microsoft.com/office/officeart/2005/8/layout/chevron2"/>
    <dgm:cxn modelId="{4B71CD4E-0785-490A-8964-1E0F9F8FA13B}" type="presParOf" srcId="{792F86B0-B461-41BC-9156-6F8248863347}" destId="{2CF72319-2635-4FA7-8983-C38B3AF01313}" srcOrd="0" destOrd="0" presId="urn:microsoft.com/office/officeart/2005/8/layout/chevron2"/>
    <dgm:cxn modelId="{876F7933-ECD9-4A39-9BD8-B65CF805E7B6}" type="presParOf" srcId="{792F86B0-B461-41BC-9156-6F8248863347}" destId="{4AFF9026-BA53-4F14-8D80-798E6269D5E3}" srcOrd="1" destOrd="0" presId="urn:microsoft.com/office/officeart/2005/8/layout/chevron2"/>
    <dgm:cxn modelId="{7AC5210C-4CD0-4647-9668-40F8BB3A5900}" type="presParOf" srcId="{8ED09C49-723E-472B-A4FC-2FDACD41A4FD}" destId="{89EA73FD-2C00-4E1A-B2BA-BDB7E0B38A8C}" srcOrd="7" destOrd="0" presId="urn:microsoft.com/office/officeart/2005/8/layout/chevron2"/>
    <dgm:cxn modelId="{DEFB4863-1EEF-4C2D-B392-D3228A07E71A}" type="presParOf" srcId="{8ED09C49-723E-472B-A4FC-2FDACD41A4FD}" destId="{8FEA0ED0-6EEB-4414-919E-4772A94FBFBA}" srcOrd="8" destOrd="0" presId="urn:microsoft.com/office/officeart/2005/8/layout/chevron2"/>
    <dgm:cxn modelId="{BB52E073-DDBA-4EB9-A2A1-85B69A40B5A4}" type="presParOf" srcId="{8FEA0ED0-6EEB-4414-919E-4772A94FBFBA}" destId="{E2201112-A51B-4024-8BB9-E50F1771E71E}" srcOrd="0" destOrd="0" presId="urn:microsoft.com/office/officeart/2005/8/layout/chevron2"/>
    <dgm:cxn modelId="{70D79BED-CA06-44E9-A8A4-3182EC848941}" type="presParOf" srcId="{8FEA0ED0-6EEB-4414-919E-4772A94FBFBA}" destId="{1E12E3B8-FD4C-4FD9-891D-6F48F3E0621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B22B70-A462-4E33-B80C-E16122AF23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13C6D2-31BE-42FC-B978-A483064A8889}">
      <dgm:prSet phldrT="[Текст]" custT="1"/>
      <dgm:spPr/>
      <dgm:t>
        <a:bodyPr/>
        <a:lstStyle/>
        <a:p>
          <a:r>
            <a:rPr lang="ru-RU" sz="1600" b="1" dirty="0"/>
            <a:t>3 000,0 тыс. руб. </a:t>
          </a:r>
        </a:p>
      </dgm:t>
    </dgm:pt>
    <dgm:pt modelId="{09E8530E-E882-42C4-8310-C70C6424B807}" type="parTrans" cxnId="{4F954C36-E288-45B1-A4D5-A19DAE48D174}">
      <dgm:prSet/>
      <dgm:spPr/>
      <dgm:t>
        <a:bodyPr/>
        <a:lstStyle/>
        <a:p>
          <a:endParaRPr lang="ru-RU"/>
        </a:p>
      </dgm:t>
    </dgm:pt>
    <dgm:pt modelId="{0F5EF8DB-9825-4529-B620-D25212449D69}" type="sibTrans" cxnId="{4F954C36-E288-45B1-A4D5-A19DAE48D174}">
      <dgm:prSet/>
      <dgm:spPr/>
      <dgm:t>
        <a:bodyPr/>
        <a:lstStyle/>
        <a:p>
          <a:endParaRPr lang="ru-RU"/>
        </a:p>
      </dgm:t>
    </dgm:pt>
    <dgm:pt modelId="{0FD2E6D7-66D9-4897-A58A-DF8BAF5DA64A}">
      <dgm:prSet phldrT="[Текст]" custT="1"/>
      <dgm:spPr/>
      <dgm:t>
        <a:bodyPr/>
        <a:lstStyle/>
        <a:p>
          <a:r>
            <a:rPr lang="ru-RU" sz="1200" dirty="0"/>
            <a:t>Единовременная выплата специалистам учреждений здравоохранения, расположенных на территории Североуральского городского округа </a:t>
          </a:r>
        </a:p>
      </dgm:t>
    </dgm:pt>
    <dgm:pt modelId="{5E2F6106-E867-4467-98FD-56908C4A293F}" type="parTrans" cxnId="{7FFC1BBC-CD2E-4964-A575-F8BC2774D534}">
      <dgm:prSet/>
      <dgm:spPr/>
      <dgm:t>
        <a:bodyPr/>
        <a:lstStyle/>
        <a:p>
          <a:endParaRPr lang="ru-RU"/>
        </a:p>
      </dgm:t>
    </dgm:pt>
    <dgm:pt modelId="{3AACAB55-1BA5-444F-8735-0D79F4A191A6}" type="sibTrans" cxnId="{7FFC1BBC-CD2E-4964-A575-F8BC2774D534}">
      <dgm:prSet/>
      <dgm:spPr/>
      <dgm:t>
        <a:bodyPr/>
        <a:lstStyle/>
        <a:p>
          <a:endParaRPr lang="ru-RU"/>
        </a:p>
      </dgm:t>
    </dgm:pt>
    <dgm:pt modelId="{147AB3AF-F22B-4F8F-95D4-BBAB9E37753E}">
      <dgm:prSet phldrT="[Текст]" custT="1"/>
      <dgm:spPr/>
      <dgm:t>
        <a:bodyPr/>
        <a:lstStyle/>
        <a:p>
          <a:r>
            <a:rPr lang="ru-RU" sz="1600" b="1" dirty="0"/>
            <a:t>1 273 ,9тыс. руб. </a:t>
          </a:r>
        </a:p>
      </dgm:t>
    </dgm:pt>
    <dgm:pt modelId="{60E40942-EF76-4C81-9E59-E45643F2FBBA}" type="parTrans" cxnId="{01D9AF27-86BD-450D-A353-7B4D5BAF8573}">
      <dgm:prSet/>
      <dgm:spPr/>
      <dgm:t>
        <a:bodyPr/>
        <a:lstStyle/>
        <a:p>
          <a:endParaRPr lang="ru-RU"/>
        </a:p>
      </dgm:t>
    </dgm:pt>
    <dgm:pt modelId="{30EDBB3F-C27C-4BF8-8F64-AF85128BBA73}" type="sibTrans" cxnId="{01D9AF27-86BD-450D-A353-7B4D5BAF8573}">
      <dgm:prSet/>
      <dgm:spPr/>
      <dgm:t>
        <a:bodyPr/>
        <a:lstStyle/>
        <a:p>
          <a:endParaRPr lang="ru-RU"/>
        </a:p>
      </dgm:t>
    </dgm:pt>
    <dgm:pt modelId="{592BC76E-6161-4B60-9BE1-E76CB3A22D73}">
      <dgm:prSet phldrT="[Текст]" custT="1"/>
      <dgm:spPr/>
      <dgm:t>
        <a:bodyPr/>
        <a:lstStyle/>
        <a:p>
          <a:r>
            <a:rPr lang="ru-RU" sz="1200" dirty="0"/>
            <a:t>Осуществление мероприятий по обеспечению питанием обучающихся в муниципальных общеобразовательных организациях (денежная компенсация родителям (законным представителям) обучающихся с ограниченными возможностями здоровья, в том числе детей-инвалидов, в муниципальных образовательных организациях, осваивающих основные общеобразовательные программы на дому)</a:t>
          </a:r>
        </a:p>
      </dgm:t>
    </dgm:pt>
    <dgm:pt modelId="{CED7AC9B-F8EA-419D-AEA5-6A4A074B706A}" type="parTrans" cxnId="{9EF27B2D-30E5-4D62-AF1A-A94E24026592}">
      <dgm:prSet/>
      <dgm:spPr/>
      <dgm:t>
        <a:bodyPr/>
        <a:lstStyle/>
        <a:p>
          <a:endParaRPr lang="ru-RU"/>
        </a:p>
      </dgm:t>
    </dgm:pt>
    <dgm:pt modelId="{E17FF6AC-0CD4-4CAA-B9E9-A8F383912B1B}" type="sibTrans" cxnId="{9EF27B2D-30E5-4D62-AF1A-A94E24026592}">
      <dgm:prSet/>
      <dgm:spPr/>
      <dgm:t>
        <a:bodyPr/>
        <a:lstStyle/>
        <a:p>
          <a:endParaRPr lang="ru-RU"/>
        </a:p>
      </dgm:t>
    </dgm:pt>
    <dgm:pt modelId="{B794212E-F488-4CA2-A8A3-A1EDC8F0ADBB}">
      <dgm:prSet phldrT="[Текст]" custT="1"/>
      <dgm:spPr/>
      <dgm:t>
        <a:bodyPr/>
        <a:lstStyle/>
        <a:p>
          <a:r>
            <a:rPr lang="ru-RU" sz="1600" b="1" dirty="0"/>
            <a:t>   235,7тыс. руб. 	</a:t>
          </a:r>
        </a:p>
      </dgm:t>
    </dgm:pt>
    <dgm:pt modelId="{5A8130C1-4AD9-4B23-9A8D-BEA897F08B79}" type="parTrans" cxnId="{998A5D54-6C1D-4056-9377-94BB1B07DE2B}">
      <dgm:prSet/>
      <dgm:spPr/>
      <dgm:t>
        <a:bodyPr/>
        <a:lstStyle/>
        <a:p>
          <a:endParaRPr lang="ru-RU"/>
        </a:p>
      </dgm:t>
    </dgm:pt>
    <dgm:pt modelId="{83D4BEB5-85CE-43DD-9119-E70885FEC2DF}" type="sibTrans" cxnId="{998A5D54-6C1D-4056-9377-94BB1B07DE2B}">
      <dgm:prSet/>
      <dgm:spPr/>
      <dgm:t>
        <a:bodyPr/>
        <a:lstStyle/>
        <a:p>
          <a:endParaRPr lang="ru-RU"/>
        </a:p>
      </dgm:t>
    </dgm:pt>
    <dgm:pt modelId="{C9BCFA1B-9649-4774-991C-1E538E7CEA9C}">
      <dgm:prSet phldrT="[Текст]" custT="1"/>
      <dgm:spPr/>
      <dgm:t>
        <a:bodyPr/>
        <a:lstStyle/>
        <a:p>
          <a:r>
            <a:rPr lang="ru-RU" sz="1600" b="1" dirty="0"/>
            <a:t>300,0 тыс. руб.  </a:t>
          </a:r>
        </a:p>
      </dgm:t>
    </dgm:pt>
    <dgm:pt modelId="{28F9B408-2B0A-4775-A546-8F2C9A70A142}" type="parTrans" cxnId="{C12CB5B8-9A9F-4324-9729-4FFDBDA8AFDE}">
      <dgm:prSet/>
      <dgm:spPr/>
      <dgm:t>
        <a:bodyPr/>
        <a:lstStyle/>
        <a:p>
          <a:endParaRPr lang="ru-RU"/>
        </a:p>
      </dgm:t>
    </dgm:pt>
    <dgm:pt modelId="{E2A9D041-70B7-4C59-A5C5-4D169CB735C7}" type="sibTrans" cxnId="{C12CB5B8-9A9F-4324-9729-4FFDBDA8AFDE}">
      <dgm:prSet/>
      <dgm:spPr/>
      <dgm:t>
        <a:bodyPr/>
        <a:lstStyle/>
        <a:p>
          <a:endParaRPr lang="ru-RU"/>
        </a:p>
      </dgm:t>
    </dgm:pt>
    <dgm:pt modelId="{F102504B-50F1-4D95-9C1C-D994D7B69541}">
      <dgm:prSet phldrT="[Текст]" custT="1"/>
      <dgm:spPr/>
      <dgm:t>
        <a:bodyPr/>
        <a:lstStyle/>
        <a:p>
          <a:r>
            <a:rPr lang="ru-RU" sz="1600" b="1" dirty="0"/>
            <a:t>199,8 тыс. руб. </a:t>
          </a:r>
        </a:p>
      </dgm:t>
    </dgm:pt>
    <dgm:pt modelId="{4A2E3074-04F7-448B-9B6F-E95BD70D1421}" type="parTrans" cxnId="{D5F96CE2-BEC0-4776-AC71-56335EF6E5B5}">
      <dgm:prSet/>
      <dgm:spPr/>
      <dgm:t>
        <a:bodyPr/>
        <a:lstStyle/>
        <a:p>
          <a:endParaRPr lang="ru-RU"/>
        </a:p>
      </dgm:t>
    </dgm:pt>
    <dgm:pt modelId="{A2B20376-1D4C-480B-A2F2-6F8AC4A466B2}" type="sibTrans" cxnId="{D5F96CE2-BEC0-4776-AC71-56335EF6E5B5}">
      <dgm:prSet/>
      <dgm:spPr/>
      <dgm:t>
        <a:bodyPr/>
        <a:lstStyle/>
        <a:p>
          <a:endParaRPr lang="ru-RU"/>
        </a:p>
      </dgm:t>
    </dgm:pt>
    <dgm:pt modelId="{F001DF8B-BAD4-4D81-8BB3-6513481EE0A0}">
      <dgm:prSet phldrT="[Текст]" custT="1"/>
      <dgm:spPr/>
      <dgm:t>
        <a:bodyPr/>
        <a:lstStyle/>
        <a:p>
          <a:endParaRPr lang="ru-RU" sz="1200" dirty="0"/>
        </a:p>
      </dgm:t>
    </dgm:pt>
    <dgm:pt modelId="{AE74FC71-C373-49E7-852A-23D947BAE487}" type="parTrans" cxnId="{888EAA0E-1122-4E27-879D-2982316D1B5D}">
      <dgm:prSet/>
      <dgm:spPr/>
      <dgm:t>
        <a:bodyPr/>
        <a:lstStyle/>
        <a:p>
          <a:endParaRPr lang="ru-RU"/>
        </a:p>
      </dgm:t>
    </dgm:pt>
    <dgm:pt modelId="{8EBB811A-CD4A-4758-867E-8E4A6473E1D4}" type="sibTrans" cxnId="{888EAA0E-1122-4E27-879D-2982316D1B5D}">
      <dgm:prSet/>
      <dgm:spPr/>
      <dgm:t>
        <a:bodyPr/>
        <a:lstStyle/>
        <a:p>
          <a:endParaRPr lang="ru-RU"/>
        </a:p>
      </dgm:t>
    </dgm:pt>
    <dgm:pt modelId="{F67648EC-E2EC-45EA-886C-567F26A084D7}">
      <dgm:prSet phldrT="[Текст]" custT="1"/>
      <dgm:spPr/>
      <dgm:t>
        <a:bodyPr/>
        <a:lstStyle/>
        <a:p>
          <a:endParaRPr lang="ru-RU" sz="1200" dirty="0"/>
        </a:p>
      </dgm:t>
    </dgm:pt>
    <dgm:pt modelId="{DFCBACCC-4865-4B40-89BE-21A12597685E}" type="parTrans" cxnId="{5A1B6E10-D810-4082-BE90-59DA40E945AB}">
      <dgm:prSet/>
      <dgm:spPr/>
      <dgm:t>
        <a:bodyPr/>
        <a:lstStyle/>
        <a:p>
          <a:endParaRPr lang="ru-RU"/>
        </a:p>
      </dgm:t>
    </dgm:pt>
    <dgm:pt modelId="{0BCE5644-4CBE-4A18-9FC4-28B2CA8E48B2}" type="sibTrans" cxnId="{5A1B6E10-D810-4082-BE90-59DA40E945AB}">
      <dgm:prSet/>
      <dgm:spPr/>
      <dgm:t>
        <a:bodyPr/>
        <a:lstStyle/>
        <a:p>
          <a:endParaRPr lang="ru-RU"/>
        </a:p>
      </dgm:t>
    </dgm:pt>
    <dgm:pt modelId="{63821A18-20ED-4B58-AC35-95ED2249604A}">
      <dgm:prSet phldrT="[Текст]" custT="1"/>
      <dgm:spPr/>
      <dgm:t>
        <a:bodyPr/>
        <a:lstStyle/>
        <a:p>
          <a:r>
            <a:rPr lang="ru-RU" sz="1200" dirty="0"/>
            <a:t>Приобретение новогодних подарков для детей с ограниченными возможностями здоровья, неорганизованных детей, детей из многодетных и малообеспеченных семей</a:t>
          </a:r>
        </a:p>
      </dgm:t>
    </dgm:pt>
    <dgm:pt modelId="{D713CA56-7979-4120-AA86-2273AB2C27F2}" type="parTrans" cxnId="{5EA4757C-A500-430C-9A62-4CB1363584FE}">
      <dgm:prSet/>
      <dgm:spPr/>
      <dgm:t>
        <a:bodyPr/>
        <a:lstStyle/>
        <a:p>
          <a:endParaRPr lang="ru-RU"/>
        </a:p>
      </dgm:t>
    </dgm:pt>
    <dgm:pt modelId="{4E24303F-1939-477A-AAD2-D0AACE7356D0}" type="sibTrans" cxnId="{5EA4757C-A500-430C-9A62-4CB1363584FE}">
      <dgm:prSet/>
      <dgm:spPr/>
      <dgm:t>
        <a:bodyPr/>
        <a:lstStyle/>
        <a:p>
          <a:endParaRPr lang="ru-RU"/>
        </a:p>
      </dgm:t>
    </dgm:pt>
    <dgm:pt modelId="{51931AF3-B42D-4490-9864-AD755E03D895}">
      <dgm:prSet custT="1"/>
      <dgm:spPr/>
      <dgm:t>
        <a:bodyPr/>
        <a:lstStyle/>
        <a:p>
          <a:r>
            <a:rPr lang="ru-RU" sz="1200" dirty="0"/>
            <a:t>Осуществление мероприятий по поддержке социально-ориентированных некоммерческих организаций Североуральского городского округа</a:t>
          </a:r>
        </a:p>
      </dgm:t>
    </dgm:pt>
    <dgm:pt modelId="{483C44D7-0CFE-472A-8665-2FBDE9F79C23}" type="parTrans" cxnId="{F1240103-759D-47A4-BB7F-A5F3D289D1F3}">
      <dgm:prSet/>
      <dgm:spPr/>
      <dgm:t>
        <a:bodyPr/>
        <a:lstStyle/>
        <a:p>
          <a:endParaRPr lang="ru-RU"/>
        </a:p>
      </dgm:t>
    </dgm:pt>
    <dgm:pt modelId="{759AE44C-9BA5-4E27-AE5D-7B5BD836AB23}" type="sibTrans" cxnId="{F1240103-759D-47A4-BB7F-A5F3D289D1F3}">
      <dgm:prSet/>
      <dgm:spPr/>
      <dgm:t>
        <a:bodyPr/>
        <a:lstStyle/>
        <a:p>
          <a:endParaRPr lang="ru-RU"/>
        </a:p>
      </dgm:t>
    </dgm:pt>
    <dgm:pt modelId="{C0F9D9D3-C15F-44C1-93FE-66F25AE9BAD2}">
      <dgm:prSet custT="1"/>
      <dgm:spPr/>
      <dgm:t>
        <a:bodyPr/>
        <a:lstStyle/>
        <a:p>
          <a:r>
            <a:rPr lang="ru-RU" sz="1200" dirty="0"/>
            <a:t>Оказание единовременной материальной поддержки гражданам, оказавшимся в трудной жизненной ситуации</a:t>
          </a:r>
        </a:p>
      </dgm:t>
    </dgm:pt>
    <dgm:pt modelId="{F8185AC2-2FC2-40FF-AD31-69E54361E98B}" type="parTrans" cxnId="{57C44CFC-A6B0-4987-852F-9CD32ADC79AD}">
      <dgm:prSet/>
      <dgm:spPr/>
      <dgm:t>
        <a:bodyPr/>
        <a:lstStyle/>
        <a:p>
          <a:endParaRPr lang="ru-RU"/>
        </a:p>
      </dgm:t>
    </dgm:pt>
    <dgm:pt modelId="{C13FACFA-DFA8-42A0-BBFD-8FCD4AE40FB2}" type="sibTrans" cxnId="{57C44CFC-A6B0-4987-852F-9CD32ADC79AD}">
      <dgm:prSet/>
      <dgm:spPr/>
      <dgm:t>
        <a:bodyPr/>
        <a:lstStyle/>
        <a:p>
          <a:endParaRPr lang="ru-RU"/>
        </a:p>
      </dgm:t>
    </dgm:pt>
    <dgm:pt modelId="{8ED09C49-723E-472B-A4FC-2FDACD41A4FD}" type="pres">
      <dgm:prSet presAssocID="{3BB22B70-A462-4E33-B80C-E16122AF23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6A74E-0155-42EF-81B6-54CD4B1559D5}" type="pres">
      <dgm:prSet presAssocID="{C513C6D2-31BE-42FC-B978-A483064A8889}" presName="composite" presStyleCnt="0"/>
      <dgm:spPr/>
    </dgm:pt>
    <dgm:pt modelId="{E64B9389-CA1D-4F14-8CEA-B66E23A98A1A}" type="pres">
      <dgm:prSet presAssocID="{C513C6D2-31BE-42FC-B978-A483064A8889}" presName="parentText" presStyleLbl="alignNode1" presStyleIdx="0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BE96-0A92-4A9E-B9D3-943F5C11E34B}" type="pres">
      <dgm:prSet presAssocID="{C513C6D2-31BE-42FC-B978-A483064A8889}" presName="descendantText" presStyleLbl="alignAcc1" presStyleIdx="0" presStyleCnt="5" custScaleX="83399" custScaleY="100000" custLinFactNeighborX="321" custLinFactNeighborY="-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BDB82-E4F6-4D92-9597-9AA4B3440A31}" type="pres">
      <dgm:prSet presAssocID="{0F5EF8DB-9825-4529-B620-D25212449D69}" presName="sp" presStyleCnt="0"/>
      <dgm:spPr/>
    </dgm:pt>
    <dgm:pt modelId="{81A3A463-47F4-435E-8CB6-B3E99A1DD745}" type="pres">
      <dgm:prSet presAssocID="{147AB3AF-F22B-4F8F-95D4-BBAB9E37753E}" presName="composite" presStyleCnt="0"/>
      <dgm:spPr/>
    </dgm:pt>
    <dgm:pt modelId="{40AA0AB9-6BB3-4CD8-9EFD-4BE9FA437A33}" type="pres">
      <dgm:prSet presAssocID="{147AB3AF-F22B-4F8F-95D4-BBAB9E37753E}" presName="parentText" presStyleLbl="alignNode1" presStyleIdx="1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9502B-EF61-4F17-B8E3-4C9AD5F9C242}" type="pres">
      <dgm:prSet presAssocID="{147AB3AF-F22B-4F8F-95D4-BBAB9E37753E}" presName="descendantText" presStyleLbl="alignAcc1" presStyleIdx="1" presStyleCnt="5" custScaleX="83399" custScaleY="139227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C4C5F-1F0C-4BA8-81F4-330597DB5FD7}" type="pres">
      <dgm:prSet presAssocID="{30EDBB3F-C27C-4BF8-8F64-AF85128BBA73}" presName="sp" presStyleCnt="0"/>
      <dgm:spPr/>
    </dgm:pt>
    <dgm:pt modelId="{792F86B0-B461-41BC-9156-6F8248863347}" type="pres">
      <dgm:prSet presAssocID="{B794212E-F488-4CA2-A8A3-A1EDC8F0ADBB}" presName="composite" presStyleCnt="0"/>
      <dgm:spPr/>
    </dgm:pt>
    <dgm:pt modelId="{2CF72319-2635-4FA7-8983-C38B3AF01313}" type="pres">
      <dgm:prSet presAssocID="{B794212E-F488-4CA2-A8A3-A1EDC8F0ADBB}" presName="parentText" presStyleLbl="alignNode1" presStyleIdx="2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9026-BA53-4F14-8D80-798E6269D5E3}" type="pres">
      <dgm:prSet presAssocID="{B794212E-F488-4CA2-A8A3-A1EDC8F0ADBB}" presName="descendantText" presStyleLbl="alignAcc1" presStyleIdx="2" presStyleCnt="5" custScaleX="83399" custScaleY="11771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A73FD-2C00-4E1A-B2BA-BDB7E0B38A8C}" type="pres">
      <dgm:prSet presAssocID="{83D4BEB5-85CE-43DD-9119-E70885FEC2DF}" presName="sp" presStyleCnt="0"/>
      <dgm:spPr/>
    </dgm:pt>
    <dgm:pt modelId="{8FEA0ED0-6EEB-4414-919E-4772A94FBFBA}" type="pres">
      <dgm:prSet presAssocID="{C9BCFA1B-9649-4774-991C-1E538E7CEA9C}" presName="composite" presStyleCnt="0"/>
      <dgm:spPr/>
    </dgm:pt>
    <dgm:pt modelId="{E2201112-A51B-4024-8BB9-E50F1771E71E}" type="pres">
      <dgm:prSet presAssocID="{C9BCFA1B-9649-4774-991C-1E538E7CEA9C}" presName="parentText" presStyleLbl="alignNode1" presStyleIdx="3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2E3B8-FD4C-4FD9-891D-6F48F3E06214}" type="pres">
      <dgm:prSet presAssocID="{C9BCFA1B-9649-4774-991C-1E538E7CEA9C}" presName="descendantText" presStyleLbl="alignAcc1" presStyleIdx="3" presStyleCnt="5" custScaleX="83399" custScaleY="90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03E5A-A108-4455-BEEC-A41D34B8DC9A}" type="pres">
      <dgm:prSet presAssocID="{E2A9D041-70B7-4C59-A5C5-4D169CB735C7}" presName="sp" presStyleCnt="0"/>
      <dgm:spPr/>
    </dgm:pt>
    <dgm:pt modelId="{A8BB8E5B-E8A8-42C9-A922-A57E2486AD1E}" type="pres">
      <dgm:prSet presAssocID="{F102504B-50F1-4D95-9C1C-D994D7B69541}" presName="composite" presStyleCnt="0"/>
      <dgm:spPr/>
    </dgm:pt>
    <dgm:pt modelId="{5FADC415-C74C-4B26-849A-B5BA47E521A3}" type="pres">
      <dgm:prSet presAssocID="{F102504B-50F1-4D95-9C1C-D994D7B69541}" presName="parentText" presStyleLbl="alignNode1" presStyleIdx="4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F2AED-9B7F-489A-9E9C-74FF67A657EB}" type="pres">
      <dgm:prSet presAssocID="{F102504B-50F1-4D95-9C1C-D994D7B69541}" presName="descendantText" presStyleLbl="alignAcc1" presStyleIdx="4" presStyleCnt="5" custScaleX="83399" custScaleY="13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1B6E10-D810-4082-BE90-59DA40E945AB}" srcId="{C9BCFA1B-9649-4774-991C-1E538E7CEA9C}" destId="{F67648EC-E2EC-45EA-886C-567F26A084D7}" srcOrd="0" destOrd="0" parTransId="{DFCBACCC-4865-4B40-89BE-21A12597685E}" sibTransId="{0BCE5644-4CBE-4A18-9FC4-28B2CA8E48B2}"/>
    <dgm:cxn modelId="{E3CB7593-C497-43DC-BB2A-0392816758F9}" type="presOf" srcId="{F001DF8B-BAD4-4D81-8BB3-6513481EE0A0}" destId="{4AFF9026-BA53-4F14-8D80-798E6269D5E3}" srcOrd="0" destOrd="0" presId="urn:microsoft.com/office/officeart/2005/8/layout/chevron2"/>
    <dgm:cxn modelId="{A3DAF2CA-1F17-42F7-87A6-A984A1CA46D6}" type="presOf" srcId="{63821A18-20ED-4B58-AC35-95ED2249604A}" destId="{797F2AED-9B7F-489A-9E9C-74FF67A657EB}" srcOrd="0" destOrd="0" presId="urn:microsoft.com/office/officeart/2005/8/layout/chevron2"/>
    <dgm:cxn modelId="{7FFC1BBC-CD2E-4964-A575-F8BC2774D534}" srcId="{C513C6D2-31BE-42FC-B978-A483064A8889}" destId="{0FD2E6D7-66D9-4897-A58A-DF8BAF5DA64A}" srcOrd="0" destOrd="0" parTransId="{5E2F6106-E867-4467-98FD-56908C4A293F}" sibTransId="{3AACAB55-1BA5-444F-8735-0D79F4A191A6}"/>
    <dgm:cxn modelId="{43C70BD3-6ECE-444F-8D15-1EC3AE1A21BA}" type="presOf" srcId="{C0F9D9D3-C15F-44C1-93FE-66F25AE9BAD2}" destId="{1E12E3B8-FD4C-4FD9-891D-6F48F3E06214}" srcOrd="0" destOrd="1" presId="urn:microsoft.com/office/officeart/2005/8/layout/chevron2"/>
    <dgm:cxn modelId="{F32A26CC-E78B-4482-BAC4-0DDD47CEFC44}" type="presOf" srcId="{F67648EC-E2EC-45EA-886C-567F26A084D7}" destId="{1E12E3B8-FD4C-4FD9-891D-6F48F3E06214}" srcOrd="0" destOrd="0" presId="urn:microsoft.com/office/officeart/2005/8/layout/chevron2"/>
    <dgm:cxn modelId="{888EAA0E-1122-4E27-879D-2982316D1B5D}" srcId="{B794212E-F488-4CA2-A8A3-A1EDC8F0ADBB}" destId="{F001DF8B-BAD4-4D81-8BB3-6513481EE0A0}" srcOrd="0" destOrd="0" parTransId="{AE74FC71-C373-49E7-852A-23D947BAE487}" sibTransId="{8EBB811A-CD4A-4758-867E-8E4A6473E1D4}"/>
    <dgm:cxn modelId="{C12CB5B8-9A9F-4324-9729-4FFDBDA8AFDE}" srcId="{3BB22B70-A462-4E33-B80C-E16122AF23B9}" destId="{C9BCFA1B-9649-4774-991C-1E538E7CEA9C}" srcOrd="3" destOrd="0" parTransId="{28F9B408-2B0A-4775-A546-8F2C9A70A142}" sibTransId="{E2A9D041-70B7-4C59-A5C5-4D169CB735C7}"/>
    <dgm:cxn modelId="{998A5D54-6C1D-4056-9377-94BB1B07DE2B}" srcId="{3BB22B70-A462-4E33-B80C-E16122AF23B9}" destId="{B794212E-F488-4CA2-A8A3-A1EDC8F0ADBB}" srcOrd="2" destOrd="0" parTransId="{5A8130C1-4AD9-4B23-9A8D-BEA897F08B79}" sibTransId="{83D4BEB5-85CE-43DD-9119-E70885FEC2DF}"/>
    <dgm:cxn modelId="{B09AB980-F2FD-49B7-86E6-2DA4C8BCCF1E}" type="presOf" srcId="{B794212E-F488-4CA2-A8A3-A1EDC8F0ADBB}" destId="{2CF72319-2635-4FA7-8983-C38B3AF01313}" srcOrd="0" destOrd="0" presId="urn:microsoft.com/office/officeart/2005/8/layout/chevron2"/>
    <dgm:cxn modelId="{01C1F1D5-CE53-42A4-8ABB-A7B1B8377E86}" type="presOf" srcId="{F102504B-50F1-4D95-9C1C-D994D7B69541}" destId="{5FADC415-C74C-4B26-849A-B5BA47E521A3}" srcOrd="0" destOrd="0" presId="urn:microsoft.com/office/officeart/2005/8/layout/chevron2"/>
    <dgm:cxn modelId="{E1F4EEB0-CBEA-4DB8-8B2B-9BA29F5F6F0E}" type="presOf" srcId="{51931AF3-B42D-4490-9864-AD755E03D895}" destId="{4AFF9026-BA53-4F14-8D80-798E6269D5E3}" srcOrd="0" destOrd="1" presId="urn:microsoft.com/office/officeart/2005/8/layout/chevron2"/>
    <dgm:cxn modelId="{5EA4757C-A500-430C-9A62-4CB1363584FE}" srcId="{F102504B-50F1-4D95-9C1C-D994D7B69541}" destId="{63821A18-20ED-4B58-AC35-95ED2249604A}" srcOrd="0" destOrd="0" parTransId="{D713CA56-7979-4120-AA86-2273AB2C27F2}" sibTransId="{4E24303F-1939-477A-AAD2-D0AACE7356D0}"/>
    <dgm:cxn modelId="{F1240103-759D-47A4-BB7F-A5F3D289D1F3}" srcId="{B794212E-F488-4CA2-A8A3-A1EDC8F0ADBB}" destId="{51931AF3-B42D-4490-9864-AD755E03D895}" srcOrd="1" destOrd="0" parTransId="{483C44D7-0CFE-472A-8665-2FBDE9F79C23}" sibTransId="{759AE44C-9BA5-4E27-AE5D-7B5BD836AB23}"/>
    <dgm:cxn modelId="{57C44CFC-A6B0-4987-852F-9CD32ADC79AD}" srcId="{C9BCFA1B-9649-4774-991C-1E538E7CEA9C}" destId="{C0F9D9D3-C15F-44C1-93FE-66F25AE9BAD2}" srcOrd="1" destOrd="0" parTransId="{F8185AC2-2FC2-40FF-AD31-69E54361E98B}" sibTransId="{C13FACFA-DFA8-42A0-BBFD-8FCD4AE40FB2}"/>
    <dgm:cxn modelId="{79823853-D7AB-4A43-A639-34E23C06B444}" type="presOf" srcId="{3BB22B70-A462-4E33-B80C-E16122AF23B9}" destId="{8ED09C49-723E-472B-A4FC-2FDACD41A4FD}" srcOrd="0" destOrd="0" presId="urn:microsoft.com/office/officeart/2005/8/layout/chevron2"/>
    <dgm:cxn modelId="{6D46A58E-8506-41B8-B850-E5F399B58FDF}" type="presOf" srcId="{C513C6D2-31BE-42FC-B978-A483064A8889}" destId="{E64B9389-CA1D-4F14-8CEA-B66E23A98A1A}" srcOrd="0" destOrd="0" presId="urn:microsoft.com/office/officeart/2005/8/layout/chevron2"/>
    <dgm:cxn modelId="{65AF60DB-A2E4-4027-B93E-3F1F22764FEE}" type="presOf" srcId="{147AB3AF-F22B-4F8F-95D4-BBAB9E37753E}" destId="{40AA0AB9-6BB3-4CD8-9EFD-4BE9FA437A33}" srcOrd="0" destOrd="0" presId="urn:microsoft.com/office/officeart/2005/8/layout/chevron2"/>
    <dgm:cxn modelId="{CA4FCE51-ABF9-4242-AB68-B2B0A0794494}" type="presOf" srcId="{C9BCFA1B-9649-4774-991C-1E538E7CEA9C}" destId="{E2201112-A51B-4024-8BB9-E50F1771E71E}" srcOrd="0" destOrd="0" presId="urn:microsoft.com/office/officeart/2005/8/layout/chevron2"/>
    <dgm:cxn modelId="{DD530A57-B1D1-4A85-92BD-55F465F91C83}" type="presOf" srcId="{0FD2E6D7-66D9-4897-A58A-DF8BAF5DA64A}" destId="{6EFDBE96-0A92-4A9E-B9D3-943F5C11E34B}" srcOrd="0" destOrd="0" presId="urn:microsoft.com/office/officeart/2005/8/layout/chevron2"/>
    <dgm:cxn modelId="{4F954C36-E288-45B1-A4D5-A19DAE48D174}" srcId="{3BB22B70-A462-4E33-B80C-E16122AF23B9}" destId="{C513C6D2-31BE-42FC-B978-A483064A8889}" srcOrd="0" destOrd="0" parTransId="{09E8530E-E882-42C4-8310-C70C6424B807}" sibTransId="{0F5EF8DB-9825-4529-B620-D25212449D69}"/>
    <dgm:cxn modelId="{01D9AF27-86BD-450D-A353-7B4D5BAF8573}" srcId="{3BB22B70-A462-4E33-B80C-E16122AF23B9}" destId="{147AB3AF-F22B-4F8F-95D4-BBAB9E37753E}" srcOrd="1" destOrd="0" parTransId="{60E40942-EF76-4C81-9E59-E45643F2FBBA}" sibTransId="{30EDBB3F-C27C-4BF8-8F64-AF85128BBA73}"/>
    <dgm:cxn modelId="{630DF0D1-9F3A-4665-BA84-4D085926816C}" type="presOf" srcId="{592BC76E-6161-4B60-9BE1-E76CB3A22D73}" destId="{6289502B-EF61-4F17-B8E3-4C9AD5F9C242}" srcOrd="0" destOrd="0" presId="urn:microsoft.com/office/officeart/2005/8/layout/chevron2"/>
    <dgm:cxn modelId="{9EF27B2D-30E5-4D62-AF1A-A94E24026592}" srcId="{147AB3AF-F22B-4F8F-95D4-BBAB9E37753E}" destId="{592BC76E-6161-4B60-9BE1-E76CB3A22D73}" srcOrd="0" destOrd="0" parTransId="{CED7AC9B-F8EA-419D-AEA5-6A4A074B706A}" sibTransId="{E17FF6AC-0CD4-4CAA-B9E9-A8F383912B1B}"/>
    <dgm:cxn modelId="{D5F96CE2-BEC0-4776-AC71-56335EF6E5B5}" srcId="{3BB22B70-A462-4E33-B80C-E16122AF23B9}" destId="{F102504B-50F1-4D95-9C1C-D994D7B69541}" srcOrd="4" destOrd="0" parTransId="{4A2E3074-04F7-448B-9B6F-E95BD70D1421}" sibTransId="{A2B20376-1D4C-480B-A2F2-6F8AC4A466B2}"/>
    <dgm:cxn modelId="{6C270C31-4AC5-4903-AFB2-47A9A5A6200F}" type="presParOf" srcId="{8ED09C49-723E-472B-A4FC-2FDACD41A4FD}" destId="{F1E6A74E-0155-42EF-81B6-54CD4B1559D5}" srcOrd="0" destOrd="0" presId="urn:microsoft.com/office/officeart/2005/8/layout/chevron2"/>
    <dgm:cxn modelId="{F8B0DFD5-AB8B-47EC-9FCF-2A398B23E15D}" type="presParOf" srcId="{F1E6A74E-0155-42EF-81B6-54CD4B1559D5}" destId="{E64B9389-CA1D-4F14-8CEA-B66E23A98A1A}" srcOrd="0" destOrd="0" presId="urn:microsoft.com/office/officeart/2005/8/layout/chevron2"/>
    <dgm:cxn modelId="{BCFCB123-1F4E-4AAA-8A19-E34ACF195665}" type="presParOf" srcId="{F1E6A74E-0155-42EF-81B6-54CD4B1559D5}" destId="{6EFDBE96-0A92-4A9E-B9D3-943F5C11E34B}" srcOrd="1" destOrd="0" presId="urn:microsoft.com/office/officeart/2005/8/layout/chevron2"/>
    <dgm:cxn modelId="{45FAE1E3-4BC4-4636-A451-EA74E717B33E}" type="presParOf" srcId="{8ED09C49-723E-472B-A4FC-2FDACD41A4FD}" destId="{37ABDB82-E4F6-4D92-9597-9AA4B3440A31}" srcOrd="1" destOrd="0" presId="urn:microsoft.com/office/officeart/2005/8/layout/chevron2"/>
    <dgm:cxn modelId="{B257E156-AC47-4811-BC62-EBFDB1E6906E}" type="presParOf" srcId="{8ED09C49-723E-472B-A4FC-2FDACD41A4FD}" destId="{81A3A463-47F4-435E-8CB6-B3E99A1DD745}" srcOrd="2" destOrd="0" presId="urn:microsoft.com/office/officeart/2005/8/layout/chevron2"/>
    <dgm:cxn modelId="{ED2BD20A-2E7B-41E9-9741-8E78D1CD8D8D}" type="presParOf" srcId="{81A3A463-47F4-435E-8CB6-B3E99A1DD745}" destId="{40AA0AB9-6BB3-4CD8-9EFD-4BE9FA437A33}" srcOrd="0" destOrd="0" presId="urn:microsoft.com/office/officeart/2005/8/layout/chevron2"/>
    <dgm:cxn modelId="{64B7D0C0-AB0A-4959-8854-B0F22BFC6F34}" type="presParOf" srcId="{81A3A463-47F4-435E-8CB6-B3E99A1DD745}" destId="{6289502B-EF61-4F17-B8E3-4C9AD5F9C242}" srcOrd="1" destOrd="0" presId="urn:microsoft.com/office/officeart/2005/8/layout/chevron2"/>
    <dgm:cxn modelId="{23BA6E42-A3C2-4557-95CD-9C405853AD0F}" type="presParOf" srcId="{8ED09C49-723E-472B-A4FC-2FDACD41A4FD}" destId="{CF0C4C5F-1F0C-4BA8-81F4-330597DB5FD7}" srcOrd="3" destOrd="0" presId="urn:microsoft.com/office/officeart/2005/8/layout/chevron2"/>
    <dgm:cxn modelId="{0706958C-1115-4008-B3F6-B772C42E1035}" type="presParOf" srcId="{8ED09C49-723E-472B-A4FC-2FDACD41A4FD}" destId="{792F86B0-B461-41BC-9156-6F8248863347}" srcOrd="4" destOrd="0" presId="urn:microsoft.com/office/officeart/2005/8/layout/chevron2"/>
    <dgm:cxn modelId="{DEAE7FE7-0217-42D9-8A80-92C7D1F10FC0}" type="presParOf" srcId="{792F86B0-B461-41BC-9156-6F8248863347}" destId="{2CF72319-2635-4FA7-8983-C38B3AF01313}" srcOrd="0" destOrd="0" presId="urn:microsoft.com/office/officeart/2005/8/layout/chevron2"/>
    <dgm:cxn modelId="{40FD7617-53BB-4A53-9983-0350A102DED4}" type="presParOf" srcId="{792F86B0-B461-41BC-9156-6F8248863347}" destId="{4AFF9026-BA53-4F14-8D80-798E6269D5E3}" srcOrd="1" destOrd="0" presId="urn:microsoft.com/office/officeart/2005/8/layout/chevron2"/>
    <dgm:cxn modelId="{D07ADF6B-C51A-4E4D-BE2E-0057DF86D1E9}" type="presParOf" srcId="{8ED09C49-723E-472B-A4FC-2FDACD41A4FD}" destId="{89EA73FD-2C00-4E1A-B2BA-BDB7E0B38A8C}" srcOrd="5" destOrd="0" presId="urn:microsoft.com/office/officeart/2005/8/layout/chevron2"/>
    <dgm:cxn modelId="{8EA845DF-6010-4E22-90FA-F06476984DA2}" type="presParOf" srcId="{8ED09C49-723E-472B-A4FC-2FDACD41A4FD}" destId="{8FEA0ED0-6EEB-4414-919E-4772A94FBFBA}" srcOrd="6" destOrd="0" presId="urn:microsoft.com/office/officeart/2005/8/layout/chevron2"/>
    <dgm:cxn modelId="{AF8212D6-AC90-4DC2-8F07-CCE26AAB2F28}" type="presParOf" srcId="{8FEA0ED0-6EEB-4414-919E-4772A94FBFBA}" destId="{E2201112-A51B-4024-8BB9-E50F1771E71E}" srcOrd="0" destOrd="0" presId="urn:microsoft.com/office/officeart/2005/8/layout/chevron2"/>
    <dgm:cxn modelId="{9882BF89-21D5-4DBE-B4E4-EF5E962258A9}" type="presParOf" srcId="{8FEA0ED0-6EEB-4414-919E-4772A94FBFBA}" destId="{1E12E3B8-FD4C-4FD9-891D-6F48F3E06214}" srcOrd="1" destOrd="0" presId="urn:microsoft.com/office/officeart/2005/8/layout/chevron2"/>
    <dgm:cxn modelId="{C67E84EF-ED6B-4EC8-A6F0-B18EC69EDC68}" type="presParOf" srcId="{8ED09C49-723E-472B-A4FC-2FDACD41A4FD}" destId="{B9903E5A-A108-4455-BEEC-A41D34B8DC9A}" srcOrd="7" destOrd="0" presId="urn:microsoft.com/office/officeart/2005/8/layout/chevron2"/>
    <dgm:cxn modelId="{F91F0178-2A36-4C54-BBA8-09FEA42A451B}" type="presParOf" srcId="{8ED09C49-723E-472B-A4FC-2FDACD41A4FD}" destId="{A8BB8E5B-E8A8-42C9-A922-A57E2486AD1E}" srcOrd="8" destOrd="0" presId="urn:microsoft.com/office/officeart/2005/8/layout/chevron2"/>
    <dgm:cxn modelId="{293A1ABA-260C-437C-BD6F-3DF0E00073AC}" type="presParOf" srcId="{A8BB8E5B-E8A8-42C9-A922-A57E2486AD1E}" destId="{5FADC415-C74C-4B26-849A-B5BA47E521A3}" srcOrd="0" destOrd="0" presId="urn:microsoft.com/office/officeart/2005/8/layout/chevron2"/>
    <dgm:cxn modelId="{014939B6-693D-4BDF-B5DE-1A7A54BD3FF7}" type="presParOf" srcId="{A8BB8E5B-E8A8-42C9-A922-A57E2486AD1E}" destId="{797F2AED-9B7F-489A-9E9C-74FF67A657EB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2FFE42-0559-4FBE-A4E1-466F224B5EA3}">
      <dsp:nvSpPr>
        <dsp:cNvPr id="0" name=""/>
        <dsp:cNvSpPr/>
      </dsp:nvSpPr>
      <dsp:spPr>
        <a:xfrm>
          <a:off x="0" y="255183"/>
          <a:ext cx="3168350" cy="745728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Доходы</a:t>
          </a:r>
        </a:p>
      </dsp:txBody>
      <dsp:txXfrm>
        <a:off x="0" y="255183"/>
        <a:ext cx="3168350" cy="745728"/>
      </dsp:txXfrm>
    </dsp:sp>
    <dsp:sp modelId="{806CD891-86C4-4DC9-82B1-3F381ED337C8}">
      <dsp:nvSpPr>
        <dsp:cNvPr id="0" name=""/>
        <dsp:cNvSpPr/>
      </dsp:nvSpPr>
      <dsp:spPr>
        <a:xfrm>
          <a:off x="0" y="1476164"/>
          <a:ext cx="3168350" cy="71123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</dsp:txBody>
      <dsp:txXfrm>
        <a:off x="0" y="1476164"/>
        <a:ext cx="3168350" cy="711231"/>
      </dsp:txXfrm>
    </dsp:sp>
    <dsp:sp modelId="{D6A34B33-E643-481D-B46D-DF31BB0B9018}">
      <dsp:nvSpPr>
        <dsp:cNvPr id="0" name=""/>
        <dsp:cNvSpPr/>
      </dsp:nvSpPr>
      <dsp:spPr>
        <a:xfrm>
          <a:off x="0" y="2550361"/>
          <a:ext cx="3168350" cy="668395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Дефицит(-)/ </a:t>
          </a:r>
          <a:r>
            <a:rPr lang="ru-RU" sz="2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Профицит</a:t>
          </a: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(+)</a:t>
          </a:r>
        </a:p>
      </dsp:txBody>
      <dsp:txXfrm>
        <a:off x="0" y="2550361"/>
        <a:ext cx="3168350" cy="66839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E2B8BC-9CF5-4A6D-89E5-F820AB846EAD}">
      <dsp:nvSpPr>
        <dsp:cNvPr id="0" name=""/>
        <dsp:cNvSpPr/>
      </dsp:nvSpPr>
      <dsp:spPr>
        <a:xfrm>
          <a:off x="0" y="438377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CE1EE-8C5D-45CB-B467-A14B79BBE73C}">
      <dsp:nvSpPr>
        <dsp:cNvPr id="0" name=""/>
        <dsp:cNvSpPr/>
      </dsp:nvSpPr>
      <dsp:spPr>
        <a:xfrm>
          <a:off x="603610" y="136034"/>
          <a:ext cx="9084512" cy="562742"/>
        </a:xfrm>
        <a:prstGeom prst="roundRect">
          <a:avLst/>
        </a:prstGeom>
        <a:solidFill>
          <a:srgbClr val="99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Содержание и обеспечение деятельности муниципальных учреждений образования в сумме 823,1 млн. рублей </a:t>
          </a:r>
        </a:p>
      </dsp:txBody>
      <dsp:txXfrm>
        <a:off x="603610" y="136034"/>
        <a:ext cx="9084512" cy="562742"/>
      </dsp:txXfrm>
    </dsp:sp>
    <dsp:sp modelId="{50AF2651-70F4-486A-BC77-84EE0B155FF8}">
      <dsp:nvSpPr>
        <dsp:cNvPr id="0" name=""/>
        <dsp:cNvSpPr/>
      </dsp:nvSpPr>
      <dsp:spPr>
        <a:xfrm>
          <a:off x="0" y="1245734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8BADB-5B3E-4D1A-944B-AF145E3DC26C}">
      <dsp:nvSpPr>
        <dsp:cNvPr id="0" name=""/>
        <dsp:cNvSpPr/>
      </dsp:nvSpPr>
      <dsp:spPr>
        <a:xfrm>
          <a:off x="607793" y="1072140"/>
          <a:ext cx="9106024" cy="58559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Организация питания в общеобразовательных учреждениях в сумме 42,1 млн. рублей</a:t>
          </a:r>
        </a:p>
      </dsp:txBody>
      <dsp:txXfrm>
        <a:off x="607793" y="1072140"/>
        <a:ext cx="9106024" cy="585597"/>
      </dsp:txXfrm>
    </dsp:sp>
    <dsp:sp modelId="{4A32E828-445F-46D4-BF0F-63F39BD8FC02}">
      <dsp:nvSpPr>
        <dsp:cNvPr id="0" name=""/>
        <dsp:cNvSpPr/>
      </dsp:nvSpPr>
      <dsp:spPr>
        <a:xfrm>
          <a:off x="0" y="1880774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25A9F-AFC5-4875-ADF8-E6FD86EC3C17}">
      <dsp:nvSpPr>
        <dsp:cNvPr id="0" name=""/>
        <dsp:cNvSpPr/>
      </dsp:nvSpPr>
      <dsp:spPr>
        <a:xfrm>
          <a:off x="574544" y="1864226"/>
          <a:ext cx="9089694" cy="41328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Организация оздоровительной кампании детей в сумме 29,6 млн. рублей</a:t>
          </a:r>
        </a:p>
      </dsp:txBody>
      <dsp:txXfrm>
        <a:off x="574544" y="1864226"/>
        <a:ext cx="9089694" cy="413280"/>
      </dsp:txXfrm>
    </dsp:sp>
    <dsp:sp modelId="{6D3287C7-474E-42D6-B283-3E0F698D5B8A}">
      <dsp:nvSpPr>
        <dsp:cNvPr id="0" name=""/>
        <dsp:cNvSpPr/>
      </dsp:nvSpPr>
      <dsp:spPr>
        <a:xfrm>
          <a:off x="0" y="2813946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57042-8C75-4D0E-9D4B-8AB08F93381B}">
      <dsp:nvSpPr>
        <dsp:cNvPr id="0" name=""/>
        <dsp:cNvSpPr/>
      </dsp:nvSpPr>
      <dsp:spPr>
        <a:xfrm>
          <a:off x="571538" y="2656317"/>
          <a:ext cx="9084512" cy="711411"/>
        </a:xfrm>
        <a:prstGeom prst="roundRect">
          <a:avLst/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Трудовая занятость молодежи в возрасте от 14 до 18 лет в сумме 2,2 млн. рублей</a:t>
          </a:r>
        </a:p>
      </dsp:txBody>
      <dsp:txXfrm>
        <a:off x="571538" y="2656317"/>
        <a:ext cx="9084512" cy="711411"/>
      </dsp:txXfrm>
    </dsp:sp>
    <dsp:sp modelId="{2D752C3C-E66F-453D-9A80-EAC37F0C5C7C}">
      <dsp:nvSpPr>
        <dsp:cNvPr id="0" name=""/>
        <dsp:cNvSpPr/>
      </dsp:nvSpPr>
      <dsp:spPr>
        <a:xfrm>
          <a:off x="0" y="3708328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F9C26-9B88-4024-80E6-F1270DA62C52}">
      <dsp:nvSpPr>
        <dsp:cNvPr id="0" name=""/>
        <dsp:cNvSpPr/>
      </dsp:nvSpPr>
      <dsp:spPr>
        <a:xfrm>
          <a:off x="571538" y="3470781"/>
          <a:ext cx="9063000" cy="67262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Проведение мероприятий с различными категориями молодежи в сумме 1</a:t>
          </a:r>
          <a:r>
            <a:rPr lang="ru-RU" sz="1800" kern="1200" dirty="0">
              <a:solidFill>
                <a:schemeClr val="bg1"/>
              </a:solidFill>
            </a:rPr>
            <a:t>,0</a:t>
          </a:r>
          <a:r>
            <a:rPr lang="ru-RU" sz="1800" kern="1200" dirty="0"/>
            <a:t> млн. рублей</a:t>
          </a:r>
        </a:p>
      </dsp:txBody>
      <dsp:txXfrm>
        <a:off x="571538" y="3470781"/>
        <a:ext cx="9063000" cy="67262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E2B8BC-9CF5-4A6D-89E5-F820AB846EAD}">
      <dsp:nvSpPr>
        <dsp:cNvPr id="0" name=""/>
        <dsp:cNvSpPr/>
      </dsp:nvSpPr>
      <dsp:spPr>
        <a:xfrm>
          <a:off x="0" y="569310"/>
          <a:ext cx="1121576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CE1EE-8C5D-45CB-B467-A14B79BBE73C}">
      <dsp:nvSpPr>
        <dsp:cNvPr id="0" name=""/>
        <dsp:cNvSpPr/>
      </dsp:nvSpPr>
      <dsp:spPr>
        <a:xfrm>
          <a:off x="603610" y="136035"/>
          <a:ext cx="9084512" cy="637635"/>
        </a:xfrm>
        <a:prstGeom prst="roundRect">
          <a:avLst/>
        </a:prstGeom>
        <a:solidFill>
          <a:srgbClr val="99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Обеспечение муниципальных образовательных учреждений профессиональными педагогическими кадрами в сумме 2,0 млн. рублей</a:t>
          </a:r>
        </a:p>
      </dsp:txBody>
      <dsp:txXfrm>
        <a:off x="603610" y="136035"/>
        <a:ext cx="9084512" cy="637635"/>
      </dsp:txXfrm>
    </dsp:sp>
    <dsp:sp modelId="{50AF2651-70F4-486A-BC77-84EE0B155FF8}">
      <dsp:nvSpPr>
        <dsp:cNvPr id="0" name=""/>
        <dsp:cNvSpPr/>
      </dsp:nvSpPr>
      <dsp:spPr>
        <a:xfrm>
          <a:off x="0" y="1261330"/>
          <a:ext cx="1121576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8BADB-5B3E-4D1A-944B-AF145E3DC26C}">
      <dsp:nvSpPr>
        <dsp:cNvPr id="0" name=""/>
        <dsp:cNvSpPr/>
      </dsp:nvSpPr>
      <dsp:spPr>
        <a:xfrm>
          <a:off x="603610" y="1000131"/>
          <a:ext cx="9106024" cy="50194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Расходы по оборудованию спортивных площадок (школа № 13 поселка Черемухово города Североуральска) в сумме 11</a:t>
          </a:r>
          <a:r>
            <a:rPr lang="ru-RU" sz="1800" kern="1200" dirty="0">
              <a:solidFill>
                <a:schemeClr val="bg1"/>
              </a:solidFill>
            </a:rPr>
            <a:t>,0</a:t>
          </a:r>
          <a:r>
            <a:rPr lang="ru-RU" sz="1800" kern="1200" dirty="0"/>
            <a:t> млн. рублей; </a:t>
          </a:r>
        </a:p>
      </dsp:txBody>
      <dsp:txXfrm>
        <a:off x="603610" y="1000131"/>
        <a:ext cx="9106024" cy="501940"/>
      </dsp:txXfrm>
    </dsp:sp>
    <dsp:sp modelId="{6D3287C7-474E-42D6-B283-3E0F698D5B8A}">
      <dsp:nvSpPr>
        <dsp:cNvPr id="0" name=""/>
        <dsp:cNvSpPr/>
      </dsp:nvSpPr>
      <dsp:spPr>
        <a:xfrm>
          <a:off x="0" y="2189246"/>
          <a:ext cx="1121576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57042-8C75-4D0E-9D4B-8AB08F93381B}">
      <dsp:nvSpPr>
        <dsp:cNvPr id="0" name=""/>
        <dsp:cNvSpPr/>
      </dsp:nvSpPr>
      <dsp:spPr>
        <a:xfrm>
          <a:off x="603615" y="1734916"/>
          <a:ext cx="9084512" cy="737835"/>
        </a:xfrm>
        <a:prstGeom prst="roundRect">
          <a:avLst/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Расходы на осуществление мероприятий по обеспечению антитеррористической защищенности объектов в сумме 21,0 млн.рублей;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03615" y="1734916"/>
        <a:ext cx="9084512" cy="737835"/>
      </dsp:txXfrm>
    </dsp:sp>
    <dsp:sp modelId="{2D752C3C-E66F-453D-9A80-EAC37F0C5C7C}">
      <dsp:nvSpPr>
        <dsp:cNvPr id="0" name=""/>
        <dsp:cNvSpPr/>
      </dsp:nvSpPr>
      <dsp:spPr>
        <a:xfrm>
          <a:off x="0" y="3732208"/>
          <a:ext cx="1121576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F9C26-9B88-4024-80E6-F1270DA62C52}">
      <dsp:nvSpPr>
        <dsp:cNvPr id="0" name=""/>
        <dsp:cNvSpPr/>
      </dsp:nvSpPr>
      <dsp:spPr>
        <a:xfrm>
          <a:off x="603614" y="2599015"/>
          <a:ext cx="9054150" cy="135288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На обновление материально-технической базы для формирования у обучающихся современных технологических и гуманитарных навыков, созданы 2 «точки роста» в школе № 2 поселка Покровск-Уральский города Североуральска и в школе № 8 города Североуральска в сумме 6</a:t>
          </a:r>
          <a:r>
            <a:rPr lang="ru-RU" sz="1800" b="1" kern="1200" dirty="0"/>
            <a:t>,0 </a:t>
          </a:r>
          <a:r>
            <a:rPr lang="ru-RU" sz="1800" b="0" kern="1200" dirty="0"/>
            <a:t>млн. руб.</a:t>
          </a:r>
        </a:p>
      </dsp:txBody>
      <dsp:txXfrm>
        <a:off x="603614" y="2599015"/>
        <a:ext cx="9054150" cy="135288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58A907-7999-4302-B17C-1BF93EA51BDD}" type="datetimeFigureOut">
              <a:rPr lang="ru-RU"/>
              <a:pPr>
                <a:defRPr/>
              </a:pPr>
              <a:t>16.05.2023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59CA73-B1AA-4C2B-B740-C1B56B32AFA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5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6011EE-81CE-49A8-B419-A49660BFA3A4}" type="datetimeFigureOut">
              <a:rPr lang="ru-RU"/>
              <a:pPr>
                <a:defRPr/>
              </a:pPr>
              <a:t>16.05.2023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6A23FC-C032-423B-AAF6-DE758D48301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61343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CD86C-FA2E-4568-ABC2-3B825DE27E5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7795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779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6613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9189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3635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2586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0239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7961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8065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0150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015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782437-AEF4-4B83-85C4-84788A8798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0954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BE524-F5BE-4A97-93AB-44727B1E2E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470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39A82-6C96-486A-B36A-E92D58E149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493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513BA-9638-4C66-A382-9FDBB18A37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507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513BA-9638-4C66-A382-9FDBB18A37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507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D8028-2DDC-4CD5-A0F5-AF32AA616B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148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860D9-438E-426A-8285-BBFB95CF063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1688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FC9E8-97A4-4E68-A108-C123574DBE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297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92D767-1F9C-43AA-81F8-9396A2AFF9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7465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77F421-4311-4905-A87A-19DEFA40B6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3451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782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3406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E15C6-29AA-41DF-B03C-AABE7675A32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2461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412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272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06046-B957-445E-92D5-9EC70E5F19A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1715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4AE3E-85C5-4FA4-9FA9-658EC382B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192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1114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7464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72772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361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94B6B8-784A-4453-B4A4-0B25FF27F6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576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EF702-E572-44EE-B484-DD4B84A3E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7907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94B6B8-784A-4453-B4A4-0B25FF27F6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57649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9395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2081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320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CBDD6-FFC7-4D79-9CBE-F34450DE75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533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C24552-809E-46FA-9B23-A77CE7BE15C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290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206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067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E11B0-BA1C-4846-9A30-1E6A23BFD1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304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EB9DD5-FEAB-4931-9C6B-95873AB8D69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159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C03E0C1D-DDE6-487E-B95E-D3966B9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004" y="116632"/>
            <a:ext cx="9601200" cy="11430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>
            <a:lvl1pPr>
              <a:defRPr lang="ru-RU" sz="53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pPr lvl="0" algn="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97134695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DEC3-B76D-4C8E-85B8-7CF2261983D7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540E-38FC-49FC-B814-D7ADE4BFEC0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41346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87CF-3BFA-4434-A0D0-B15EA1AF7CA3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D5DC-8546-4970-BF29-BE7A4A9E8B2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489916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504-A372-4BCC-8307-407BD4EB53C9}" type="datetimeFigureOut">
              <a:rPr lang="ru-RU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2289-BAF4-456C-BE4C-38C027708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3CCAA-0D67-4D72-BB56-5C94294518C6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867D-DC51-4B4F-9267-4FD8C1AEFD6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99759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B6064-CC1E-483F-AD1B-225AC44B63EC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6304-6316-49AB-B164-FF599B1B9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887927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2F2C-B9CE-4C8F-A7C0-47781025A19B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8348-7317-47AC-8A33-2AA02ED145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89756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8B6C-0430-42E3-8E98-63B3C19389AF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E5EB-5986-4F6E-8485-EED32D78C72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220042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9FC3-456D-495D-8F37-21F3AB678204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C659-1E90-4BD9-9C31-787256577A0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162261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BDF8-0E63-46F3-9CAE-2E4EA73CBB22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2C44-5F65-483F-87FF-8D5710E04D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40263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6097-0474-4D7D-AEC7-83B150C75626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7E6E-7EBA-4A39-91C8-BF2A4904CBC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488623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6872374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1799A1-61AD-4D06-8B88-855E13431D5A}" type="datetimeFigureOut">
              <a:rPr lang="ru-RU" smtClean="0"/>
              <a:pPr>
                <a:defRPr/>
              </a:pPr>
              <a:t>16.05.2023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928B61-32A9-4301-976A-D50466A4C5B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92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1" fontAlgn="base" hangingPunct="1">
        <a:lnSpc>
          <a:spcPct val="90000"/>
        </a:lnSpc>
        <a:spcBef>
          <a:spcPts val="16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928688"/>
            <a:ext cx="3500437" cy="5705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33972" y="200501"/>
            <a:ext cx="9858375" cy="99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Бюджет для граждан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94212" y="1556792"/>
            <a:ext cx="7416824" cy="4229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Исполнение </a:t>
            </a: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бюджета Североуральского городского округа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 2022 год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476250"/>
            <a:ext cx="10072687" cy="936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Отраслевая структура расходов в 2022 году </a:t>
            </a:r>
            <a:br>
              <a:rPr lang="ru-RU" sz="3200" b="1" dirty="0"/>
            </a:br>
            <a:r>
              <a:rPr lang="ru-RU" sz="3200" b="1" dirty="0"/>
              <a:t> 1 </a:t>
            </a:r>
            <a:r>
              <a:rPr lang="ru-RU" sz="3200" dirty="0"/>
              <a:t>770</a:t>
            </a:r>
            <a:r>
              <a:rPr lang="ru-RU" sz="3200" b="1" dirty="0"/>
              <a:t> 180,9 тысяч рублей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Выноска 2 15"/>
          <p:cNvSpPr/>
          <p:nvPr/>
        </p:nvSpPr>
        <p:spPr>
          <a:xfrm>
            <a:off x="405780" y="1772816"/>
            <a:ext cx="1366838" cy="1655763"/>
          </a:xfrm>
          <a:prstGeom prst="borderCallout2">
            <a:avLst>
              <a:gd name="adj1" fmla="val 49099"/>
              <a:gd name="adj2" fmla="val 99486"/>
              <a:gd name="adj3" fmla="val 10856"/>
              <a:gd name="adj4" fmla="val 181059"/>
              <a:gd name="adj5" fmla="val 10748"/>
              <a:gd name="adj6" fmla="val 24679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Показывает фактическое исполнение от плановых назначений </a:t>
            </a:r>
          </a:p>
        </p:txBody>
      </p:sp>
      <p:pic>
        <p:nvPicPr>
          <p:cNvPr id="1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69460009"/>
              </p:ext>
            </p:extLst>
          </p:nvPr>
        </p:nvGraphicFramePr>
        <p:xfrm>
          <a:off x="333772" y="1556792"/>
          <a:ext cx="1173730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Исполнение расходов бюджета за 2022 год </a:t>
            </a:r>
            <a:br>
              <a:rPr lang="ru-RU" sz="2200" b="1" dirty="0"/>
            </a:br>
            <a:r>
              <a:rPr lang="ru-RU" sz="2200" b="1" dirty="0"/>
              <a:t>по муниципальным программам 1 </a:t>
            </a:r>
            <a:r>
              <a:rPr lang="ru-RU" sz="2200" dirty="0"/>
              <a:t>741</a:t>
            </a:r>
            <a:r>
              <a:rPr lang="ru-RU" sz="2200" b="1" dirty="0"/>
              <a:t> 731,0 тыс.рублей</a:t>
            </a:r>
            <a:endParaRPr lang="ru-RU" sz="22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299098070"/>
              </p:ext>
            </p:extLst>
          </p:nvPr>
        </p:nvGraphicFramePr>
        <p:xfrm>
          <a:off x="261765" y="1556792"/>
          <a:ext cx="11593288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0156" y="2878088"/>
            <a:ext cx="9601200" cy="648072"/>
          </a:xfrm>
        </p:spPr>
        <p:txBody>
          <a:bodyPr/>
          <a:lstStyle/>
          <a:p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57908" y="1484784"/>
            <a:ext cx="912371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"Совершенствование социально-экономической политики в Североуральском городском округе" на 2020-2025 годы      План – 103886,3 тыс.руб.  Факт – 102426,5 тыс.руб.          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32553" y="2685487"/>
            <a:ext cx="912371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"Управление муниципальной собственностью Североуральского городского округа" на 2020-2025 годы                    План - 6752,5 тыс.руб.   Факт – 5525,7 тыс.руб.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121" y="3552923"/>
            <a:ext cx="91331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системы образования в Североуральском городском округе до 2024 года«               </a:t>
            </a:r>
          </a:p>
          <a:p>
            <a:pPr algn="ctr"/>
            <a:r>
              <a:rPr lang="ru-RU" sz="1200" dirty="0"/>
              <a:t>План – 966400,2 тыс.руб.  Факт – 959502,7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11255" y="4606160"/>
            <a:ext cx="91450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сферы культуры и туризма в Североуральском городском округе" на 2020-2025 годы                          План -157694,2 тыс.руб.   Факт – 157522,2 тыс.руб.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255" y="5583005"/>
            <a:ext cx="914501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физической культуры и спорта в Североуральском городском округе до 2024 года«                           План – 59653,6 тыс.руб.   Факт – 59629,8 тыс.руб.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73B2D2D-6D97-4156-B881-D684DECD1254}"/>
              </a:ext>
            </a:extLst>
          </p:cNvPr>
          <p:cNvSpPr/>
          <p:nvPr/>
        </p:nvSpPr>
        <p:spPr>
          <a:xfrm>
            <a:off x="1" y="332656"/>
            <a:ext cx="11423004" cy="1151657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1" name="Picture 3" descr="C:\Users\Ильнур\Documents\66severouralsk_g.png">
            <a:extLst>
              <a:ext uri="{FF2B5EF4-FFF2-40B4-BE49-F238E27FC236}">
                <a16:creationId xmlns:a16="http://schemas.microsoft.com/office/drawing/2014/main" xmlns="" id="{F51BF4D5-75EC-4282-9C13-E0ED5F21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550B2A1-F093-42A8-93C4-56D7CADFB7C3}"/>
              </a:ext>
            </a:extLst>
          </p:cNvPr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5BDD0432-FE34-484A-8EE8-092250932919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2022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83328" y="1673226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земельных отношений и градостроительная деятельность в Североуральском городском округе" на 2020-2025 годы                                                                                                                План – 690,0 тыс.руб.  Факт – 690,0 тыс.руб.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83328" y="2609330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 "Развитие транспортного обслуживания населения и дорожного хозяйства , обеспечение безопасности дорожного движения в Североуральском городском округе" на 2020-2025 годы                                                          План – 118419,4 тыс.руб.  Факт – 96905,5 тыс.руб.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83328" y="3617442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жилищно-коммунального хозяйства, повышение энергетической эффективности и охрана окружающей среды в Североуральском городском округе" на 2020-2025 годы                                                                         План – 128540,6 тыс.руб.  Факт – 125032,3 тыс.руб.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3328" y="4625554"/>
            <a:ext cx="93610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"Дополнительные меры социальной поддержки отдельных категорий граждан Североуральского городского округа" на 2020-2025 годы                                                                                                     План – 160127,4 тыс.руб.  Факт – 151913,3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83328" y="5705674"/>
            <a:ext cx="936104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"Профилактика правонарушений на территории Североуральского городского округа" на 2020-2025 годы                              План – 570,0 тыс.руб.   Факт – 524,3 тыс.руб.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4DF29B2-DCE9-4FA9-A737-808F51DE581A}"/>
              </a:ext>
            </a:extLst>
          </p:cNvPr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7" name="Picture 3" descr="C:\Users\Ильнур\Documents\66severouralsk_g.png">
            <a:extLst>
              <a:ext uri="{FF2B5EF4-FFF2-40B4-BE49-F238E27FC236}">
                <a16:creationId xmlns:a16="http://schemas.microsoft.com/office/drawing/2014/main" xmlns="" id="{358DFF36-3EEC-471B-BCCF-CA9B6DA8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422DCECC-CE33-4CA0-A1DD-A65B945FAECF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</a:t>
            </a:r>
            <a:r>
              <a:rPr lang="ru-RU" sz="2400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2022 </a:t>
            </a: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40326" y="1664302"/>
            <a:ext cx="936104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системы гражданской обороны, защита  населения и территории Североуральского городского округа от чрезвычайных ситуаций природного и техногенного  характера, обеспечение пожарной безопасности и безопасности людей на водных объектах " на 2020-2025 годы                                                                                             План – 9528,0 тыс.руб.   Факт – 9521,8 тыс.руб.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40326" y="2528398"/>
            <a:ext cx="9361040" cy="612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"Управление муниципальными финансами в Североуральском городском округе" на 2020-2025 годы                  План – 13035,4 тыс.руб.  Факт – 12986,9 тыс.руб.</a:t>
            </a:r>
          </a:p>
          <a:p>
            <a:pPr algn="ctr"/>
            <a:r>
              <a:rPr lang="ru-RU" sz="1200" dirty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85900" y="3284984"/>
            <a:ext cx="9361040" cy="684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"Формирование законопослушного поведения участников дорожного движения в Североуральском городском округе" на 2019-2024 годы                                                                                                    План – 20,0 тыс.руб.  Факт – 20,0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85900" y="4149080"/>
            <a:ext cx="9361040" cy="611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"Формирование современной городской среды на территории Североуральского городского округа" на 2018-2027 годы                                                                                                             План – 60229,7 тыс.руб.  Факт – 41412,7 тыс.руб.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85900" y="4941168"/>
            <a:ext cx="93610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"Реализация молодежной политики и патриотического воспитания граждан Североуральского городского округа" до 2024 года                                                                                                                   План – 17858,1 тыс.руб.  Факт – 17749,2 тыс.руб.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135FCC6-1A42-466D-8E87-B5EBD431A2BD}"/>
              </a:ext>
            </a:extLst>
          </p:cNvPr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1" name="Picture 3" descr="C:\Users\Ильнур\Documents\66severouralsk_g.png">
            <a:extLst>
              <a:ext uri="{FF2B5EF4-FFF2-40B4-BE49-F238E27FC236}">
                <a16:creationId xmlns:a16="http://schemas.microsoft.com/office/drawing/2014/main" xmlns="" id="{CB0700B7-2624-43A2-A5CB-F5A319FF2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17B98B0B-DAB5-41BA-AEF4-63C54C65B362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2022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85900" y="5661248"/>
            <a:ext cx="936104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«Профилактика терроризма и экстремизма, а так же минимизация и (или) ликвидация последствий их проявления на территории Североуральского городского округа" на 2022-2027 годы                                                                                                             План – 370,0 тыс.руб.  Факт </a:t>
            </a:r>
            <a:r>
              <a:rPr lang="ru-RU" sz="1200"/>
              <a:t>– 368,1 </a:t>
            </a:r>
            <a:r>
              <a:rPr lang="ru-RU" sz="1200" dirty="0"/>
              <a:t>тыс.руб.  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55880478-3068-9215-AB0D-A1014BFDF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791567"/>
              </p:ext>
            </p:extLst>
          </p:nvPr>
        </p:nvGraphicFramePr>
        <p:xfrm>
          <a:off x="898636" y="1484784"/>
          <a:ext cx="10668384" cy="5112567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6808114">
                  <a:extLst>
                    <a:ext uri="{9D8B030D-6E8A-4147-A177-3AD203B41FA5}">
                      <a16:colId xmlns:a16="http://schemas.microsoft.com/office/drawing/2014/main" xmlns="" val="3692774479"/>
                    </a:ext>
                  </a:extLst>
                </a:gridCol>
                <a:gridCol w="1333549">
                  <a:extLst>
                    <a:ext uri="{9D8B030D-6E8A-4147-A177-3AD203B41FA5}">
                      <a16:colId xmlns:a16="http://schemas.microsoft.com/office/drawing/2014/main" xmlns="" val="1273469175"/>
                    </a:ext>
                  </a:extLst>
                </a:gridCol>
                <a:gridCol w="1245813">
                  <a:extLst>
                    <a:ext uri="{9D8B030D-6E8A-4147-A177-3AD203B41FA5}">
                      <a16:colId xmlns:a16="http://schemas.microsoft.com/office/drawing/2014/main" xmlns="" val="1684537488"/>
                    </a:ext>
                  </a:extLst>
                </a:gridCol>
                <a:gridCol w="1280908">
                  <a:extLst>
                    <a:ext uri="{9D8B030D-6E8A-4147-A177-3AD203B41FA5}">
                      <a16:colId xmlns:a16="http://schemas.microsoft.com/office/drawing/2014/main" xmlns="" val="1699731268"/>
                    </a:ext>
                  </a:extLst>
                </a:gridCol>
              </a:tblGrid>
              <a:tr h="361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921041"/>
                  </a:ext>
                </a:extLst>
              </a:tr>
              <a:tr h="3380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МП "Совершенствование социально-экономической политики в Североуральском городском округе" на 2020-2025 годы</a:t>
                      </a:r>
                      <a:endParaRPr lang="ru-RU" sz="1000" b="1" i="1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7705728"/>
                  </a:ext>
                </a:extLst>
              </a:tr>
              <a:tr h="6904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официально опубликованных (обнародованных) нормативных правовых актов, затрагивающих права, свободы и обязанности человека и гражданина, устанавливающих правовой статус организаций, учредителем которых выступает Североуральский городской округ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071173"/>
                  </a:ext>
                </a:extLst>
              </a:tr>
              <a:tr h="348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Объем инвестиций в основной капитал на территории Североуральского городского округа за счет всех источников финансирования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млн. руб.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1 400,0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1 771,0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7440487"/>
                  </a:ext>
                </a:extLst>
              </a:tr>
              <a:tr h="348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Число субъектов малого и среднего предпринимательства в расчете на 10 тыс. человек населения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единиц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195,6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194,8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7452486"/>
                  </a:ext>
                </a:extLst>
              </a:tr>
              <a:tr h="348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Исполнение доходной части бюджета Североуральского городского округа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 (не менее)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95,0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99,1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4336901"/>
                  </a:ext>
                </a:extLst>
              </a:tr>
              <a:tr h="256923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effectLst/>
                        </a:rPr>
                        <a:t>МП "Управление муниципальной собственностью Североуральского городского округа" на 2020-2025 годы</a:t>
                      </a:r>
                      <a:endParaRPr lang="ru-RU" sz="1000" b="1" i="1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0884957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объектов недвижимости, находящихся в муниципальной собственности Североуральского городского округа в отношении которых проведена техническая инвентаризация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5030579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объектов, в отношении которых проведены работы по оценке их стоимости,  для внесения в реестр муниципальной собственности, передачи в пользование и приватизации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39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39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6806826"/>
                  </a:ext>
                </a:extLst>
              </a:tr>
              <a:tr h="8613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Доля объектов недвижимого имущества, находящихся в муниципальной казне Североуральского городского округа, в отношении которых осуществлены мероприятия, обеспечивающие их сохранность и содержание, к общему количеству объектов недвижимого имущества, находящихся в муниципальной казне Североуральского городского округа, финансирование которых осуществляется за счет средств местного бюджета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095612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</a:t>
                      </a:r>
                      <a:r>
                        <a:rPr lang="ru-RU" sz="1000" b="1" u="none" strike="noStrike" dirty="0" err="1">
                          <a:effectLst/>
                        </a:rPr>
                        <a:t>запаспортизированных</a:t>
                      </a:r>
                      <a:r>
                        <a:rPr lang="ru-RU" sz="1000" b="1" u="none" strike="noStrike" dirty="0">
                          <a:effectLst/>
                        </a:rPr>
                        <a:t> автомобильных дорог общего пользования местного значения (улично-дорожная сеть), расположенных на территории Североуральского городского округа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7610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787430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26756B8-8BC1-407A-8B77-CC760EDDC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68592"/>
              </p:ext>
            </p:extLst>
          </p:nvPr>
        </p:nvGraphicFramePr>
        <p:xfrm>
          <a:off x="1413892" y="1988840"/>
          <a:ext cx="9937105" cy="449580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2">
                  <a:extLst>
                    <a:ext uri="{9D8B030D-6E8A-4147-A177-3AD203B41FA5}">
                      <a16:colId xmlns:a16="http://schemas.microsoft.com/office/drawing/2014/main" xmlns="" val="927998757"/>
                    </a:ext>
                  </a:extLst>
                </a:gridCol>
                <a:gridCol w="1242137">
                  <a:extLst>
                    <a:ext uri="{9D8B030D-6E8A-4147-A177-3AD203B41FA5}">
                      <a16:colId xmlns:a16="http://schemas.microsoft.com/office/drawing/2014/main" xmlns="" val="491506017"/>
                    </a:ext>
                  </a:extLst>
                </a:gridCol>
                <a:gridCol w="1160418">
                  <a:extLst>
                    <a:ext uri="{9D8B030D-6E8A-4147-A177-3AD203B41FA5}">
                      <a16:colId xmlns:a16="http://schemas.microsoft.com/office/drawing/2014/main" xmlns="" val="402665745"/>
                    </a:ext>
                  </a:extLst>
                </a:gridCol>
                <a:gridCol w="1193108">
                  <a:extLst>
                    <a:ext uri="{9D8B030D-6E8A-4147-A177-3AD203B41FA5}">
                      <a16:colId xmlns:a16="http://schemas.microsoft.com/office/drawing/2014/main" xmlns="" val="1928101344"/>
                    </a:ext>
                  </a:extLst>
                </a:gridCol>
              </a:tblGrid>
              <a:tr h="364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План на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Факт за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8243899"/>
                  </a:ext>
                </a:extLst>
              </a:tr>
              <a:tr h="37348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МП "Развитие системы образования в Североуральском городском округе до 2024 года" </a:t>
                      </a:r>
                      <a:endParaRPr lang="ru-RU" sz="1000" b="0" i="1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137143"/>
                  </a:ext>
                </a:extLst>
              </a:tr>
              <a:tr h="4554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baseline="0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Доля обучающихся, освоивших образовательные программы основного общего и среднего общего образования</a:t>
                      </a:r>
                      <a:endParaRPr lang="ru-RU" sz="1000" b="0" i="0" u="none" strike="noStrike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1441343"/>
                  </a:ext>
                </a:extLst>
              </a:tr>
              <a:tr h="3006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baseline="0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Доступность дошкольного образования для детей в возрасте от 3 до 7 лет</a:t>
                      </a:r>
                      <a:endParaRPr lang="ru-RU" sz="1000" b="0" i="0" u="none" strike="noStrike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100,00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6246198"/>
                  </a:ext>
                </a:extLst>
              </a:tr>
              <a:tr h="387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Обеспечение доступности дошкольного образования детей в возрасте от 1 года до 3 лет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100,00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2739295"/>
                  </a:ext>
                </a:extLst>
              </a:tr>
              <a:tr h="5921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Доля образовательных учреждений, в которых созданы необходимые условия для совместного обучения детей-инвалидов и лиц, не имеющих нарушений развития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1988215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Доля зданий образовательных учреждений, в которых соблюдены требования антитеррористической защищенности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3660807"/>
                  </a:ext>
                </a:extLst>
              </a:tr>
              <a:tr h="464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Доля детей, имеющих положительный оздоровительный эффект, от общего числа оздоровленных детей в загородном оздоровительном лагере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101,7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2852283"/>
                  </a:ext>
                </a:extLst>
              </a:tr>
              <a:tr h="6376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Введение и обеспечение деятельности ставок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единиц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2969103"/>
                  </a:ext>
                </a:extLst>
              </a:tr>
              <a:tr h="4736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Обеспеченность муниципальных образовательных учреждений профессиональными кадрами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87,4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543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2696464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42DAF7A-0D3A-4AE2-BBE1-8D55C9F88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0477963"/>
              </p:ext>
            </p:extLst>
          </p:nvPr>
        </p:nvGraphicFramePr>
        <p:xfrm>
          <a:off x="1701924" y="1844824"/>
          <a:ext cx="9937104" cy="44958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0">
                  <a:extLst>
                    <a:ext uri="{9D8B030D-6E8A-4147-A177-3AD203B41FA5}">
                      <a16:colId xmlns:a16="http://schemas.microsoft.com/office/drawing/2014/main" xmlns="" val="1652966718"/>
                    </a:ext>
                  </a:extLst>
                </a:gridCol>
                <a:gridCol w="1242138">
                  <a:extLst>
                    <a:ext uri="{9D8B030D-6E8A-4147-A177-3AD203B41FA5}">
                      <a16:colId xmlns:a16="http://schemas.microsoft.com/office/drawing/2014/main" xmlns="" val="1096321687"/>
                    </a:ext>
                  </a:extLst>
                </a:gridCol>
                <a:gridCol w="1160419">
                  <a:extLst>
                    <a:ext uri="{9D8B030D-6E8A-4147-A177-3AD203B41FA5}">
                      <a16:colId xmlns:a16="http://schemas.microsoft.com/office/drawing/2014/main" xmlns="" val="695803326"/>
                    </a:ext>
                  </a:extLst>
                </a:gridCol>
                <a:gridCol w="1193107">
                  <a:extLst>
                    <a:ext uri="{9D8B030D-6E8A-4147-A177-3AD203B41FA5}">
                      <a16:colId xmlns:a16="http://schemas.microsoft.com/office/drawing/2014/main" xmlns="" val="1302565840"/>
                    </a:ext>
                  </a:extLst>
                </a:gridCol>
              </a:tblGrid>
              <a:tr h="351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7501678"/>
                  </a:ext>
                </a:extLst>
              </a:tr>
              <a:tr h="3774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</a:rPr>
                        <a:t>МП "Развитие сферы культуры и туризма в Североуральском городском округе" на 2020-2025 годы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4097917"/>
                  </a:ext>
                </a:extLst>
              </a:tr>
              <a:tr h="4827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посещений организаций культуры по отношению к уровню 2010 года (музей)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7575261"/>
                  </a:ext>
                </a:extLst>
              </a:tr>
              <a:tr h="4476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посещений организаций культуры по отношению к уровню 2010 года (библиотеки)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человек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1886497"/>
                  </a:ext>
                </a:extLst>
              </a:tr>
              <a:tr h="368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культурно-массовых (досуговых) мероприятий, на 10000 жителей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8643681"/>
                  </a:ext>
                </a:extLst>
              </a:tr>
              <a:tr h="4300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 Посещаемость населением организаций культуры и искусства и увеличение численности участников проводимых культурно-досуговых мероприятий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посещения на 1000 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6340045"/>
                  </a:ext>
                </a:extLst>
              </a:tr>
              <a:tr h="3177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детей, посещающих </a:t>
                      </a:r>
                      <a:r>
                        <a:rPr lang="ru-RU" sz="1000" b="1" u="none" strike="noStrike" dirty="0" err="1">
                          <a:effectLst/>
                        </a:rPr>
                        <a:t>культурно-досуговые</a:t>
                      </a:r>
                      <a:r>
                        <a:rPr lang="ru-RU" sz="1000" b="1" u="none" strike="noStrike" dirty="0">
                          <a:effectLst/>
                        </a:rPr>
                        <a:t> учреждения и творческие кружки на постоянной основе, от общего числа детей в возрасте до 18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18,2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0055118"/>
                  </a:ext>
                </a:extLst>
              </a:tr>
              <a:tr h="351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детей, привлекаемых к участию в конкурсных творческих мероприятиях, в общем числе детей (ежегодно)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0217452"/>
                  </a:ext>
                </a:extLst>
              </a:tr>
              <a:tr h="5880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Доля лауреатов международных конкурсов и фестивалей в сфере культуры и искусства в общем числе обучающихся в детских школах искусств, участников творческих коллективов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6509812"/>
                  </a:ext>
                </a:extLst>
              </a:tr>
              <a:tr h="7811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Численность детей, которые обеспечиваются мерой социальной поддержки по бесплатному получению художественного образования в муниципальных учреждениях дополнительного образования, в том числе в детских школах искусств, художественной школе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1147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3698335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83FC19D-F288-442C-B146-2FA91C4EA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2879701"/>
              </p:ext>
            </p:extLst>
          </p:nvPr>
        </p:nvGraphicFramePr>
        <p:xfrm>
          <a:off x="1413892" y="1628801"/>
          <a:ext cx="9937104" cy="496855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0">
                  <a:extLst>
                    <a:ext uri="{9D8B030D-6E8A-4147-A177-3AD203B41FA5}">
                      <a16:colId xmlns:a16="http://schemas.microsoft.com/office/drawing/2014/main" xmlns="" val="3432789806"/>
                    </a:ext>
                  </a:extLst>
                </a:gridCol>
                <a:gridCol w="1242139">
                  <a:extLst>
                    <a:ext uri="{9D8B030D-6E8A-4147-A177-3AD203B41FA5}">
                      <a16:colId xmlns:a16="http://schemas.microsoft.com/office/drawing/2014/main" xmlns="" val="3036099421"/>
                    </a:ext>
                  </a:extLst>
                </a:gridCol>
                <a:gridCol w="1160420">
                  <a:extLst>
                    <a:ext uri="{9D8B030D-6E8A-4147-A177-3AD203B41FA5}">
                      <a16:colId xmlns:a16="http://schemas.microsoft.com/office/drawing/2014/main" xmlns="" val="1016850308"/>
                    </a:ext>
                  </a:extLst>
                </a:gridCol>
                <a:gridCol w="1193105">
                  <a:extLst>
                    <a:ext uri="{9D8B030D-6E8A-4147-A177-3AD203B41FA5}">
                      <a16:colId xmlns:a16="http://schemas.microsoft.com/office/drawing/2014/main" xmlns="" val="1917793214"/>
                    </a:ext>
                  </a:extLst>
                </a:gridCol>
              </a:tblGrid>
              <a:tr h="36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2218379"/>
                  </a:ext>
                </a:extLst>
              </a:tr>
              <a:tr h="29188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"Развитие физической культуры и спорта в Североуральском городском округе до 2024 года"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9765660"/>
                  </a:ext>
                </a:extLst>
              </a:tr>
              <a:tr h="4889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Доля населения Североуральского городского округа, систематически занимающихся физической культурой и спортом, в общей численности населения Североуральского городского округа в возрасте 3-79 лет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52,2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38,9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0594564"/>
                  </a:ext>
                </a:extLst>
              </a:tr>
              <a:tr h="3210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спортивно-массовых и физкультурно-оздоровительных мероприятий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1055100"/>
                  </a:ext>
                </a:extLst>
              </a:tr>
              <a:tr h="5983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населения, не имеющего противопоказаний для занятий физической культурой и спортом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1,95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8,38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9846380"/>
                  </a:ext>
                </a:extLst>
              </a:tr>
              <a:tr h="882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населения Североуральского городского округа, выполнившего нормативы испытаний (тестов) Всероссийского физкультурно-спортивного комплекса «Готов к труду и обороне» (ГТО), в общей численности населения, принявшего участие в выполнении нормативов испытаний (тестов) Всероссийского физкультурно-спортивного комплекса «Готов к труду и обороне» (ГТО)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51,00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65,83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6015926"/>
                  </a:ext>
                </a:extLst>
              </a:tr>
              <a:tr h="525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медалей, завоеванных спортсменами Североуральского городского округа на официальных международных, всероссийских и областных соревнованиях по видам спорта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70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6958307"/>
                  </a:ext>
                </a:extLst>
              </a:tr>
              <a:tr h="2772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посещающих объекты спорта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64 500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112641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5358456"/>
                  </a:ext>
                </a:extLst>
              </a:tr>
              <a:tr h="28458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effectLst/>
                        </a:rPr>
                        <a:t>МП "Развитие земельных отношений и градостроительная деятельность в Североуральском городском округе"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7474237"/>
                  </a:ext>
                </a:extLst>
              </a:tr>
              <a:tr h="3648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Готовность измененных документов территориального планирования и градостроительного зонирования и описания границ территориальных зон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7677849"/>
                  </a:ext>
                </a:extLst>
              </a:tr>
              <a:tr h="302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территорий, предназначенных для жилищного строительства, обеспеченных проектами планировок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0559194"/>
                  </a:ext>
                </a:extLst>
              </a:tr>
              <a:tr h="2626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сформированных земельных участков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6468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500858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3B3FB9B-FF26-4DDE-B1CA-C2FF28979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0777192"/>
              </p:ext>
            </p:extLst>
          </p:nvPr>
        </p:nvGraphicFramePr>
        <p:xfrm>
          <a:off x="1053852" y="1628800"/>
          <a:ext cx="10369152" cy="510318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617152">
                  <a:extLst>
                    <a:ext uri="{9D8B030D-6E8A-4147-A177-3AD203B41FA5}">
                      <a16:colId xmlns:a16="http://schemas.microsoft.com/office/drawing/2014/main" xmlns="" val="749894413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xmlns="" val="602788430"/>
                    </a:ext>
                  </a:extLst>
                </a:gridCol>
                <a:gridCol w="1210875">
                  <a:extLst>
                    <a:ext uri="{9D8B030D-6E8A-4147-A177-3AD203B41FA5}">
                      <a16:colId xmlns:a16="http://schemas.microsoft.com/office/drawing/2014/main" xmlns="" val="107364157"/>
                    </a:ext>
                  </a:extLst>
                </a:gridCol>
                <a:gridCol w="1244980">
                  <a:extLst>
                    <a:ext uri="{9D8B030D-6E8A-4147-A177-3AD203B41FA5}">
                      <a16:colId xmlns:a16="http://schemas.microsoft.com/office/drawing/2014/main" xmlns="" val="2921880046"/>
                    </a:ext>
                  </a:extLst>
                </a:gridCol>
              </a:tblGrid>
              <a:tr h="2788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3637970"/>
                  </a:ext>
                </a:extLst>
              </a:tr>
              <a:tr h="37647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effectLst/>
                        </a:rPr>
                        <a:t>МП "Развитие транспортного обслуживания населения и дорожного хозяйства и обеспечение безопасности дорожного движения в Североуральском городском округе" на 2020-2025 годы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7331355"/>
                  </a:ext>
                </a:extLst>
              </a:tr>
              <a:tr h="348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Протяженность участков автомобильных дорог местного значения, в отношении которых выполнены работы по капитальному ремонту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километров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1,600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1,0096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8073389"/>
                  </a:ext>
                </a:extLst>
              </a:tr>
              <a:tr h="446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Протяженность участков автомобильных дорог общего пользования местного значения и тротуаров, в отношении которых выполнены работы по ремонту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квадратных 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15976,0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15976,0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156822"/>
                  </a:ext>
                </a:extLst>
              </a:tr>
              <a:tr h="348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отремонтированных  и установленных вновь дорожных знаков, протяженность нанесенной разметки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 / километров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250 / 25,6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250 / 25,6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273825"/>
                  </a:ext>
                </a:extLst>
              </a:tr>
              <a:tr h="230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приобретенной спецтехники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8808728"/>
                  </a:ext>
                </a:extLst>
              </a:tr>
              <a:tr h="3625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"Развитие жилищно-коммунального хозяйства, повышение энергетической эффективности и охрана окружающей среды в Североуральском городском округе"            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024851"/>
                  </a:ext>
                </a:extLst>
              </a:tr>
              <a:tr h="3276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Площадь зеленых насаждений, в отношении которой выполнены работы по озеленению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квадратных 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49404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49404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2463704"/>
                  </a:ext>
                </a:extLst>
              </a:tr>
              <a:tr h="2230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отловленных собак без владельцев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125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617774"/>
                  </a:ext>
                </a:extLst>
              </a:tr>
              <a:tr h="355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обустроенных контейнерных площадок (количество приобретенных контейнеров)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58(50)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58(73)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4440438"/>
                  </a:ext>
                </a:extLst>
              </a:tr>
              <a:tr h="3416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мероприятий, проведенных в рамках прочих мероприятий по благоустройству территории Североуральского округа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0073997"/>
                  </a:ext>
                </a:extLst>
              </a:tr>
              <a:tr h="4392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мероприятий, проведенных в рамках прочих мероприятий в области повышения энергетической эффективности коммунального хозяйства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3186817"/>
                  </a:ext>
                </a:extLst>
              </a:tr>
              <a:tr h="292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Площадь снесенного жилищного фонда, признанного аварийным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квадратных метров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567,0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567,0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7015534"/>
                  </a:ext>
                </a:extLst>
              </a:tr>
              <a:tr h="334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ликвидированных несанкционированных мест размещения отходов в границах Североуральского городского округа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071200"/>
                  </a:ext>
                </a:extLst>
              </a:tr>
              <a:tr h="334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захороненных тел граждан согласно гарантированному перечню услуг по погребению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603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958451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baseline="-25000" dirty="0"/>
              <a:t> </a:t>
            </a:r>
            <a:r>
              <a:rPr lang="ru-RU" sz="28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Показатели исполнения доходов бюджета МО Североуральский городской округ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>
            <a:extLst>
              <a:ext uri="{FF2B5EF4-FFF2-40B4-BE49-F238E27FC236}">
                <a16:creationId xmlns:a16="http://schemas.microsoft.com/office/drawing/2014/main" xmlns="" id="{CD63A5EF-AF80-4392-A25C-36988D06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9796" y="1628803"/>
          <a:ext cx="11305255" cy="5112562"/>
        </p:xfrm>
        <a:graphic>
          <a:graphicData uri="http://schemas.openxmlformats.org/drawingml/2006/table">
            <a:tbl>
              <a:tblPr/>
              <a:tblGrid>
                <a:gridCol w="78129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30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30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30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30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958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Наименование доходов бюджета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Первоначальный план на 2022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Уточненный план на 2022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Исполнено за 2022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% исполнения уточненного плана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НАЛОГОВЫЕ И НЕНАЛОГОВЫЕ ДОХОДЫ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550,9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578,7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576,1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99,6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 на доходы физических лиц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382,4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412,0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417,9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101,4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Налоги на товары (работы, услуги)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20,6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22,3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102,2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Налоги на совокупный доход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51,0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57,2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59,8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104,5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 на имущество физических лиц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112,0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Земельный налог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21,5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16,8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16,8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Государственная пошлина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6,5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8,0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8,4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105,0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использования имущества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45,8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36,1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36,4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100,8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Плата за негативное воздействие на окружающую среду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17,0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17,0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6,3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37,1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оказания платных услуг и компенсации затрат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0,7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40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продажи  материальных и нематериальных активов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3,8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52,6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Штрафы, санкции, возмещение ущерба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0,7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90,9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БЕЗВОЗМЕЗДНЫЕ ПОСТУПЛЕНИЯ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1158,7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1221,4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1 208,1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98,9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ИТОГО ДОХОДОВ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1709,6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1800,1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1784,2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99,1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9EC6608-F57A-4BFA-9410-DE322B7AF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5574724"/>
              </p:ext>
            </p:extLst>
          </p:nvPr>
        </p:nvGraphicFramePr>
        <p:xfrm>
          <a:off x="837828" y="1556793"/>
          <a:ext cx="10657184" cy="530120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800965">
                  <a:extLst>
                    <a:ext uri="{9D8B030D-6E8A-4147-A177-3AD203B41FA5}">
                      <a16:colId xmlns:a16="http://schemas.microsoft.com/office/drawing/2014/main" xmlns="" val="539712294"/>
                    </a:ext>
                  </a:extLst>
                </a:gridCol>
                <a:gridCol w="1332149">
                  <a:extLst>
                    <a:ext uri="{9D8B030D-6E8A-4147-A177-3AD203B41FA5}">
                      <a16:colId xmlns:a16="http://schemas.microsoft.com/office/drawing/2014/main" xmlns="" val="3468709071"/>
                    </a:ext>
                  </a:extLst>
                </a:gridCol>
                <a:gridCol w="1244507">
                  <a:extLst>
                    <a:ext uri="{9D8B030D-6E8A-4147-A177-3AD203B41FA5}">
                      <a16:colId xmlns:a16="http://schemas.microsoft.com/office/drawing/2014/main" xmlns="" val="585261677"/>
                    </a:ext>
                  </a:extLst>
                </a:gridCol>
                <a:gridCol w="1279563">
                  <a:extLst>
                    <a:ext uri="{9D8B030D-6E8A-4147-A177-3AD203B41FA5}">
                      <a16:colId xmlns:a16="http://schemas.microsoft.com/office/drawing/2014/main" xmlns="" val="415026562"/>
                    </a:ext>
                  </a:extLst>
                </a:gridCol>
              </a:tblGrid>
              <a:tr h="359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0239582"/>
                  </a:ext>
                </a:extLst>
              </a:tr>
              <a:tr h="36956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"Дополнительные меры социальной поддержки отдельных категорий граждан Североуральского городского округа"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898552"/>
                  </a:ext>
                </a:extLst>
              </a:tr>
              <a:tr h="2309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получивших материальную поддержку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человек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2838310"/>
                  </a:ext>
                </a:extLst>
              </a:tr>
              <a:tr h="310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социально ориентированных некоммерческих организаций, не являющиеся государственными (муниципальными) учреждениями (СОНКО), которым предоставлена субсидия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6363153"/>
                  </a:ext>
                </a:extLst>
              </a:tr>
              <a:tr h="295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обратившихся за получением субсидии на оплату жилого помещения и коммунальных услуг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человек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1350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1335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6990879"/>
                  </a:ext>
                </a:extLst>
              </a:tr>
              <a:tr h="4025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граждан, обратившихся за компенсацией на оплату жилого помещения и коммунальных услуг в рамках государственного полномочия Свердловской области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4955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5 365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905164"/>
                  </a:ext>
                </a:extLst>
              </a:tr>
              <a:tr h="3497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обратившихся за компенсацией на оплату жилого помещения и коммунальных услуг в рамках государственного полномочия РФ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3 559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9431190"/>
                  </a:ext>
                </a:extLst>
              </a:tr>
              <a:tr h="4685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детей с ограниченными возможностями здоровья, неорганизованных детей, детей из многодетных и малообеспеченных семей, обеспеченных новогодними подарками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3906524"/>
                  </a:ext>
                </a:extLst>
              </a:tr>
              <a:tr h="3365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привлеченных специалистов учреждений здравоохранения, которым предоставлена единовременная выплата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0376042"/>
                  </a:ext>
                </a:extLst>
              </a:tr>
              <a:tr h="36296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"Профилактика правонарушений на территории Североуральского городского округа"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9005813"/>
                  </a:ext>
                </a:extLst>
              </a:tr>
              <a:tr h="6071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Повышение уровня информированности населения Североуральского городского округа о профилактике алкоголизма и наркомании, а также мерах, принимаемых Администрацией Североуральского городского округа (подписка на журнал «</a:t>
                      </a:r>
                      <a:r>
                        <a:rPr lang="ru-RU" sz="900" b="1" u="none" strike="noStrike" dirty="0" err="1">
                          <a:effectLst/>
                        </a:rPr>
                        <a:t>НаркоНет</a:t>
                      </a:r>
                      <a:r>
                        <a:rPr lang="ru-RU" sz="900" b="1" u="none" strike="noStrike" dirty="0">
                          <a:effectLst/>
                        </a:rPr>
                        <a:t>», изготовление листовок, значков, баннеров, брелоков, магнитов)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323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024461"/>
                  </a:ext>
                </a:extLst>
              </a:tr>
              <a:tr h="4619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изготовленной информационной продукции (социальная реклама по профилактике ВИЧ-инфекции и туберкулеза: изготовление листовок, значков, брелоков, плакатов, календарей, магнитов)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113773"/>
                  </a:ext>
                </a:extLst>
              </a:tr>
              <a:tr h="3035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 принявших участие в экспресс тестировании на ВИЧ-инфекцию, с анонимным </a:t>
                      </a:r>
                      <a:r>
                        <a:rPr lang="ru-RU" sz="900" b="1" u="none" strike="noStrike" dirty="0" err="1">
                          <a:effectLst/>
                        </a:rPr>
                        <a:t>экспресс-тестированием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2061863"/>
                  </a:ext>
                </a:extLst>
              </a:tr>
              <a:tr h="442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больных туберкулезом, обеспеченных проездными билетами (на долечивание в течение месяца в тубдиспансере, для оформления инвалидности в г. Н-Тагил, на оперативное лечение в г.Екатеринбург)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0470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2170612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D43985D-7DF3-4035-99C3-FB5F078D2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1949239"/>
              </p:ext>
            </p:extLst>
          </p:nvPr>
        </p:nvGraphicFramePr>
        <p:xfrm>
          <a:off x="1125859" y="1484784"/>
          <a:ext cx="10513169" cy="525658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709062">
                  <a:extLst>
                    <a:ext uri="{9D8B030D-6E8A-4147-A177-3AD203B41FA5}">
                      <a16:colId xmlns:a16="http://schemas.microsoft.com/office/drawing/2014/main" xmlns="" val="1248142465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xmlns="" val="3200955121"/>
                    </a:ext>
                  </a:extLst>
                </a:gridCol>
                <a:gridCol w="1227689">
                  <a:extLst>
                    <a:ext uri="{9D8B030D-6E8A-4147-A177-3AD203B41FA5}">
                      <a16:colId xmlns:a16="http://schemas.microsoft.com/office/drawing/2014/main" xmlns="" val="2039743679"/>
                    </a:ext>
                  </a:extLst>
                </a:gridCol>
                <a:gridCol w="1262272">
                  <a:extLst>
                    <a:ext uri="{9D8B030D-6E8A-4147-A177-3AD203B41FA5}">
                      <a16:colId xmlns:a16="http://schemas.microsoft.com/office/drawing/2014/main" xmlns="" val="1582666044"/>
                    </a:ext>
                  </a:extLst>
                </a:gridCol>
              </a:tblGrid>
              <a:tr h="389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792518"/>
                  </a:ext>
                </a:extLst>
              </a:tr>
              <a:tr h="485777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effectLst/>
                        </a:rPr>
                        <a:t>МП "Развитие системы гражданской обороны, защита  населения и территории Североуральского городского округа от чрезвычайных ситуаций природного и техногенного  характера, обеспечение пожарной безопасности и безопасности людей на водных объектах 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4847267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Обеспеченность резервом материальных запасов по предупреждению и ликвидации последствий чрезвычайных ситуаций природного и техногенного характера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42,0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42,0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4126085"/>
                  </a:ext>
                </a:extLst>
              </a:tr>
              <a:tr h="1956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Обеспеченность резервом материальных запасов по гражданской обороне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36,5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36,5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7296154"/>
                  </a:ext>
                </a:extLst>
              </a:tr>
              <a:tr h="2752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действующих источников наружного водоснабжения к общему их числу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5490368"/>
                  </a:ext>
                </a:extLst>
              </a:tr>
              <a:tr h="1956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обработанных минерализованных полос к общему их числу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7768342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Обеспеченность первичными средствами пожаротушения, техникой, шанцевым инструментом для ДПО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1238269"/>
                  </a:ext>
                </a:extLst>
              </a:tr>
              <a:tr h="182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Снижение количества зарегистрированных пожаров к уровню предыдущего года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случаев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5283986"/>
                  </a:ext>
                </a:extLst>
              </a:tr>
              <a:tr h="3373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Охват населения техническими средствами оповещения о фактах возникновения чрезвычайных ситуаций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9427612"/>
                  </a:ext>
                </a:extLst>
              </a:tr>
              <a:tr h="33059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"Управление муниципальными финансами Североуральского городского округа"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3106996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налоговых и неналоговых доходов бюджета городского округа (за исключением поступлений налоговых доходов по дополнительным нормативам отчислений) в общем объеме собственных доходов бюджета городского округа (без учета субвенций)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&gt;=25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27,8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757111"/>
                  </a:ext>
                </a:extLst>
              </a:tr>
              <a:tr h="4452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Полнота формирования и предоставления бюджетной отчетности об исполнении бюджета городского округа,  соблюдением требований, установленных бюджетным законодательством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582620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Ведение долговой книги в соответствии с действующим законодательством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4708135"/>
                  </a:ext>
                </a:extLst>
              </a:tr>
              <a:tr h="2869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проведенных проверок исполнения законодательства в сфере закупок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7505728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проведенных проверок исполнения бюджетного законодательства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8865375"/>
                  </a:ext>
                </a:extLst>
              </a:tr>
              <a:tr h="4115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расходов бюджета городского округа, формируемых в рамках программ, в общем объеме расходов бюджета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&gt;90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4514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6596348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7B20B3AC-D931-1A4A-87F1-B168D2DA4644}"/>
              </a:ext>
            </a:extLst>
          </p:cNvPr>
          <p:cNvGraphicFramePr>
            <a:graphicFrameLocks noGrp="1"/>
          </p:cNvGraphicFramePr>
          <p:nvPr/>
        </p:nvGraphicFramePr>
        <p:xfrm>
          <a:off x="1293810" y="1484785"/>
          <a:ext cx="10273209" cy="525370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555931">
                  <a:extLst>
                    <a:ext uri="{9D8B030D-6E8A-4147-A177-3AD203B41FA5}">
                      <a16:colId xmlns:a16="http://schemas.microsoft.com/office/drawing/2014/main" xmlns="" val="1129327679"/>
                    </a:ext>
                  </a:extLst>
                </a:gridCol>
                <a:gridCol w="1284150">
                  <a:extLst>
                    <a:ext uri="{9D8B030D-6E8A-4147-A177-3AD203B41FA5}">
                      <a16:colId xmlns:a16="http://schemas.microsoft.com/office/drawing/2014/main" xmlns="" val="2783522979"/>
                    </a:ext>
                  </a:extLst>
                </a:gridCol>
                <a:gridCol w="1199667">
                  <a:extLst>
                    <a:ext uri="{9D8B030D-6E8A-4147-A177-3AD203B41FA5}">
                      <a16:colId xmlns:a16="http://schemas.microsoft.com/office/drawing/2014/main" xmlns="" val="168350811"/>
                    </a:ext>
                  </a:extLst>
                </a:gridCol>
                <a:gridCol w="1233461">
                  <a:extLst>
                    <a:ext uri="{9D8B030D-6E8A-4147-A177-3AD203B41FA5}">
                      <a16:colId xmlns:a16="http://schemas.microsoft.com/office/drawing/2014/main" xmlns="" val="1877974455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1031949"/>
                  </a:ext>
                </a:extLst>
              </a:tr>
              <a:tr h="38483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"Формирование законопослушного поведения участников дорожного движения в Североуральском городском округе" на 2019-2024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97592"/>
                  </a:ext>
                </a:extLst>
              </a:tr>
              <a:tr h="2869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дорожно-транспортных происшествий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единиц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41806718"/>
                  </a:ext>
                </a:extLst>
              </a:tr>
              <a:tr h="2869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дорожно-транспортных происшествий с участием несовершеннолетних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единиц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1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12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8801854"/>
                  </a:ext>
                </a:extLst>
              </a:tr>
              <a:tr h="3717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"Формирование современной городской среды на территории Североуральского городского округа" на </a:t>
                      </a:r>
                      <a:r>
                        <a:rPr lang="ru-RU" sz="900" b="1" i="1" u="none" strike="noStrike" dirty="0" smtClean="0">
                          <a:effectLst/>
                        </a:rPr>
                        <a:t>2018-2027</a:t>
                      </a:r>
                      <a:r>
                        <a:rPr lang="ru-RU" sz="900" b="1" i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b="1" i="1" u="none" strike="noStrike" dirty="0" smtClean="0">
                          <a:effectLst/>
                        </a:rPr>
                        <a:t>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6031897"/>
                  </a:ext>
                </a:extLst>
              </a:tr>
              <a:tr h="2152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благоустроенных общественных 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9782746"/>
                  </a:ext>
                </a:extLst>
              </a:tr>
              <a:tr h="296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благоустроенных общественных территорий от общего количества общественных 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9932358"/>
                  </a:ext>
                </a:extLst>
              </a:tr>
              <a:tr h="1891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благоустроенных дворовых территорий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0034205"/>
                  </a:ext>
                </a:extLst>
              </a:tr>
              <a:tr h="273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Доля благоустроенных дворовых территорий от общего количества дворовых территорий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970567"/>
                  </a:ext>
                </a:extLst>
              </a:tr>
              <a:tr h="42744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"Реализация молодежной политики и патриотического воспитания граждан Североуральского городского округа" до 2024 года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7972642"/>
                  </a:ext>
                </a:extLst>
              </a:tr>
              <a:tr h="2907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 по работе с молодежью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4556997"/>
                  </a:ext>
                </a:extLst>
              </a:tr>
              <a:tr h="547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организаций и учреждений, осуществляющих патриотическое воспитание граждан на территории Североуральского городского округа, улучшивших материально-техническую базу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структурных подразделений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6633238"/>
                  </a:ext>
                </a:extLst>
              </a:tr>
              <a:tr h="3509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 по патриотическому воспитанию граждан в Североуральском городском округе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0817046"/>
                  </a:ext>
                </a:extLst>
              </a:tr>
              <a:tr h="4329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Доля граждан, участвующих в мероприятиях по патриотическому воспитанию, к общей численности населения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7521891"/>
                  </a:ext>
                </a:extLst>
              </a:tr>
              <a:tr h="4657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 (нарастающим итогом)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7864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140150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79F0A4D-4222-F832-1CE4-F23A979BAEE0}"/>
              </a:ext>
            </a:extLst>
          </p:cNvPr>
          <p:cNvGraphicFramePr>
            <a:graphicFrameLocks noGrp="1"/>
          </p:cNvGraphicFramePr>
          <p:nvPr/>
        </p:nvGraphicFramePr>
        <p:xfrm>
          <a:off x="1905124" y="1700808"/>
          <a:ext cx="9157839" cy="373159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5844149">
                  <a:extLst>
                    <a:ext uri="{9D8B030D-6E8A-4147-A177-3AD203B41FA5}">
                      <a16:colId xmlns:a16="http://schemas.microsoft.com/office/drawing/2014/main" xmlns="" val="1276052664"/>
                    </a:ext>
                  </a:extLst>
                </a:gridCol>
                <a:gridCol w="1144729">
                  <a:extLst>
                    <a:ext uri="{9D8B030D-6E8A-4147-A177-3AD203B41FA5}">
                      <a16:colId xmlns:a16="http://schemas.microsoft.com/office/drawing/2014/main" xmlns="" val="1035743881"/>
                    </a:ext>
                  </a:extLst>
                </a:gridCol>
                <a:gridCol w="1069418">
                  <a:extLst>
                    <a:ext uri="{9D8B030D-6E8A-4147-A177-3AD203B41FA5}">
                      <a16:colId xmlns:a16="http://schemas.microsoft.com/office/drawing/2014/main" xmlns="" val="2966388578"/>
                    </a:ext>
                  </a:extLst>
                </a:gridCol>
                <a:gridCol w="1099543">
                  <a:extLst>
                    <a:ext uri="{9D8B030D-6E8A-4147-A177-3AD203B41FA5}">
                      <a16:colId xmlns:a16="http://schemas.microsoft.com/office/drawing/2014/main" xmlns="" val="2289795963"/>
                    </a:ext>
                  </a:extLst>
                </a:gridCol>
              </a:tblGrid>
              <a:tr h="700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6722622"/>
                  </a:ext>
                </a:extLst>
              </a:tr>
              <a:tr h="41317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«Профилактика терроризма и экстремизма, а также минимизация и (или) ликвидация последствий их проявления на территории Североуральского городского округа»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7252015"/>
                  </a:ext>
                </a:extLst>
              </a:tr>
              <a:tr h="7452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изготовленной социальной рекламы антитеррористической и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антиэкстремистской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 направленности (плакаты, буклеты, значки, листовки, и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т.п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)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3259975"/>
                  </a:ext>
                </a:extLst>
              </a:tr>
              <a:tr h="6592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Доля жителей из числа молодежи в молодежной группе с 14 до 18 лет, охваченных лекциями и беседами по разъяснению действующего законодательства, устанавливающего юридическую ответственность за террористическую  и экстремистскую деятельность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53,58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9678725"/>
                  </a:ext>
                </a:extLst>
              </a:tr>
              <a:tr h="526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Доля функционирующих камер видеонаблюдения в общественных местах и местах массового пребывания людей, от числа установленных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0402096"/>
                  </a:ext>
                </a:extLst>
              </a:tr>
              <a:tr h="6874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специалистов муниципального образования, участвующих в профилактике терроризма, прошедших обучение по вопросам профилактики терроризма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06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140150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916" y="188640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/>
              <a:t>Расходы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79663" y="1643063"/>
            <a:ext cx="7643812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Среднемесячная заработная плата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работников муниципальных учреждений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(в рублях)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975" y="2714625"/>
          <a:ext cx="11430078" cy="379667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2861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43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2019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2020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2021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2022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2023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r>
                        <a:rPr lang="ru-RU" sz="1600" kern="1200" baseline="0" dirty="0"/>
                        <a:t>Педагогические работники дошкольных</a:t>
                      </a:r>
                    </a:p>
                    <a:p>
                      <a:r>
                        <a:rPr lang="ru-RU" sz="1600" kern="1200" baseline="0" dirty="0"/>
                        <a:t>образовательных учреждений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33355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35818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40665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42955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43128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Педагогические работники общеобразовательных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учреждений	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35257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40609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44614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48817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48817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Работники учреждений культуры и искусства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36777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38003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46006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48812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Работники учреждений физической культуры и спорта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21294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23416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26968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28006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36725" y="1628800"/>
            <a:ext cx="8858250" cy="500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Оказание услуг в сфере образования осуществляют:</a:t>
            </a:r>
            <a:endParaRPr lang="ru-RU" sz="2400" dirty="0"/>
          </a:p>
        </p:txBody>
      </p:sp>
      <p:pic>
        <p:nvPicPr>
          <p:cNvPr id="19458" name="Picture 2" descr="http://severouralsk-gorod.ru/uploads/posts/2013-10/1382412997_sad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810" y="2348880"/>
            <a:ext cx="2000250" cy="15001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0" name="Picture 4" descr="http://school-11.edusite.ru/images/p49_dsc0246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292" y="242088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4" name="Picture 8" descr="http://gyazo.com/27492de2a49a253761aeb0bcc8c33b9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6740" y="242088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6" name="Picture 10" descr="http://cdn5.img22.ria.ru/images/90298/92/902989246.jpg"/>
          <p:cNvPicPr>
            <a:picLocks noChangeAspect="1" noChangeArrowheads="1"/>
          </p:cNvPicPr>
          <p:nvPr/>
        </p:nvPicPr>
        <p:blipFill>
          <a:blip r:embed="rId7" cstate="print"/>
          <a:srcRect t="5405" b="5405"/>
          <a:stretch>
            <a:fillRect/>
          </a:stretch>
        </p:blipFill>
        <p:spPr bwMode="auto">
          <a:xfrm>
            <a:off x="2942034" y="4593109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8" name="Picture 12" descr="http://gyazo.com/db4c33a3cb98a4ff455f1b7434a5193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2474" y="464343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76" name="Прямоугольник 12"/>
          <p:cNvSpPr>
            <a:spLocks noChangeArrowheads="1"/>
          </p:cNvSpPr>
          <p:nvPr/>
        </p:nvSpPr>
        <p:spPr bwMode="auto">
          <a:xfrm>
            <a:off x="405780" y="3861048"/>
            <a:ext cx="280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8 дошкольных учреждений, которые посещают 1806 ребенка</a:t>
            </a:r>
          </a:p>
        </p:txBody>
      </p:sp>
      <p:sp>
        <p:nvSpPr>
          <p:cNvPr id="36877" name="Прямоугольник 13"/>
          <p:cNvSpPr>
            <a:spLocks noChangeArrowheads="1"/>
          </p:cNvSpPr>
          <p:nvPr/>
        </p:nvSpPr>
        <p:spPr bwMode="auto">
          <a:xfrm>
            <a:off x="4294212" y="3933056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9 общеобразовательных учреждений, с числом учащихся 4681 человека</a:t>
            </a:r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8326660" y="4000500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7 учреждений дополнительного образования</a:t>
            </a:r>
          </a:p>
        </p:txBody>
      </p:sp>
      <p:sp>
        <p:nvSpPr>
          <p:cNvPr id="36879" name="Прямоугольник 15"/>
          <p:cNvSpPr>
            <a:spLocks noChangeArrowheads="1"/>
          </p:cNvSpPr>
          <p:nvPr/>
        </p:nvSpPr>
        <p:spPr bwMode="auto">
          <a:xfrm>
            <a:off x="1917948" y="6084585"/>
            <a:ext cx="41050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1 учреждение молодежной политики, 4 молодежно-подростковых клубов</a:t>
            </a:r>
          </a:p>
        </p:txBody>
      </p:sp>
      <p:sp>
        <p:nvSpPr>
          <p:cNvPr id="36880" name="Прямоугольник 16"/>
          <p:cNvSpPr>
            <a:spLocks noChangeArrowheads="1"/>
          </p:cNvSpPr>
          <p:nvPr/>
        </p:nvSpPr>
        <p:spPr bwMode="auto">
          <a:xfrm>
            <a:off x="6265812" y="6215063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4 прочих учреждения</a:t>
            </a:r>
          </a:p>
          <a:p>
            <a:pPr algn="ctr"/>
            <a:endParaRPr lang="ru-RU" sz="1600" dirty="0">
              <a:latin typeface="Euphemi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3788" y="1643063"/>
            <a:ext cx="9786937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образования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83980576"/>
              </p:ext>
            </p:extLst>
          </p:nvPr>
        </p:nvGraphicFramePr>
        <p:xfrm>
          <a:off x="522248" y="2428869"/>
          <a:ext cx="11215766" cy="414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3788" y="1643063"/>
            <a:ext cx="9786937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образования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83980576"/>
              </p:ext>
            </p:extLst>
          </p:nvPr>
        </p:nvGraphicFramePr>
        <p:xfrm>
          <a:off x="522248" y="2428869"/>
          <a:ext cx="11215766" cy="414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23907" y="1631416"/>
            <a:ext cx="10710845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Оказание услуг в сфере культуры осуществляют :</a:t>
            </a:r>
            <a:endParaRPr lang="ru-RU" sz="2000" dirty="0"/>
          </a:p>
        </p:txBody>
      </p:sp>
      <p:pic>
        <p:nvPicPr>
          <p:cNvPr id="2050" name="Picture 2" descr="http://severouralsk-gorod.ru/uploads/posts/2013-10/1382231578_sovremen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908" y="3284984"/>
            <a:ext cx="3361011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http://severouralsk-gorod.ru/uploads/posts/2013-11/1384570769_1332840525_kni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043" y="3284984"/>
            <a:ext cx="3360575" cy="2521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993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994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13892" y="2132856"/>
            <a:ext cx="2786062" cy="1006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культуры и искусства и 8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структурных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подразделений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6300" y="2492896"/>
            <a:ext cx="2786062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библиотек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8708" y="2492896"/>
            <a:ext cx="2786062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bg1"/>
                </a:solidFill>
              </a:rPr>
              <a:t>Музей</a:t>
            </a:r>
          </a:p>
        </p:txBody>
      </p:sp>
      <p:pic>
        <p:nvPicPr>
          <p:cNvPr id="3074" name="Picture 2" descr="\\server4\Disk_P\Документы на Server4\БЮДЖЕТ ДЛЯ ГРАЖДАН\_Версия 2020\фотографии\a0cf82f4-ed9d-43b1-ba2b-12d57f74c0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2684" y="3284984"/>
            <a:ext cx="3312368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919381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КУЛЬТУРА, КИНЕМАТОГРАФИЯ </a:t>
            </a:r>
            <a:br>
              <a:rPr lang="ru-RU" sz="2400" b="1" dirty="0"/>
            </a:br>
            <a:r>
              <a:rPr lang="ru-RU" sz="1800" b="1" dirty="0"/>
              <a:t>За 2022 год </a:t>
            </a:r>
            <a:r>
              <a:rPr lang="ru-RU" sz="2000" b="1" dirty="0"/>
              <a:t>исполнение по разделу составляет </a:t>
            </a:r>
            <a:r>
              <a:rPr lang="ru-RU" sz="2000" dirty="0"/>
              <a:t>106424</a:t>
            </a:r>
            <a:r>
              <a:rPr lang="ru-RU" sz="2000" b="1" dirty="0"/>
              <a:t>,5 </a:t>
            </a:r>
            <a:r>
              <a:rPr lang="ru-RU" sz="1400" dirty="0"/>
              <a:t>ТЫС. РУБ.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343718" y="1927504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7322,4 тыс. руб.</a:t>
            </a:r>
          </a:p>
        </p:txBody>
      </p:sp>
      <p:sp>
        <p:nvSpPr>
          <p:cNvPr id="8" name="Овал 7"/>
          <p:cNvSpPr/>
          <p:nvPr/>
        </p:nvSpPr>
        <p:spPr>
          <a:xfrm>
            <a:off x="375229" y="3615062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20414,6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тыс. руб.</a:t>
            </a:r>
          </a:p>
        </p:txBody>
      </p:sp>
      <p:sp>
        <p:nvSpPr>
          <p:cNvPr id="9" name="Овал 8"/>
          <p:cNvSpPr/>
          <p:nvPr/>
        </p:nvSpPr>
        <p:spPr>
          <a:xfrm>
            <a:off x="375229" y="5222194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78346,1</a:t>
            </a:r>
          </a:p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ыс. руб.</a:t>
            </a:r>
          </a:p>
        </p:txBody>
      </p:sp>
      <p:sp>
        <p:nvSpPr>
          <p:cNvPr id="17" name="Стрелка влево 16"/>
          <p:cNvSpPr/>
          <p:nvPr/>
        </p:nvSpPr>
        <p:spPr>
          <a:xfrm>
            <a:off x="2083561" y="1772816"/>
            <a:ext cx="3743325" cy="1440160"/>
          </a:xfrm>
          <a:prstGeom prst="leftArrow">
            <a:avLst>
              <a:gd name="adj1" fmla="val 89683"/>
              <a:gd name="adj2" fmla="val 53759"/>
            </a:avLst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обеспечение деятельности муниципального музея, на информатизацию музея, создание музейных экспозиций и выставок, виртуальных проектов, проведение ремонтных работ, приобретение устройств (средств) дезинфекции</a:t>
            </a:r>
          </a:p>
        </p:txBody>
      </p:sp>
      <p:sp>
        <p:nvSpPr>
          <p:cNvPr id="20" name="Стрелка влево 19"/>
          <p:cNvSpPr/>
          <p:nvPr/>
        </p:nvSpPr>
        <p:spPr>
          <a:xfrm>
            <a:off x="2104030" y="3252318"/>
            <a:ext cx="3743325" cy="1728788"/>
          </a:xfrm>
          <a:prstGeom prst="leftArrow">
            <a:avLst>
              <a:gd name="adj1" fmla="val 89683"/>
              <a:gd name="adj2" fmla="val 51941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обеспечение деятельности муниципальных библиотек, на информатизацию библиотек, на комплектование книжных фондов, проведение ремонтных работ, приобретение устройств (средств) дезинфекции </a:t>
            </a:r>
          </a:p>
        </p:txBody>
      </p:sp>
      <p:sp>
        <p:nvSpPr>
          <p:cNvPr id="21" name="Стрелка влево 20"/>
          <p:cNvSpPr/>
          <p:nvPr/>
        </p:nvSpPr>
        <p:spPr>
          <a:xfrm>
            <a:off x="2124485" y="5027950"/>
            <a:ext cx="3743325" cy="1569402"/>
          </a:xfrm>
          <a:prstGeom prst="leftArrow">
            <a:avLst>
              <a:gd name="adj1" fmla="val 89683"/>
              <a:gd name="adj2" fmla="val 62171"/>
            </a:avLst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организация и обеспечение деятельности учреждений культуры и искусства </a:t>
            </a:r>
            <a:r>
              <a:rPr lang="ru-RU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культурно-досуговой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сферы, проведение мероприятий в сфере культуры и искусства, приобретение устройств (средств) дезинфекции </a:t>
            </a:r>
          </a:p>
        </p:txBody>
      </p:sp>
      <p:sp>
        <p:nvSpPr>
          <p:cNvPr id="16" name="Овал 15"/>
          <p:cNvSpPr/>
          <p:nvPr/>
        </p:nvSpPr>
        <p:spPr>
          <a:xfrm>
            <a:off x="6094412" y="4509120"/>
            <a:ext cx="1728788" cy="100329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291,4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тыс.руб. </a:t>
            </a:r>
          </a:p>
        </p:txBody>
      </p:sp>
      <p:sp>
        <p:nvSpPr>
          <p:cNvPr id="18" name="Стрелка влево 17"/>
          <p:cNvSpPr/>
          <p:nvPr/>
        </p:nvSpPr>
        <p:spPr>
          <a:xfrm>
            <a:off x="7894612" y="4149080"/>
            <a:ext cx="3661258" cy="1742966"/>
          </a:xfrm>
          <a:prstGeom prst="leftArrow">
            <a:avLst>
              <a:gd name="adj1" fmla="val 89683"/>
              <a:gd name="adj2" fmla="val 45939"/>
            </a:avLst>
          </a:prstGeom>
          <a:solidFill>
            <a:srgbClr val="B6380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 "/>
                <a:cs typeface="Arial" pitchFamily="34" charset="0"/>
              </a:rPr>
              <a:t>Капитальный ремонт и ремонт памятников истории и культуры, относящихся к муниципальной собственности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6094412" y="2564904"/>
            <a:ext cx="1728788" cy="1002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50,0 тыс.руб.</a:t>
            </a:r>
          </a:p>
        </p:txBody>
      </p:sp>
      <p:sp>
        <p:nvSpPr>
          <p:cNvPr id="23" name="Стрелка влево 22"/>
          <p:cNvSpPr/>
          <p:nvPr/>
        </p:nvSpPr>
        <p:spPr>
          <a:xfrm>
            <a:off x="7966620" y="2204864"/>
            <a:ext cx="3744416" cy="1728192"/>
          </a:xfrm>
          <a:prstGeom prst="leftArrow">
            <a:avLst>
              <a:gd name="adj1" fmla="val 89977"/>
              <a:gd name="adj2" fmla="val 45297"/>
            </a:avLst>
          </a:prstGeom>
          <a:solidFill>
            <a:srgbClr val="B452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cs typeface="Arabic Typesetting" pitchFamily="66" charset="-78"/>
              </a:rPr>
              <a:t>Организация и проведение мероприятий в сфере туризма и туристической деятельности, в том числе издание рекламной информационной печатной продукции и поддержка народных художественных промыслов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06980" y="3284984"/>
            <a:ext cx="13681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Стрелка вправо 23"/>
          <p:cNvSpPr/>
          <p:nvPr/>
        </p:nvSpPr>
        <p:spPr>
          <a:xfrm>
            <a:off x="7315491" y="2077913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7C2884C4-336D-4DBD-9D11-629FCA91F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Структура доходов бюджета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Стрелка вправо 23">
            <a:extLst>
              <a:ext uri="{FF2B5EF4-FFF2-40B4-BE49-F238E27FC236}">
                <a16:creationId xmlns:a16="http://schemas.microsoft.com/office/drawing/2014/main" xmlns="" id="{B7E3D818-B485-49BB-86B8-810135E5E7DF}"/>
              </a:ext>
            </a:extLst>
          </p:cNvPr>
          <p:cNvSpPr/>
          <p:nvPr/>
        </p:nvSpPr>
        <p:spPr>
          <a:xfrm>
            <a:off x="7315491" y="3443453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9" name="Стрелка вправо 23">
            <a:extLst>
              <a:ext uri="{FF2B5EF4-FFF2-40B4-BE49-F238E27FC236}">
                <a16:creationId xmlns:a16="http://schemas.microsoft.com/office/drawing/2014/main" xmlns="" id="{02E3CF99-986C-4AD3-96FA-8851273C01EC}"/>
              </a:ext>
            </a:extLst>
          </p:cNvPr>
          <p:cNvSpPr/>
          <p:nvPr/>
        </p:nvSpPr>
        <p:spPr>
          <a:xfrm>
            <a:off x="7318548" y="4365104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Стрелка вправо 23">
            <a:extLst>
              <a:ext uri="{FF2B5EF4-FFF2-40B4-BE49-F238E27FC236}">
                <a16:creationId xmlns:a16="http://schemas.microsoft.com/office/drawing/2014/main" xmlns="" id="{29FE9B5F-8AAA-40C6-A9F9-E6C06361C7BE}"/>
              </a:ext>
            </a:extLst>
          </p:cNvPr>
          <p:cNvSpPr/>
          <p:nvPr/>
        </p:nvSpPr>
        <p:spPr>
          <a:xfrm>
            <a:off x="7174532" y="5589240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8732442" y="1628800"/>
          <a:ext cx="3456383" cy="148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8110636" y="2708920"/>
          <a:ext cx="316835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8398668" y="4221088"/>
          <a:ext cx="424847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8830716" y="5705872"/>
          <a:ext cx="3168353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261764" y="1584753"/>
          <a:ext cx="6552728" cy="5138697"/>
        </p:xfrm>
        <a:graphic>
          <a:graphicData uri="http://schemas.openxmlformats.org/drawingml/2006/table">
            <a:tbl>
              <a:tblPr/>
              <a:tblGrid>
                <a:gridCol w="5040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9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61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4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бюджета Североуральского городского округа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Сумма (в тыс.руб.)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Удельный вес (в процентах)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528 587,0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47 627,1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поступлений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1 208 123,2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Итого доходов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1 784 337,3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528 587,0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9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417 889,1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79%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74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22 831,7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59 828,2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16 763,1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 на имущество физических лиц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2 833,3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9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8 441,6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Задолженность по отмененным налогам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0,0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1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47 627,1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использования имущества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36 446,6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77%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0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Плата за негативное воздействие на окружающую среду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6 287,5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346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оказания платных услуг и компенсации затрат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1 913,1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6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1 975,2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6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Штрафы, санкции, возмещение ущерба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1 013,9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6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Прочие 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-9,2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поступления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1 208 123,2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Дотации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363 780,2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Субсидии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146 862,5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Субвенции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643 476,7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Иные межбюджетные трансферты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60 990,5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поступления от негосударственных организаций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321,1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Возврат остатков субсидий, субвенций и иных МБТ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-7 307,8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физическую культуру и спорт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288" y="1714500"/>
            <a:ext cx="11144250" cy="35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физической культуры и спорта: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nslovo.info/wp-content/uploads/2013/12/2013-12-18_04-47-32.jpg"/>
          <p:cNvPicPr>
            <a:picLocks noChangeAspect="1" noChangeArrowheads="1"/>
          </p:cNvPicPr>
          <p:nvPr/>
        </p:nvPicPr>
        <p:blipFill>
          <a:blip r:embed="rId4" cstate="print"/>
          <a:srcRect b="1587"/>
          <a:stretch>
            <a:fillRect/>
          </a:stretch>
        </p:blipFill>
        <p:spPr bwMode="auto">
          <a:xfrm>
            <a:off x="861791" y="3367481"/>
            <a:ext cx="3000375" cy="2214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0" name="Picture 4" descr="http://66.mvd.ru/upload/site67/document_images/rOZit00RP4-800x600.jpg"/>
          <p:cNvPicPr>
            <a:picLocks noChangeAspect="1" noChangeArrowheads="1"/>
          </p:cNvPicPr>
          <p:nvPr/>
        </p:nvPicPr>
        <p:blipFill>
          <a:blip r:embed="rId5" cstate="print"/>
          <a:srcRect r="26008" b="3125"/>
          <a:stretch>
            <a:fillRect/>
          </a:stretch>
        </p:blipFill>
        <p:spPr bwMode="auto">
          <a:xfrm>
            <a:off x="4500368" y="2375776"/>
            <a:ext cx="3000375" cy="2214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41748" y="2348880"/>
            <a:ext cx="3500438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физкультурно-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оздоровительных и спортивно-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мероприятий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680" y="4639525"/>
            <a:ext cx="485775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спортивных команд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клубов для участия в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спортивных соревнованиях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10636" y="2276872"/>
            <a:ext cx="3816424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bg1"/>
                </a:solidFill>
              </a:rPr>
              <a:t>Мероприятия по поэтапному внедрению Всероссийского  </a:t>
            </a:r>
            <a:r>
              <a:rPr lang="ru-RU" sz="1500" b="1" dirty="0" err="1">
                <a:solidFill>
                  <a:schemeClr val="bg1"/>
                </a:solidFill>
              </a:rPr>
              <a:t>физкультурно</a:t>
            </a:r>
            <a:r>
              <a:rPr lang="ru-RU" sz="1500" b="1" dirty="0">
                <a:solidFill>
                  <a:schemeClr val="bg1"/>
                </a:solidFill>
              </a:rPr>
              <a:t> – спортивного комплекса «Готов к труду и обороне»</a:t>
            </a: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522288" y="6309319"/>
            <a:ext cx="11144250" cy="4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\\server2\R\Документы на Server2\БЮДЖЕТ ДЛЯ ГРАЖДАН\фото к Бюджету для граждан к Исполнению за 2018 год\тренажеры уличны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2644" y="3367481"/>
            <a:ext cx="3000375" cy="2214562"/>
          </a:xfrm>
          <a:prstGeom prst="rect">
            <a:avLst/>
          </a:prstGeom>
          <a:noFill/>
        </p:spPr>
      </p:pic>
      <p:pic>
        <p:nvPicPr>
          <p:cNvPr id="3074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ГТ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0636" y="3356992"/>
            <a:ext cx="3816424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5523215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b="1" dirty="0"/>
              <a:t>ФИЗИЧЕСКАЯ КУЛЬТУРА И СПОРТ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Расходы по подразделу составляют 77151,6 тыс. руб.</a:t>
            </a:r>
            <a:endParaRPr lang="ru-RU" sz="18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896132783"/>
              </p:ext>
            </p:extLst>
          </p:nvPr>
        </p:nvGraphicFramePr>
        <p:xfrm>
          <a:off x="765820" y="1844824"/>
          <a:ext cx="10729192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1939" y="116632"/>
            <a:ext cx="10467130" cy="1413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БЕЗОПАСНОСТЬ И ПРАВООХРАНИТЕЛЬНАЯ ДЕЯТЕЛЬНОСТЬ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За 2022 год </a:t>
            </a:r>
            <a:r>
              <a:rPr lang="ru-RU" sz="2400" b="1" dirty="0"/>
              <a:t>исполнение по разделу составляет                       10 059,9  тыс. руб.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580217408"/>
              </p:ext>
            </p:extLst>
          </p:nvPr>
        </p:nvGraphicFramePr>
        <p:xfrm>
          <a:off x="693812" y="1817440"/>
          <a:ext cx="1080119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3892" y="116632"/>
            <a:ext cx="10584433" cy="1223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br>
              <a:rPr lang="ru-RU" sz="2800" b="1" dirty="0"/>
            </a:br>
            <a:r>
              <a:rPr lang="ru-RU" sz="2800" b="1" dirty="0"/>
              <a:t>За </a:t>
            </a:r>
            <a:r>
              <a:rPr lang="ru-RU" sz="2800" b="1" dirty="0" smtClean="0"/>
              <a:t>2022 </a:t>
            </a:r>
            <a:r>
              <a:rPr lang="ru-RU" sz="2800" b="1" dirty="0"/>
              <a:t>год исполнение по разделу составляет</a:t>
            </a:r>
            <a:br>
              <a:rPr lang="ru-RU" sz="2800" b="1" dirty="0"/>
            </a:br>
            <a:r>
              <a:rPr lang="ru-RU" sz="2800" b="1" dirty="0"/>
              <a:t> 101 373,9 тыс. руб</a:t>
            </a:r>
            <a:r>
              <a:rPr lang="ru-RU" sz="2400" b="1" dirty="0"/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08100" y="1667364"/>
            <a:ext cx="9786937" cy="70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 расходов в области национальной экономики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2217" y="2968626"/>
            <a:ext cx="216024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и содержание автомобильных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Североуральского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округа за счет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 местного бюджета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сумме 49,0 млн. рублей;</a:t>
            </a:r>
          </a:p>
          <a:p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FF3017-5C54-4976-9618-9B7CD7115B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46" t="-1108" r="3226" b="1108"/>
          <a:stretch/>
        </p:blipFill>
        <p:spPr>
          <a:xfrm>
            <a:off x="1308100" y="2968627"/>
            <a:ext cx="3778200" cy="2966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FFDDA4-C120-4AF8-BA34-28C05EEEF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744"/>
          <a:stretch/>
        </p:blipFill>
        <p:spPr>
          <a:xfrm>
            <a:off x="7301168" y="2968626"/>
            <a:ext cx="3793869" cy="29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8171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нутый угол 11"/>
          <p:cNvSpPr/>
          <p:nvPr/>
        </p:nvSpPr>
        <p:spPr>
          <a:xfrm>
            <a:off x="909836" y="2348880"/>
            <a:ext cx="1440160" cy="4247579"/>
          </a:xfrm>
          <a:prstGeom prst="foldedCorner">
            <a:avLst>
              <a:gd name="adj" fmla="val 5659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rgbClr val="FFFFFF"/>
                </a:solidFill>
                <a:cs typeface="Arial" charset="0"/>
              </a:rPr>
              <a:t>Организация мероприятий при осуществлении деятельности по обращению с животными без владельцев </a:t>
            </a:r>
            <a:endParaRPr lang="ru-RU" sz="13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09836" y="1556791"/>
            <a:ext cx="1584176" cy="648197"/>
          </a:xfrm>
          <a:prstGeom prst="downArrow">
            <a:avLst>
              <a:gd name="adj1" fmla="val 50000"/>
              <a:gd name="adj2" fmla="val 467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1 989,2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 тыс.руб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2494013" y="2348880"/>
            <a:ext cx="3600400" cy="4247574"/>
          </a:xfrm>
          <a:prstGeom prst="foldedCorner">
            <a:avLst>
              <a:gd name="adj" fmla="val 501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Предоставление субсидий организациям, в целях возмещения недополученных доходов в связи с осуществлением перевозок отдельных категорий граждан Североуральского городского округа в виде продажи наборов абонементов для проезда на пригородных и сезонных маршрутах Североуральского городского округа на льготных условиях.– 1 500,0 т.р.;              работы, связанные с осуществлением регулярных перевозок пассажиров и багажа автомобильным транспортом общего пользования по муниципальной маршрутной сети в границах Североуральского городского округа по регулируемым тарифам – 4 889,8 т.р.</a:t>
            </a:r>
            <a:endParaRPr lang="ru-RU" sz="13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998069" y="1612902"/>
            <a:ext cx="2304255" cy="592160"/>
          </a:xfrm>
          <a:prstGeom prst="downArrow">
            <a:avLst>
              <a:gd name="adj1" fmla="val 50000"/>
              <a:gd name="adj2" fmla="val 5714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6 389,8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 тыс.руб.</a:t>
            </a:r>
          </a:p>
        </p:txBody>
      </p:sp>
      <p:sp>
        <p:nvSpPr>
          <p:cNvPr id="17" name="Загнутый угол 16"/>
          <p:cNvSpPr/>
          <p:nvPr/>
        </p:nvSpPr>
        <p:spPr>
          <a:xfrm>
            <a:off x="6238428" y="2348880"/>
            <a:ext cx="4176464" cy="4247574"/>
          </a:xfrm>
          <a:prstGeom prst="foldedCorner">
            <a:avLst>
              <a:gd name="adj" fmla="val 5982"/>
            </a:avLst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Расходы направлены: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содержание автомобильных дорог общего пользования местного значения, мостов и средств регулирования дорожного движения в сумме 23 393,7 тыс.руб.;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на ремонт автомобильных дорог общего пользования местного значения и искусственных сооружений, расположенных на них  –            25 575,2 тыс. руб.;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на разработку и экспертизу  проектно-сметной  документации  по капитальному ремонту, строительству, реконструкции мостов и автомобильных дорог общего пользования местного значения в сумме -  432,8 тыс.руб.;    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капитальный ремонт автомобильной дороги ул. Каржавина в городе Североуральске в сумме 35 426,2 тыс. руб.;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мероприятия по обеспечению безопасности дорожного движения в сумме 4 717,5 тыс.рублей;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приобретение машин, оборудования, транспортных средств для обеспечения сохранности автомобильных дорог общего пользования местного значения и искусственных сооружений, расположенных на них в сумме 970,3 тыс.рублей.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7318548" y="1628800"/>
            <a:ext cx="1584176" cy="648072"/>
          </a:xfrm>
          <a:prstGeom prst="downArrow">
            <a:avLst>
              <a:gd name="adj1" fmla="val 50000"/>
              <a:gd name="adj2" fmla="val 463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90 515,7</a:t>
            </a: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cs typeface="Arial" charset="0"/>
              </a:rPr>
              <a:t>тыс. руб.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r>
              <a:rPr lang="ru-RU" sz="2400" b="1" dirty="0"/>
              <a:t>                                    </a:t>
            </a:r>
            <a:r>
              <a:rPr lang="ru-RU" sz="2000" dirty="0"/>
              <a:t>Исполнение по разделу за 2022 год составляет 101373,9 тыс. руб. 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0558908" y="2348880"/>
            <a:ext cx="1440160" cy="4247579"/>
          </a:xfrm>
          <a:prstGeom prst="foldedCorner">
            <a:avLst>
              <a:gd name="adj" fmla="val 5659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latin typeface="Arial" charset="0"/>
                <a:cs typeface="Arial" charset="0"/>
              </a:rPr>
              <a:t>Мероприятия в области лесного хозяйства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10486900" y="1628800"/>
            <a:ext cx="1584176" cy="648197"/>
          </a:xfrm>
          <a:prstGeom prst="downArrow">
            <a:avLst>
              <a:gd name="adj1" fmla="val 50000"/>
              <a:gd name="adj2" fmla="val 467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800,0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 тыс.руб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нутый угол 18"/>
          <p:cNvSpPr/>
          <p:nvPr/>
        </p:nvSpPr>
        <p:spPr>
          <a:xfrm>
            <a:off x="1125860" y="2132856"/>
            <a:ext cx="10009112" cy="4104456"/>
          </a:xfrm>
          <a:prstGeom prst="foldedCorner">
            <a:avLst>
              <a:gd name="adj" fmla="val 5982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Расходы направлены: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 На развитие информационно-телекоммуникационной инфраструктуры в сумме 505,0 тыс. руб.;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 На мероприятия по формированию инфраструктуры поддержки субъектов малого и среднего предпринимательства Североуральского городского округа и обеспечение ее деятельности в сумме 200,0 тыс.руб.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</a:rPr>
              <a:t>На мероприятия по внесению изменений в документацию градостроительного зонирования и территориального планирования,  на разработку проектов планировки территории городского округа, на мероприятия по формированию земельных участков на территории Североуральского городского округа, на мероприятия по формированию земельных участков, занятых парками, скверами в общей сумме 690,0 тыс.руб.;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</a:rPr>
              <a:t> На мероприятия по проведению технической инвентаризации объектов недвижимости, находящихся в муниципальной собственности, на паспортизацию автомобильных дорог общего пользования местного значения, на автоматизацию системы учета муниципального имущества (программное обслуживание) в общей сумме 264,2 тыс.руб.;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</a:rPr>
              <a:t> На приобретение </a:t>
            </a:r>
            <a:r>
              <a:rPr lang="ru-RU" sz="1300" dirty="0" err="1">
                <a:solidFill>
                  <a:schemeClr val="bg1"/>
                </a:solidFill>
              </a:rPr>
              <a:t>световозвращающих</a:t>
            </a:r>
            <a:r>
              <a:rPr lang="ru-RU" sz="1300" dirty="0">
                <a:solidFill>
                  <a:schemeClr val="bg1"/>
                </a:solidFill>
              </a:rPr>
              <a:t> элементов и распространение их среди дошкольников и учащихся младших классов сумме 20,0 тыс.руб.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726260" y="1544638"/>
            <a:ext cx="2880319" cy="57519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1 679,2 тыс. руб.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br>
              <a:rPr lang="ru-RU" sz="2800" b="1" dirty="0"/>
            </a:b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1274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4019" y="1544640"/>
            <a:ext cx="10435009" cy="660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Приоритетные направления  расходов в области национальной экономики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557908" y="4006389"/>
            <a:ext cx="97930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 был продолжен капитальный ремонт автомобильной дороги общего пользования местного значения улицы Каржавина в сумме 35,4 млн. руб. </a:t>
            </a:r>
          </a:p>
          <a:p>
            <a:endParaRPr lang="ru-RU" dirty="0">
              <a:solidFill>
                <a:schemeClr val="bg1"/>
              </a:solidFill>
              <a:cs typeface="Arial" charset="0"/>
            </a:endParaRP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88AFD0F-A2C6-4186-A578-4597A3DDA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02" r="15990"/>
          <a:stretch/>
        </p:blipFill>
        <p:spPr>
          <a:xfrm>
            <a:off x="1197868" y="2362875"/>
            <a:ext cx="4680519" cy="30108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0CB12E-FB9E-4236-82E0-AC785DDB8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23944" b="10169"/>
          <a:stretch/>
        </p:blipFill>
        <p:spPr>
          <a:xfrm>
            <a:off x="6526460" y="2362875"/>
            <a:ext cx="5112568" cy="2991758"/>
          </a:xfrm>
          <a:prstGeom prst="rect">
            <a:avLst/>
          </a:prstGeom>
        </p:spPr>
      </p:pic>
      <p:pic>
        <p:nvPicPr>
          <p:cNvPr id="1026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Каржав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868" y="2348880"/>
            <a:ext cx="4983485" cy="3312368"/>
          </a:xfrm>
          <a:prstGeom prst="rect">
            <a:avLst/>
          </a:prstGeom>
          <a:noFill/>
        </p:spPr>
      </p:pic>
      <p:pic>
        <p:nvPicPr>
          <p:cNvPr id="1027" name="Picture 3" descr="\\server4\O\Документы на Server4\БЮДЖЕТ ДЛЯ ГРАЖДАН\Бюджет для граждан Исполнение за 2021 год\Информация для Бюджета для граждан по исполнению за 2021 год\Karzhavina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6460" y="2348880"/>
            <a:ext cx="511256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215943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0000" y="0"/>
            <a:ext cx="10918825" cy="1241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/>
              <a:t>ЖИЛИЩНО-КОММУНАЛЬНОЕ ХОЗЯЙСТВО </a:t>
            </a:r>
            <a:r>
              <a:rPr lang="ru-RU" sz="2400" b="1" dirty="0"/>
              <a:t> </a:t>
            </a:r>
            <a:r>
              <a:rPr lang="ru-RU" sz="2400" dirty="0"/>
              <a:t>Исполнение по разделу за 2022 год составляет 172266,2 тыс. руб.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нутый угол 11"/>
          <p:cNvSpPr/>
          <p:nvPr/>
        </p:nvSpPr>
        <p:spPr>
          <a:xfrm>
            <a:off x="99562" y="2060849"/>
            <a:ext cx="2970514" cy="4797152"/>
          </a:xfrm>
          <a:prstGeom prst="foldedCorner">
            <a:avLst>
              <a:gd name="adj" fmla="val 5659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850" b="1" dirty="0">
                <a:solidFill>
                  <a:schemeClr val="bg1"/>
                </a:solidFill>
                <a:cs typeface="Arial" charset="0"/>
              </a:rPr>
              <a:t>ЖИЛИЩНОЕ ХОЗЯЙСТВО</a:t>
            </a:r>
            <a:r>
              <a:rPr lang="ru-RU" sz="850" dirty="0">
                <a:solidFill>
                  <a:schemeClr val="bg1"/>
                </a:solidFill>
                <a:cs typeface="Arial" charset="0"/>
              </a:rPr>
              <a:t> 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Расходы направлены на: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капитальный ремонт, ремонт жилых помещений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и общего имущества муниципального жилищного фонда </a:t>
            </a:r>
            <a:r>
              <a:rPr lang="ru-RU" sz="850" dirty="0" smtClean="0">
                <a:solidFill>
                  <a:schemeClr val="bg1"/>
                </a:solidFill>
                <a:cs typeface="Arial" charset="0"/>
              </a:rPr>
              <a:t>Североуральского </a:t>
            </a:r>
            <a:r>
              <a:rPr lang="ru-RU" sz="850" dirty="0">
                <a:solidFill>
                  <a:schemeClr val="bg1"/>
                </a:solidFill>
                <a:cs typeface="Arial" charset="0"/>
              </a:rPr>
              <a:t>городского округа –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2 776,5 тыс. руб.;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- уплату взносов на капитальный ремонт общего имущества в многоквартирных домах в качестве собственников помещений в муниципальном жилищном фонде –      6 923,0 тыс. руб.;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- предоставление субсидий на возмещение недополученных доходов в связи с оказанием услуг по содержанию и ремонту муниципального специализированного жилищного фонда (общежитий) – 2 000,0 тыс. руб.;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обследование жилищного фонда на предмет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признания его аварийным, снос аварийного непригодного для проживания жилищного фонда – 300,0 тыс. руб.;</a:t>
            </a:r>
          </a:p>
          <a:p>
            <a:pPr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капитальный ремонт муниципального жилищного фонда для переселения граждан из аварийного жилья – 4 591,3 тыс.руб.;</a:t>
            </a:r>
          </a:p>
          <a:p>
            <a:pPr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приобретение жилых помещений, в целях формирования муниципального жилищного фонда, в том числе для переселения граждан из жилых помещений, признанных непригодными для проживания и (или) с высоким уровнем износа в Североуральском городском округе, выплаты на возмещение собственникам жилых помещений, изымаемых в целях сноса аварийного жилого фонда Североуральского городского округа – 1 050,0 тыс.руб..;</a:t>
            </a:r>
          </a:p>
          <a:p>
            <a:pPr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приобретение жилья гражданам, нуждающимся в улучшении жилищных условий – 99,0 тыс.руб.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05780" y="1556792"/>
            <a:ext cx="2016224" cy="473248"/>
          </a:xfrm>
          <a:prstGeom prst="downArrow">
            <a:avLst>
              <a:gd name="adj1" fmla="val 50000"/>
              <a:gd name="adj2" fmla="val 46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 "/>
              </a:rPr>
              <a:t>17 739,8</a:t>
            </a:r>
          </a:p>
          <a:p>
            <a:pPr algn="ctr">
              <a:defRPr/>
            </a:pPr>
            <a:r>
              <a:rPr lang="ru-RU" sz="1200" dirty="0">
                <a:latin typeface="Arial "/>
              </a:rPr>
              <a:t>тыс. руб. 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3286100" y="2204864"/>
            <a:ext cx="2808312" cy="4653136"/>
          </a:xfrm>
          <a:prstGeom prst="foldedCorner">
            <a:avLst>
              <a:gd name="adj" fmla="val 383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900" b="1" dirty="0">
                <a:solidFill>
                  <a:schemeClr val="bg1"/>
                </a:solidFill>
                <a:cs typeface="Arial" charset="0"/>
              </a:rPr>
              <a:t>КОММУНАЛЬНОЕ ХОЗЯЙСТВО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bg1"/>
                </a:solidFill>
                <a:cs typeface="Arial" charset="0"/>
              </a:rPr>
              <a:t>Расходы направлены на: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Закупку контейнеров для раздельного накопления твердых коммунальных отходов –   1 246,6 тыс. руб.;</a:t>
            </a:r>
          </a:p>
          <a:p>
            <a:pPr algn="just">
              <a:buFontTx/>
              <a:buChar char="-"/>
              <a:defRPr/>
            </a:pPr>
            <a:r>
              <a:rPr lang="ru-RU" sz="900" dirty="0"/>
              <a:t> строительство, реконструкцию, модернизацию объектов теплоснабжения, водоснабжения и водоотведения, разработку и экспертизу проектно-сметной документации – 17 656,3 тыс. руб.;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 техническое перевооружение, замену оборудования в системе коммунального хозяйства в целях повышения энергетической эффективности – 24 800,1 тыс.руб.;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</a:rPr>
              <a:t>прочие мероприятия в области повышения энергетической эффективности коммунального хозяйства (разработка топливно-энерготехнического баланса, актуализация схем тепло-, водоснабжения и водоотведения и т.п.) – 289,7 тыс. руб.;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</a:rPr>
              <a:t> формирование уставного фонда муниципального унитарного предприятия – 3 000,0 тыс.руб.;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организацию электро-, тепло-, газо- и 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водоснабжения, водоотведения, снабжение населения топливом, в т.ч. путем погашения задолженности, в т.ч. по предоставленным муниципальным образованиям организациям жилищно-коммунального хозяйства муниципальным гарантиям – 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1 650,3 тыс. руб.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 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3430116" y="1556792"/>
            <a:ext cx="2448272" cy="457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latin typeface="Arial" charset="0"/>
                <a:cs typeface="Arial" charset="0"/>
              </a:rPr>
              <a:t>48 643,0</a:t>
            </a:r>
          </a:p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1" name="Загнутый угол 20"/>
          <p:cNvSpPr/>
          <p:nvPr/>
        </p:nvSpPr>
        <p:spPr>
          <a:xfrm>
            <a:off x="6238428" y="2060848"/>
            <a:ext cx="3888432" cy="4797152"/>
          </a:xfrm>
          <a:prstGeom prst="foldedCorner">
            <a:avLst>
              <a:gd name="adj" fmla="val 565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5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950" b="1" dirty="0">
                <a:solidFill>
                  <a:schemeClr val="bg1"/>
                </a:solidFill>
                <a:cs typeface="Arial" charset="0"/>
              </a:rPr>
              <a:t>БЛАГОУСТРОЙСТВО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1.Расходы направлены на реализацию мероприятий  по подпрограмме «Организация и содержание объектов благоустройства на территории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Североуральского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городского округа», в т.ч. :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озеленение в сумме  2 987,6 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организацию, содержание и ремонт сетей уличного освещения, в том числе светодиодных консолей в сумме 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28 432,3 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обустройство и санитарное содержание контейнерных площадок, приобретение контейнеров в сумме 2 294,3 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прочие мероприятия по благоустройству территории Североуральского городского округа</a:t>
            </a:r>
            <a:r>
              <a:rPr lang="ru-RU" sz="950" dirty="0">
                <a:solidFill>
                  <a:schemeClr val="bg1"/>
                </a:solidFill>
              </a:rPr>
              <a:t> в сумме 10 390,4 тыс. руб.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</a:rPr>
              <a:t>2. Расходы направлены на реализацию мероприятий  по подпрограмме «Энергосбережение, развитие, модернизация и повышение энергетической эффективности коммунального хозяйства в Североуральском городском округе» в сумме    94,4 тыс. руб.</a:t>
            </a:r>
          </a:p>
          <a:p>
            <a:pPr algn="just"/>
            <a:r>
              <a:rPr lang="ru-RU" sz="950" dirty="0">
                <a:solidFill>
                  <a:schemeClr val="bg1"/>
                </a:solidFill>
                <a:cs typeface="Arial" charset="0"/>
              </a:rPr>
              <a:t>3. Расходы направлены на реализацию мероприятия  по подпрограмме «Создание и содержание мест захоронения, организация похоронного дела на территории Североуральского городского округа» в сумме 3 269,6 тыс. руб. </a:t>
            </a:r>
          </a:p>
          <a:p>
            <a:pPr algn="just"/>
            <a:r>
              <a:rPr lang="ru-RU" sz="950" dirty="0">
                <a:solidFill>
                  <a:schemeClr val="bg1"/>
                </a:solidFill>
                <a:cs typeface="Arial" charset="0"/>
              </a:rPr>
              <a:t>4.</a:t>
            </a:r>
            <a:r>
              <a:rPr lang="ru-RU" sz="950" dirty="0">
                <a:solidFill>
                  <a:schemeClr val="bg1"/>
                </a:solidFill>
              </a:rPr>
              <a:t> Расходы направлены на реализацию муниципальной программы Североуральского городского округа «Формирование современной городской среды на территории Североуральского городского округа»  в сумме  41 412,7 тыс.руб. в т.ч. благоустройство общественных территорий – 33 025,2 тыс.руб.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10270876" y="2197914"/>
            <a:ext cx="1800200" cy="4660085"/>
          </a:xfrm>
          <a:prstGeom prst="foldedCorner">
            <a:avLst>
              <a:gd name="adj" fmla="val 5659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cs typeface="Arial" charset="0"/>
              </a:rPr>
              <a:t>Другие вопросы в области жилищно-коммунального хозяйства </a:t>
            </a:r>
          </a:p>
          <a:p>
            <a:pPr algn="ctr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Расходы направлены на: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-обеспечение эффективной деятельности  муниципального казенного учреждения «Служба заказчика» в сумме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16 402,1 тыс. 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</a:rPr>
              <a:t> возмещение стоимости гарантированного перечня услуг по погребению в сумме 505,0 тыс.руб.;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</a:rPr>
              <a:t> строительство нового городского кладбища, разработка и экспертиза проектно-сметной документации в сумме 20,0 тыс.руб.;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</a:rPr>
              <a:t> благоустройство кладбища в городе Североуральске, в том числе разработка и экспертиза проектно-сметной документации в сумме 75,0 тыс. руб.</a:t>
            </a:r>
          </a:p>
          <a:p>
            <a:pPr algn="just">
              <a:defRPr/>
            </a:pPr>
            <a:endParaRPr lang="ru-RU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7102524" y="1556792"/>
            <a:ext cx="2160240" cy="510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latin typeface="Arial" charset="0"/>
                <a:cs typeface="Arial" charset="0"/>
              </a:rPr>
              <a:t>88 881,3 </a:t>
            </a: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10270876" y="1484784"/>
            <a:ext cx="1656184" cy="720080"/>
          </a:xfrm>
          <a:prstGeom prst="downArrow">
            <a:avLst>
              <a:gd name="adj1" fmla="val 50000"/>
              <a:gd name="adj2" fmla="val 4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latin typeface="Arial" charset="0"/>
                <a:cs typeface="Arial" charset="0"/>
              </a:rPr>
              <a:t>17 002,1</a:t>
            </a:r>
          </a:p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1641" y="404664"/>
            <a:ext cx="10657184" cy="83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жилищно-коммунальное хозяйство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288" y="1643063"/>
            <a:ext cx="11215687" cy="50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Три основных направления в расходовании средств:</a:t>
            </a:r>
            <a:endParaRPr lang="ru-RU" sz="24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 r="19149" b="3930"/>
          <a:stretch>
            <a:fillRect/>
          </a:stretch>
        </p:blipFill>
        <p:spPr bwMode="auto">
          <a:xfrm>
            <a:off x="1123271" y="2584451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 b="1735"/>
          <a:stretch>
            <a:fillRect/>
          </a:stretch>
        </p:blipFill>
        <p:spPr bwMode="auto">
          <a:xfrm>
            <a:off x="4808538" y="4071938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4" name="Picture 4" descr="http://nslovo.info/wp-content/uploads/2013/06/%D1%80%D0%B5%D0%BA%D0%BB%D0%B0%D0%BC%D0%B0.jpg"/>
          <p:cNvPicPr>
            <a:picLocks noChangeAspect="1" noChangeArrowheads="1"/>
          </p:cNvPicPr>
          <p:nvPr/>
        </p:nvPicPr>
        <p:blipFill>
          <a:blip r:embed="rId6" cstate="print"/>
          <a:srcRect r="13603"/>
          <a:stretch>
            <a:fillRect/>
          </a:stretch>
        </p:blipFill>
        <p:spPr bwMode="auto">
          <a:xfrm>
            <a:off x="8418204" y="2590780"/>
            <a:ext cx="2714625" cy="2357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602332" y="5014913"/>
            <a:ext cx="6092825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в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жилищного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 ( 17,7 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4038" y="2714625"/>
            <a:ext cx="6092825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в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коммунального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 (48,6 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29105" y="5070296"/>
            <a:ext cx="6092825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(88,9 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56795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>
            <a:noAutofit/>
          </a:bodyPr>
          <a:lstStyle/>
          <a:p>
            <a:pPr algn="ctr"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3853" y="1643063"/>
            <a:ext cx="10399113" cy="369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Приоритетные направления  расходов в области ЖКХ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8558014-7D29-41C4-9158-7D3081EA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93" t="9325" r="9368" b="6655"/>
          <a:stretch/>
        </p:blipFill>
        <p:spPr>
          <a:xfrm>
            <a:off x="1066006" y="2106812"/>
            <a:ext cx="273630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9028DDD-CD64-4CB8-A2BF-BD68D38BB4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921" t="6226" r="880" b="48899"/>
          <a:stretch/>
        </p:blipFill>
        <p:spPr>
          <a:xfrm>
            <a:off x="1066006" y="4509118"/>
            <a:ext cx="273630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A474F36-AF31-4E7C-8256-F612E81F15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709" t="3800" r="3100" b="4851"/>
          <a:stretch/>
        </p:blipFill>
        <p:spPr>
          <a:xfrm>
            <a:off x="4051529" y="2106813"/>
            <a:ext cx="357003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174045C-F7D6-40D2-AF46-AAE5D74DB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9099" b="11804"/>
          <a:stretch/>
        </p:blipFill>
        <p:spPr>
          <a:xfrm>
            <a:off x="7894612" y="2132856"/>
            <a:ext cx="3600400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836E311-EDC1-4D33-8D5F-5E1AF5933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480" t="14522" r="11790" b="48700"/>
          <a:stretch/>
        </p:blipFill>
        <p:spPr>
          <a:xfrm>
            <a:off x="9079900" y="4581128"/>
            <a:ext cx="2360914" cy="2208690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E0D4AF-2B61-47E7-9DBF-2CF3B92E16B3}"/>
              </a:ext>
            </a:extLst>
          </p:cNvPr>
          <p:cNvSpPr txBox="1"/>
          <p:nvPr/>
        </p:nvSpPr>
        <p:spPr>
          <a:xfrm>
            <a:off x="4078188" y="4509120"/>
            <a:ext cx="3672408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В </a:t>
            </a:r>
            <a:r>
              <a:rPr lang="ru-RU" sz="1800" b="1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2022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году </a:t>
            </a: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продолжено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 благоустройство места общего пользования Североуральского городского округа - площади Мира (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II</a:t>
            </a:r>
            <a:r>
              <a:rPr lang="en-US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 </a:t>
            </a: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этап) в сумме 30,0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млн. рублей</a:t>
            </a:r>
          </a:p>
        </p:txBody>
      </p:sp>
      <p:pic>
        <p:nvPicPr>
          <p:cNvPr id="2050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3852" y="2132856"/>
            <a:ext cx="2880320" cy="2304256"/>
          </a:xfrm>
          <a:prstGeom prst="rect">
            <a:avLst/>
          </a:prstGeom>
          <a:noFill/>
        </p:spPr>
      </p:pic>
      <p:pic>
        <p:nvPicPr>
          <p:cNvPr id="2051" name="Picture 3" descr="\\server4\O\Документы на Server4\БЮДЖЕТ ДЛЯ ГРАЖДАН\Бюджет для граждан Исполнение за 2021 год\Информация для Бюджета для граждан по исполнению за 2021 год\пл.Мира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6180" y="2132856"/>
            <a:ext cx="3672408" cy="2376264"/>
          </a:xfrm>
          <a:prstGeom prst="rect">
            <a:avLst/>
          </a:prstGeom>
          <a:noFill/>
        </p:spPr>
      </p:pic>
      <p:pic>
        <p:nvPicPr>
          <p:cNvPr id="2052" name="Picture 4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22604" y="2060848"/>
            <a:ext cx="3672408" cy="2448272"/>
          </a:xfrm>
          <a:prstGeom prst="rect">
            <a:avLst/>
          </a:prstGeom>
          <a:noFill/>
        </p:spPr>
      </p:pic>
      <p:pic>
        <p:nvPicPr>
          <p:cNvPr id="2053" name="Picture 5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3852" y="4509120"/>
            <a:ext cx="2952328" cy="2348880"/>
          </a:xfrm>
          <a:prstGeom prst="rect">
            <a:avLst/>
          </a:prstGeom>
          <a:noFill/>
        </p:spPr>
      </p:pic>
      <p:pic>
        <p:nvPicPr>
          <p:cNvPr id="2054" name="Picture 6" descr="\\server4\O\Документы на Server4\БЮДЖЕТ ДЛЯ ГРАЖДАН\Бюджет для граждан Исполнение за 2021 год\Информация для Бюджета для граждан по исполнению за 2021 год\пл.Мир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22604" y="4581128"/>
            <a:ext cx="3672408" cy="2204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537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37828" y="1772816"/>
            <a:ext cx="2592288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Основой экономического потенциала Североуральского городского округа являются обрабатывающие производства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января 2023 года на территории Североуральского городского округа 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зарегистрировано 216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юридических лица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906972697"/>
              </p:ext>
            </p:extLst>
          </p:nvPr>
        </p:nvGraphicFramePr>
        <p:xfrm>
          <a:off x="3471632" y="1755776"/>
          <a:ext cx="8023381" cy="465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41E130E4-9F96-4D64-8E6C-BF8A68572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Итоги социально-экономического развития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>
            <a:noAutofit/>
          </a:bodyPr>
          <a:lstStyle/>
          <a:p>
            <a:pPr algn="ctr"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3788" y="1643062"/>
            <a:ext cx="10257208" cy="70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 расходов в области ЖКХ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666906068"/>
              </p:ext>
            </p:extLst>
          </p:nvPr>
        </p:nvGraphicFramePr>
        <p:xfrm>
          <a:off x="1125860" y="2492896"/>
          <a:ext cx="1022513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8968954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65821" y="1571625"/>
            <a:ext cx="10657184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ГОРОДА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21208" y="1623106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577613"/>
              </p:ext>
            </p:extLst>
          </p:nvPr>
        </p:nvGraphicFramePr>
        <p:xfrm>
          <a:off x="765820" y="1988840"/>
          <a:ext cx="10657184" cy="422311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13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7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7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84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N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ru-RU" sz="1100" baseline="0" dirty="0">
                          <a:effectLst/>
                        </a:rPr>
                        <a:t>п/п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ru-RU" sz="1100" b="1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Уличное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освещение (организация, содержание и ремонт сетей уличного освещения, в том числе светодиодных консолей, оплата за потребленную электроэнергию)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30</a:t>
                      </a:r>
                      <a:r>
                        <a:rPr lang="ru-RU" sz="1200" baseline="0" dirty="0">
                          <a:latin typeface="+mn-lt"/>
                        </a:rPr>
                        <a:t> 553</a:t>
                      </a:r>
                      <a:r>
                        <a:rPr lang="ru-RU" sz="1200" dirty="0">
                          <a:latin typeface="+mn-lt"/>
                        </a:rPr>
                        <a:t>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28</a:t>
                      </a:r>
                      <a:r>
                        <a:rPr lang="ru-RU" sz="1200" baseline="0" dirty="0">
                          <a:latin typeface="+mn-lt"/>
                        </a:rPr>
                        <a:t> 432</a:t>
                      </a:r>
                      <a:r>
                        <a:rPr lang="ru-RU" sz="12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благоустройство общественных территорий, проектно-изыскательские работы по благоустройству общественных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50</a:t>
                      </a:r>
                      <a:r>
                        <a:rPr lang="ru-RU" sz="1200" baseline="0" dirty="0">
                          <a:latin typeface="+mn-lt"/>
                        </a:rPr>
                        <a:t> 953</a:t>
                      </a:r>
                      <a:r>
                        <a:rPr lang="ru-RU" sz="12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33</a:t>
                      </a:r>
                      <a:r>
                        <a:rPr lang="ru-RU" sz="1200" baseline="0" dirty="0">
                          <a:latin typeface="+mn-lt"/>
                        </a:rPr>
                        <a:t> 025</a:t>
                      </a:r>
                      <a:r>
                        <a:rPr lang="ru-RU" sz="1200" dirty="0">
                          <a:latin typeface="+mn-lt"/>
                        </a:rPr>
                        <a:t>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28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Озеленение территории города (обрезка кустарников, устройство цветников, уход за газонами, выкашивание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травы, подрезка крон деревьев)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2 987,6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2 987,6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4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и содержание мест захоронения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3 269,9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3 269,6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5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5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 уличного освещения, разработка и экспертиза проектно-сметной документации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и санитарное содержание контейнерных площадок, приобретение контейнеров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304</a:t>
                      </a:r>
                      <a:r>
                        <a:rPr lang="ru-RU" sz="1200" dirty="0">
                          <a:latin typeface="+mn-lt"/>
                        </a:rPr>
                        <a:t>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2 294,3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7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новогодних городков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r>
                        <a:rPr lang="ru-RU" sz="1200" baseline="0" dirty="0">
                          <a:latin typeface="+mn-lt"/>
                        </a:rPr>
                        <a:t> 302</a:t>
                      </a:r>
                      <a:r>
                        <a:rPr lang="ru-RU" sz="1200" dirty="0">
                          <a:latin typeface="+mn-lt"/>
                        </a:rPr>
                        <a:t>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r>
                        <a:rPr lang="ru-RU" sz="1200" baseline="0" dirty="0">
                          <a:latin typeface="+mn-lt"/>
                        </a:rPr>
                        <a:t> 302</a:t>
                      </a:r>
                      <a:r>
                        <a:rPr lang="ru-RU" sz="1200" dirty="0">
                          <a:latin typeface="+mn-lt"/>
                        </a:rPr>
                        <a:t>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8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памятников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3 011,1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</a:t>
                      </a:r>
                      <a:r>
                        <a:rPr lang="ru-RU" sz="1200" baseline="0" dirty="0">
                          <a:latin typeface="+mn-lt"/>
                        </a:rPr>
                        <a:t>011</a:t>
                      </a:r>
                      <a:r>
                        <a:rPr lang="ru-RU" sz="1200" dirty="0">
                          <a:latin typeface="+mn-lt"/>
                        </a:rPr>
                        <a:t>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0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мест общего 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10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Уборка и транспортировка трупов  животных  без владельцев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50,0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31,3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340455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5086429"/>
              </p:ext>
            </p:extLst>
          </p:nvPr>
        </p:nvGraphicFramePr>
        <p:xfrm>
          <a:off x="837828" y="2189478"/>
          <a:ext cx="10657184" cy="2901467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13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7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7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N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ru-RU" sz="1200" baseline="0" dirty="0">
                          <a:effectLst/>
                        </a:rPr>
                        <a:t>п/п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ru-RU" sz="1200" b="1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2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Акарицидная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обработка общественных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185,0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185,0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Приобретение, установка, ремонт остановочных комплексов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500,0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475,0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благоустройство дворовых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9</a:t>
                      </a:r>
                      <a:r>
                        <a:rPr lang="ru-RU" sz="1400" baseline="0" dirty="0">
                          <a:latin typeface="+mn-lt"/>
                        </a:rPr>
                        <a:t> 276</a:t>
                      </a:r>
                      <a:r>
                        <a:rPr lang="ru-RU" sz="14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8</a:t>
                      </a:r>
                      <a:r>
                        <a:rPr lang="ru-RU" sz="1400" baseline="0" dirty="0">
                          <a:latin typeface="+mn-lt"/>
                        </a:rPr>
                        <a:t> 387</a:t>
                      </a:r>
                      <a:r>
                        <a:rPr lang="ru-RU" sz="1400" dirty="0">
                          <a:latin typeface="+mn-lt"/>
                        </a:rPr>
                        <a:t>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крещенской купели и ледяного креста на праздник  Крещение Господне в городе Североуральске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Приобретение снегоуборщиков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для содержания объектов благоустройства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186,0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3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110</a:t>
                      </a:r>
                      <a:r>
                        <a:rPr lang="ru-RU" sz="1400" baseline="0" dirty="0">
                          <a:latin typeface="+mn-lt"/>
                        </a:rPr>
                        <a:t> 109</a:t>
                      </a:r>
                      <a:r>
                        <a:rPr lang="ru-RU" sz="1400" dirty="0">
                          <a:latin typeface="+mn-lt"/>
                        </a:rPr>
                        <a:t>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88</a:t>
                      </a:r>
                      <a:r>
                        <a:rPr lang="ru-RU" sz="1400" baseline="0" dirty="0">
                          <a:latin typeface="+mn-lt"/>
                        </a:rPr>
                        <a:t> 881</a:t>
                      </a:r>
                      <a:r>
                        <a:rPr lang="ru-RU" sz="14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51C2C8A-15BD-4FAD-8022-6BAF1F75BED8}"/>
              </a:ext>
            </a:extLst>
          </p:cNvPr>
          <p:cNvSpPr/>
          <p:nvPr/>
        </p:nvSpPr>
        <p:spPr>
          <a:xfrm>
            <a:off x="765821" y="1571625"/>
            <a:ext cx="10657184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ГОРОДА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8F18C80-0125-4C4F-8D03-5976ADBE5F3D}"/>
              </a:ext>
            </a:extLst>
          </p:cNvPr>
          <p:cNvSpPr/>
          <p:nvPr/>
        </p:nvSpPr>
        <p:spPr>
          <a:xfrm>
            <a:off x="9121208" y="1623106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934045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СОЦИАЛЬНАЯ ПОЛИТИКА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1800" dirty="0"/>
              <a:t>Расходы по подразделу составляют </a:t>
            </a:r>
            <a:r>
              <a:rPr lang="ru-RU" sz="1800" dirty="0">
                <a:latin typeface="Arial" charset="0"/>
              </a:rPr>
              <a:t>165 197,1</a:t>
            </a:r>
            <a:r>
              <a:rPr lang="ru-RU" sz="1800" dirty="0"/>
              <a:t> тыс. рублей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4058004092"/>
              </p:ext>
            </p:extLst>
          </p:nvPr>
        </p:nvGraphicFramePr>
        <p:xfrm>
          <a:off x="-314300" y="1628800"/>
          <a:ext cx="12889432" cy="503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СОЦИАЛЬНАЯ ПОЛИТИКА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18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4058004092"/>
              </p:ext>
            </p:extLst>
          </p:nvPr>
        </p:nvGraphicFramePr>
        <p:xfrm>
          <a:off x="-314300" y="1628800"/>
          <a:ext cx="12889432" cy="503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ru-RU" sz="2400" b="1" dirty="0"/>
              <a:t>СРЕДСТВА МАССОВОЙ ИНФОРМАЦИИ И ОБСЛУЖИВАНИЕ ГОСУДАРСТВЕННОГО И МУНИЦИПАЛЬНОГО ДОЛГА</a:t>
            </a: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агетная рамка 11"/>
          <p:cNvSpPr/>
          <p:nvPr/>
        </p:nvSpPr>
        <p:spPr>
          <a:xfrm>
            <a:off x="1125538" y="2924175"/>
            <a:ext cx="4537075" cy="3529013"/>
          </a:xfrm>
          <a:prstGeom prst="bevel">
            <a:avLst>
              <a:gd name="adj" fmla="val 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 - Расходы на предоставление субсидий на финансовое обеспечение муниципального задания на оказание муниципальных услуг МАУ СГИСР «Северный вестник» в сумме 496,8 тыс.руб.;</a:t>
            </a:r>
          </a:p>
          <a:p>
            <a:pPr algn="ctr">
              <a:defRPr/>
            </a:pPr>
            <a:r>
              <a:rPr lang="ru-RU" sz="1600" dirty="0"/>
              <a:t>- Опубликование нормативных правовых актов и освещение деятельности органов местного самоуправления Североуральского городского округа в сумме 1 207,8 тыс.руб.</a:t>
            </a:r>
          </a:p>
          <a:p>
            <a:pPr algn="ctr">
              <a:defRPr/>
            </a:pPr>
            <a:r>
              <a:rPr lang="ru-RU" sz="1600" dirty="0"/>
              <a:t> 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6310313" y="2924175"/>
            <a:ext cx="4537075" cy="3529013"/>
          </a:xfrm>
          <a:prstGeom prst="bevel">
            <a:avLst>
              <a:gd name="adj" fmla="val 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Расходы на обслуживание муниципального долга </a:t>
            </a:r>
          </a:p>
          <a:p>
            <a:pPr algn="ctr">
              <a:defRPr/>
            </a:pPr>
            <a:endParaRPr lang="ru-RU" sz="2000" dirty="0"/>
          </a:p>
        </p:txBody>
      </p:sp>
      <p:sp>
        <p:nvSpPr>
          <p:cNvPr id="14" name="Рамка 13"/>
          <p:cNvSpPr/>
          <p:nvPr/>
        </p:nvSpPr>
        <p:spPr>
          <a:xfrm>
            <a:off x="1125538" y="1700213"/>
            <a:ext cx="4537075" cy="1008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МАССОВОЙ ИНФОРМАЦИИ 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подразделу составляют </a:t>
            </a: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1 704,6  тыс. руб. </a:t>
            </a:r>
          </a:p>
        </p:txBody>
      </p:sp>
      <p:sp>
        <p:nvSpPr>
          <p:cNvPr id="15" name="Рамка 14"/>
          <p:cNvSpPr/>
          <p:nvPr/>
        </p:nvSpPr>
        <p:spPr>
          <a:xfrm>
            <a:off x="6310313" y="1700213"/>
            <a:ext cx="4537075" cy="1008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ГОСУДАРСТВЕННОГО И МУНИЦИПАЛЬНОГО ДОЛГА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подразделу составляют 21,6 тыс. руб.</a:t>
            </a: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477838" y="2133600"/>
            <a:ext cx="576262" cy="11509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10918825" y="2059781"/>
            <a:ext cx="576263" cy="12969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498282411"/>
              </p:ext>
            </p:extLst>
          </p:nvPr>
        </p:nvGraphicFramePr>
        <p:xfrm>
          <a:off x="261764" y="1556792"/>
          <a:ext cx="1140775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DBA6828-29EB-4308-AECC-382015C9C283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5300" b="1" kern="1200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r">
              <a:defRPr/>
            </a:pPr>
            <a:r>
              <a:rPr lang="ru-RU" sz="2400" dirty="0"/>
              <a:t>Размер муниципального долга Североуральского городского округа, и объем расходов на его обслуживание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О Финансовом управлении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http://e-kyzylorda.gov.kz/sites/default/files/IMG/news/2014/budget.jpg"/>
          <p:cNvPicPr>
            <a:picLocks noChangeAspect="1" noChangeArrowheads="1"/>
          </p:cNvPicPr>
          <p:nvPr/>
        </p:nvPicPr>
        <p:blipFill>
          <a:blip r:embed="rId3" cstate="print"/>
          <a:srcRect b="2085"/>
          <a:stretch>
            <a:fillRect/>
          </a:stretch>
        </p:blipFill>
        <p:spPr bwMode="auto">
          <a:xfrm>
            <a:off x="307975" y="1643063"/>
            <a:ext cx="3736975" cy="2857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Вертикальный свиток 9"/>
          <p:cNvSpPr/>
          <p:nvPr/>
        </p:nvSpPr>
        <p:spPr>
          <a:xfrm>
            <a:off x="4165600" y="1656738"/>
            <a:ext cx="7572375" cy="2843825"/>
          </a:xfrm>
          <a:prstGeom prst="verticalScroll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/>
              <a:t>Разработчиком презентации «Бюджет для граждан» является Финансовое управление Администрации </a:t>
            </a:r>
            <a:r>
              <a:rPr lang="ru-RU" dirty="0" err="1"/>
              <a:t>Североуральского</a:t>
            </a:r>
            <a:r>
              <a:rPr lang="ru-RU" dirty="0"/>
              <a:t> городского округа</a:t>
            </a:r>
          </a:p>
          <a:p>
            <a:pPr algn="ctr"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Основные задачи управления:</a:t>
            </a:r>
          </a:p>
          <a:p>
            <a:pPr algn="ctr">
              <a:lnSpc>
                <a:spcPct val="90000"/>
              </a:lnSpc>
              <a:defRPr/>
            </a:pP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1. Составление проекта бюджета на очередной финансовый год и плановый период;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2. Организация исполнения бюджета;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3. Осуществление финансового контроля за исполнением бюджета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5030307"/>
              </p:ext>
            </p:extLst>
          </p:nvPr>
        </p:nvGraphicFramePr>
        <p:xfrm>
          <a:off x="1450942" y="4672988"/>
          <a:ext cx="9215502" cy="20421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8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Контактная информация</a:t>
                      </a:r>
                      <a:endParaRPr lang="ru-R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Начальник управления</a:t>
                      </a:r>
                      <a:r>
                        <a:rPr lang="en-US" sz="1400" kern="1200" baseline="0" dirty="0"/>
                        <a:t>	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err="1"/>
                        <a:t>Мухаметова</a:t>
                      </a:r>
                      <a:r>
                        <a:rPr lang="ru-RU" sz="1400" b="0" dirty="0"/>
                        <a:t> </a:t>
                      </a:r>
                      <a:r>
                        <a:rPr lang="ru-RU" sz="1400" b="0" dirty="0" err="1"/>
                        <a:t>Эльмира</a:t>
                      </a:r>
                      <a:r>
                        <a:rPr lang="ru-RU" sz="1400" b="0" dirty="0"/>
                        <a:t> </a:t>
                      </a:r>
                      <a:r>
                        <a:rPr lang="ru-RU" sz="1400" b="0" dirty="0" err="1"/>
                        <a:t>Ильгизаровна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Адрес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Свердловская</a:t>
                      </a:r>
                      <a:r>
                        <a:rPr lang="ru-RU" sz="1400" baseline="0" dirty="0"/>
                        <a:t>  обл. ,г.Североуральск, </a:t>
                      </a:r>
                      <a:r>
                        <a:rPr lang="ru-RU" sz="1400" dirty="0"/>
                        <a:t>ул. Чайковского,</a:t>
                      </a:r>
                      <a:r>
                        <a:rPr lang="ru-RU" sz="1400" baseline="0" dirty="0"/>
                        <a:t> 15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Телефон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2-64-36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Адрес электронной почты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mail@fin-severouralsk.ru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9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/>
                        <a:t>Режим работы	</a:t>
                      </a:r>
                    </a:p>
                    <a:p>
                      <a:pPr algn="l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С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8:00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до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17:</a:t>
                      </a:r>
                      <a:r>
                        <a:rPr lang="en-US" sz="1400" kern="1200" baseline="0" dirty="0"/>
                        <a:t>15  </a:t>
                      </a:r>
                      <a:r>
                        <a:rPr lang="ru-RU" sz="1400" kern="1200" baseline="0" dirty="0"/>
                        <a:t>(пт.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до 16:</a:t>
                      </a:r>
                      <a:r>
                        <a:rPr lang="en-US" sz="1400" kern="1200" baseline="0" dirty="0"/>
                        <a:t>00</a:t>
                      </a:r>
                      <a:r>
                        <a:rPr lang="ru-RU" sz="1400" kern="1200" baseline="0" dirty="0"/>
                        <a:t>)</a:t>
                      </a:r>
                    </a:p>
                    <a:p>
                      <a:pPr algn="l"/>
                      <a:r>
                        <a:rPr lang="ru-RU" sz="1400" kern="1200" baseline="0" dirty="0"/>
                        <a:t>Перерыв на обед с 12:00 до 13:00 Выходные дни - </a:t>
                      </a:r>
                      <a:r>
                        <a:rPr lang="ru-RU" sz="1400" kern="1200" baseline="0" dirty="0" err="1"/>
                        <a:t>Сб</a:t>
                      </a:r>
                      <a:r>
                        <a:rPr lang="ru-RU" sz="1400" kern="1200" baseline="0" dirty="0"/>
                        <a:t>, </a:t>
                      </a:r>
                      <a:r>
                        <a:rPr lang="ru-RU" sz="1400" kern="1200" baseline="0" dirty="0" err="1"/>
                        <a:t>Вс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Лента лицом вниз 11"/>
          <p:cNvSpPr/>
          <p:nvPr/>
        </p:nvSpPr>
        <p:spPr>
          <a:xfrm>
            <a:off x="494778" y="2214563"/>
            <a:ext cx="11144250" cy="3857625"/>
          </a:xfrm>
          <a:prstGeom prst="ribbon">
            <a:avLst>
              <a:gd name="adj1" fmla="val 7432"/>
              <a:gd name="adj2" fmla="val 6364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332656"/>
            <a:ext cx="9361040" cy="114300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Основные показатели социально-экономического развития Североуральского городского округа за 2022г.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69876" y="1772816"/>
          <a:ext cx="10369152" cy="48447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359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99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82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Показатели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Единица измерения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2022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план</a:t>
                      </a:r>
                      <a:endParaRPr lang="ru-RU" sz="1200" b="1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Доходы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1800,1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1784,3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Убыток прибыльных организаций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0,0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-704,3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инвестиций в основной капитал за счет всех источников финансирования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1523,5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1552,1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Оборот розничной торговли в ценах соответствующего периода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3667,1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4820,5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Оборот общественного питания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млн.руб.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285,9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/>
                        <a:t>436,3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постоянного населения муниципального образования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38410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38500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населения в трудоспособном возрасте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19480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19968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Число родившихся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328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Число умерших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жилищно-коммунальное хозяйство в расчете на одного жителя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рубль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5091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4474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образование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рубль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26467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26226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культуру 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2775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2764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бюджета округа на физическую культуру и спорт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Объем расходов местного бюджета  на социальную политику в расчете на одного жителя 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4518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4291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 на национальную экономику в расчете на одного жителя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3207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2633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822196235"/>
              </p:ext>
            </p:extLst>
          </p:nvPr>
        </p:nvGraphicFramePr>
        <p:xfrm>
          <a:off x="549796" y="1700808"/>
          <a:ext cx="11377263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58BD786-E55A-4E87-A00F-B0A70EDE1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Показатели занятости населения по отраслям экономики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731839342"/>
              </p:ext>
            </p:extLst>
          </p:nvPr>
        </p:nvGraphicFramePr>
        <p:xfrm>
          <a:off x="477788" y="2060848"/>
          <a:ext cx="3168351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14700" y="1628800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год</a:t>
            </a:r>
          </a:p>
        </p:txBody>
      </p:sp>
      <p:sp>
        <p:nvSpPr>
          <p:cNvPr id="13" name="Цилиндр 12"/>
          <p:cNvSpPr/>
          <p:nvPr/>
        </p:nvSpPr>
        <p:spPr>
          <a:xfrm>
            <a:off x="3790802" y="2420963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1 562,6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Цилиндр 15"/>
          <p:cNvSpPr/>
          <p:nvPr/>
        </p:nvSpPr>
        <p:spPr>
          <a:xfrm>
            <a:off x="3790156" y="3573016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1 597,9</a:t>
            </a:r>
          </a:p>
        </p:txBody>
      </p:sp>
      <p:sp>
        <p:nvSpPr>
          <p:cNvPr id="19" name="Цилиндр 18"/>
          <p:cNvSpPr/>
          <p:nvPr/>
        </p:nvSpPr>
        <p:spPr>
          <a:xfrm>
            <a:off x="3790156" y="4653161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35,3(-)</a:t>
            </a:r>
          </a:p>
        </p:txBody>
      </p:sp>
      <p:sp>
        <p:nvSpPr>
          <p:cNvPr id="22" name="Загнутый угол 21"/>
          <p:cNvSpPr/>
          <p:nvPr/>
        </p:nvSpPr>
        <p:spPr>
          <a:xfrm flipV="1">
            <a:off x="333772" y="6669086"/>
            <a:ext cx="11593116" cy="7228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8452" name="Прямоугольник 22"/>
          <p:cNvSpPr>
            <a:spLocks noChangeArrowheads="1"/>
          </p:cNvSpPr>
          <p:nvPr/>
        </p:nvSpPr>
        <p:spPr bwMode="auto">
          <a:xfrm>
            <a:off x="261938" y="5380038"/>
            <a:ext cx="11593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phemi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8877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 год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6434979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1 596,8</a:t>
            </a:r>
          </a:p>
        </p:txBody>
      </p:sp>
      <p:sp>
        <p:nvSpPr>
          <p:cNvPr id="17" name="Цилиндр 16"/>
          <p:cNvSpPr/>
          <p:nvPr/>
        </p:nvSpPr>
        <p:spPr>
          <a:xfrm>
            <a:off x="6434979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1 612,3</a:t>
            </a:r>
          </a:p>
        </p:txBody>
      </p:sp>
      <p:sp>
        <p:nvSpPr>
          <p:cNvPr id="18" name="Цилиндр 17"/>
          <p:cNvSpPr/>
          <p:nvPr/>
        </p:nvSpPr>
        <p:spPr>
          <a:xfrm>
            <a:off x="6434333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15,5(-)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223173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</a:t>
            </a:r>
          </a:p>
        </p:txBody>
      </p:sp>
      <p:sp>
        <p:nvSpPr>
          <p:cNvPr id="26" name="Цилиндр 25"/>
          <p:cNvSpPr/>
          <p:nvPr/>
        </p:nvSpPr>
        <p:spPr>
          <a:xfrm>
            <a:off x="9099275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1784,3</a:t>
            </a:r>
          </a:p>
        </p:txBody>
      </p:sp>
      <p:sp>
        <p:nvSpPr>
          <p:cNvPr id="27" name="Цилиндр 26"/>
          <p:cNvSpPr/>
          <p:nvPr/>
        </p:nvSpPr>
        <p:spPr>
          <a:xfrm>
            <a:off x="9099275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1 770,2</a:t>
            </a:r>
          </a:p>
        </p:txBody>
      </p:sp>
      <p:sp>
        <p:nvSpPr>
          <p:cNvPr id="28" name="Цилиндр 27"/>
          <p:cNvSpPr/>
          <p:nvPr/>
        </p:nvSpPr>
        <p:spPr>
          <a:xfrm>
            <a:off x="9098629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14,1(+)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89B2F3D1-EDA7-4CA5-A673-E7AC449F5647}"/>
              </a:ext>
            </a:extLst>
          </p:cNvPr>
          <p:cNvSpPr txBox="1">
            <a:spLocks/>
          </p:cNvSpPr>
          <p:nvPr/>
        </p:nvSpPr>
        <p:spPr>
          <a:xfrm>
            <a:off x="2422004" y="142875"/>
            <a:ext cx="9315971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75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Сведения о местном бюджете, </a:t>
            </a:r>
            <a:b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млн.руб.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трелка: вниз 47">
            <a:extLst>
              <a:ext uri="{FF2B5EF4-FFF2-40B4-BE49-F238E27FC236}">
                <a16:creationId xmlns:a16="http://schemas.microsoft.com/office/drawing/2014/main" xmlns="" id="{579EEB22-888A-47BF-ACB2-0A691B88AB5A}"/>
              </a:ext>
            </a:extLst>
          </p:cNvPr>
          <p:cNvSpPr/>
          <p:nvPr/>
        </p:nvSpPr>
        <p:spPr>
          <a:xfrm>
            <a:off x="9213772" y="2625726"/>
            <a:ext cx="504056" cy="3885188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130000" r="50000" b="-30000"/>
            </a:path>
            <a:tileRect/>
          </a:gra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65C2737E-396C-401B-AE75-F41A3496D417}"/>
              </a:ext>
            </a:extLst>
          </p:cNvPr>
          <p:cNvSpPr/>
          <p:nvPr/>
        </p:nvSpPr>
        <p:spPr>
          <a:xfrm>
            <a:off x="2133972" y="2564904"/>
            <a:ext cx="504056" cy="3580236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130000" r="50000" b="-30000"/>
            </a:path>
            <a:tileRect/>
          </a:gra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89B2F3D1-EDA7-4CA5-A673-E7AC449F5647}"/>
              </a:ext>
            </a:extLst>
          </p:cNvPr>
          <p:cNvSpPr txBox="1">
            <a:spLocks/>
          </p:cNvSpPr>
          <p:nvPr/>
        </p:nvSpPr>
        <p:spPr>
          <a:xfrm>
            <a:off x="2422004" y="142875"/>
            <a:ext cx="9315971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75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Информация об исполнении бюджета за 2022 год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21824C99-90A0-4ACA-ACC0-C6FE602A21BD}"/>
              </a:ext>
            </a:extLst>
          </p:cNvPr>
          <p:cNvSpPr/>
          <p:nvPr/>
        </p:nvSpPr>
        <p:spPr>
          <a:xfrm>
            <a:off x="1046008" y="3188806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Налоговые доходы 528  587 тыс.руб.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74C0F7F-3395-4A03-91D1-F820034E134D}"/>
              </a:ext>
            </a:extLst>
          </p:cNvPr>
          <p:cNvSpPr/>
          <p:nvPr/>
        </p:nvSpPr>
        <p:spPr>
          <a:xfrm>
            <a:off x="1046008" y="4255231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Неналоговые доходы 47 627 тыс.руб.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C1A7D959-9525-4FEA-B2EB-8E418D74306B}"/>
              </a:ext>
            </a:extLst>
          </p:cNvPr>
          <p:cNvSpPr/>
          <p:nvPr/>
        </p:nvSpPr>
        <p:spPr>
          <a:xfrm>
            <a:off x="1053852" y="5321656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Безвозмездные поступления       1 208 123  тыс.руб.</a:t>
            </a:r>
          </a:p>
        </p:txBody>
      </p:sp>
      <p:sp>
        <p:nvSpPr>
          <p:cNvPr id="3" name="Блок-схема: магнитный диск 2">
            <a:extLst>
              <a:ext uri="{FF2B5EF4-FFF2-40B4-BE49-F238E27FC236}">
                <a16:creationId xmlns:a16="http://schemas.microsoft.com/office/drawing/2014/main" xmlns="" id="{C92333FE-DEC1-4146-9683-8D585D97FC0F}"/>
              </a:ext>
            </a:extLst>
          </p:cNvPr>
          <p:cNvSpPr/>
          <p:nvPr/>
        </p:nvSpPr>
        <p:spPr>
          <a:xfrm>
            <a:off x="1053852" y="1627188"/>
            <a:ext cx="2736304" cy="1139229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1 784 337 тыс.руб.</a:t>
            </a:r>
          </a:p>
        </p:txBody>
      </p:sp>
      <p:sp>
        <p:nvSpPr>
          <p:cNvPr id="30" name="Блок-схема: магнитный диск 29">
            <a:extLst>
              <a:ext uri="{FF2B5EF4-FFF2-40B4-BE49-F238E27FC236}">
                <a16:creationId xmlns:a16="http://schemas.microsoft.com/office/drawing/2014/main" xmlns="" id="{25928F73-A865-429D-A277-5C773801F964}"/>
              </a:ext>
            </a:extLst>
          </p:cNvPr>
          <p:cNvSpPr/>
          <p:nvPr/>
        </p:nvSpPr>
        <p:spPr>
          <a:xfrm>
            <a:off x="8097648" y="1574147"/>
            <a:ext cx="2736304" cy="1139229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1 770 181тыс.руб.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4713CD96-1BB8-4D58-A949-3B22BF21876D}"/>
              </a:ext>
            </a:extLst>
          </p:cNvPr>
          <p:cNvSpPr/>
          <p:nvPr/>
        </p:nvSpPr>
        <p:spPr>
          <a:xfrm>
            <a:off x="7174532" y="2780928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Общегосударственные вопросы 124 498 тыс.руб. 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36252F11-47C7-4C28-8959-753FDCBD125A}"/>
              </a:ext>
            </a:extLst>
          </p:cNvPr>
          <p:cNvSpPr/>
          <p:nvPr/>
        </p:nvSpPr>
        <p:spPr>
          <a:xfrm>
            <a:off x="7193625" y="3140968"/>
            <a:ext cx="4544350" cy="4204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Национальная безопасность и правоохранительная деятельность 10 060 тыс.руб.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7583E4F8-DBB5-4E99-A0B8-B525034361EE}"/>
              </a:ext>
            </a:extLst>
          </p:cNvPr>
          <p:cNvSpPr/>
          <p:nvPr/>
        </p:nvSpPr>
        <p:spPr>
          <a:xfrm>
            <a:off x="7193625" y="3644356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Национальная экономика 101 374 тыс.руб</a:t>
            </a:r>
            <a:r>
              <a:rPr lang="ru-RU" sz="11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1811C1ED-D8A3-4C7D-A803-FA0DDA7A0CBC}"/>
              </a:ext>
            </a:extLst>
          </p:cNvPr>
          <p:cNvSpPr/>
          <p:nvPr/>
        </p:nvSpPr>
        <p:spPr>
          <a:xfrm>
            <a:off x="7193625" y="400348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Жилищно-коммунальное хозяйство 172 266 тыс.руб.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37967C4D-085C-4744-882A-9F5760D4CC2B}"/>
              </a:ext>
            </a:extLst>
          </p:cNvPr>
          <p:cNvSpPr/>
          <p:nvPr/>
        </p:nvSpPr>
        <p:spPr>
          <a:xfrm>
            <a:off x="7193625" y="436951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Охрана окружающей среды 1 780 тыс.руб.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F8400F12-1D36-4579-A3D1-D895FA83C4E1}"/>
              </a:ext>
            </a:extLst>
          </p:cNvPr>
          <p:cNvSpPr/>
          <p:nvPr/>
        </p:nvSpPr>
        <p:spPr>
          <a:xfrm>
            <a:off x="7193625" y="4728332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Образование 1 009 704 тыс.руб.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A843F77E-FFF1-43D0-A025-9730B1D05466}"/>
              </a:ext>
            </a:extLst>
          </p:cNvPr>
          <p:cNvSpPr/>
          <p:nvPr/>
        </p:nvSpPr>
        <p:spPr>
          <a:xfrm>
            <a:off x="7193625" y="5108536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Культура, кинематография 106 424 тыс.руб.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xmlns="" id="{CB5A7DCF-2DE7-4261-B4CB-96E8C9535340}"/>
              </a:ext>
            </a:extLst>
          </p:cNvPr>
          <p:cNvSpPr/>
          <p:nvPr/>
        </p:nvSpPr>
        <p:spPr>
          <a:xfrm>
            <a:off x="7193625" y="548874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Физическая культура 77 152 тыс.руб.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xmlns="" id="{AD6134BF-4814-4001-9AD4-8BB0A8616BCE}"/>
              </a:ext>
            </a:extLst>
          </p:cNvPr>
          <p:cNvSpPr/>
          <p:nvPr/>
        </p:nvSpPr>
        <p:spPr>
          <a:xfrm>
            <a:off x="7193625" y="5868944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Социальная политика 165 197 тыс.руб.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xmlns="" id="{9039C7B8-5283-4CCB-A2EA-45E76F2B5F2C}"/>
              </a:ext>
            </a:extLst>
          </p:cNvPr>
          <p:cNvSpPr/>
          <p:nvPr/>
        </p:nvSpPr>
        <p:spPr>
          <a:xfrm>
            <a:off x="7193625" y="6249148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Прочие расходы 1 726 тыс.руб.</a:t>
            </a:r>
          </a:p>
        </p:txBody>
      </p:sp>
      <p:sp>
        <p:nvSpPr>
          <p:cNvPr id="6" name="Стрелка: влево-вправо-вверх 5">
            <a:extLst>
              <a:ext uri="{FF2B5EF4-FFF2-40B4-BE49-F238E27FC236}">
                <a16:creationId xmlns:a16="http://schemas.microsoft.com/office/drawing/2014/main" xmlns="" id="{4FA5E0B6-274F-45CC-9E7B-7964BBF0F563}"/>
              </a:ext>
            </a:extLst>
          </p:cNvPr>
          <p:cNvSpPr/>
          <p:nvPr/>
        </p:nvSpPr>
        <p:spPr>
          <a:xfrm flipV="1">
            <a:off x="4294212" y="1662219"/>
            <a:ext cx="3312368" cy="518819"/>
          </a:xfrm>
          <a:prstGeom prst="leftRightUpArrow">
            <a:avLst>
              <a:gd name="adj1" fmla="val 35193"/>
              <a:gd name="adj2" fmla="val 35318"/>
              <a:gd name="adj3" fmla="val 14682"/>
            </a:avLst>
          </a:pr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3" name="Блок-схема: магнитный диск 42">
            <a:extLst>
              <a:ext uri="{FF2B5EF4-FFF2-40B4-BE49-F238E27FC236}">
                <a16:creationId xmlns:a16="http://schemas.microsoft.com/office/drawing/2014/main" xmlns="" id="{9F4BE55C-84DA-4A53-B75B-9162DFC3121B}"/>
              </a:ext>
            </a:extLst>
          </p:cNvPr>
          <p:cNvSpPr/>
          <p:nvPr/>
        </p:nvSpPr>
        <p:spPr>
          <a:xfrm>
            <a:off x="4142542" y="2441107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FF0000"/>
                </a:solidFill>
              </a:rPr>
              <a:t>Профицит</a:t>
            </a:r>
            <a:r>
              <a:rPr lang="ru-RU" sz="1400" b="1" dirty="0">
                <a:solidFill>
                  <a:srgbClr val="FF0000"/>
                </a:solidFill>
              </a:rPr>
              <a:t> 14 156 тыс.руб.</a:t>
            </a: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45" name="Блок-схема: магнитный диск 44">
            <a:extLst>
              <a:ext uri="{FF2B5EF4-FFF2-40B4-BE49-F238E27FC236}">
                <a16:creationId xmlns:a16="http://schemas.microsoft.com/office/drawing/2014/main" xmlns="" id="{FBA501C8-04FE-41AB-A958-09B9C0954D95}"/>
              </a:ext>
            </a:extLst>
          </p:cNvPr>
          <p:cNvSpPr/>
          <p:nvPr/>
        </p:nvSpPr>
        <p:spPr>
          <a:xfrm>
            <a:off x="4142542" y="3502409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Доходы из расчета на 1 человека 46 346 руб.</a:t>
            </a:r>
          </a:p>
        </p:txBody>
      </p:sp>
      <p:sp>
        <p:nvSpPr>
          <p:cNvPr id="46" name="Блок-схема: магнитный диск 45">
            <a:extLst>
              <a:ext uri="{FF2B5EF4-FFF2-40B4-BE49-F238E27FC236}">
                <a16:creationId xmlns:a16="http://schemas.microsoft.com/office/drawing/2014/main" xmlns="" id="{CF69017F-652A-4CBF-8C7F-D422BA8060A4}"/>
              </a:ext>
            </a:extLst>
          </p:cNvPr>
          <p:cNvSpPr/>
          <p:nvPr/>
        </p:nvSpPr>
        <p:spPr>
          <a:xfrm>
            <a:off x="4129116" y="4540489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Расходы из расчета на 1 человека 45 979  руб.</a:t>
            </a:r>
          </a:p>
        </p:txBody>
      </p:sp>
      <p:sp>
        <p:nvSpPr>
          <p:cNvPr id="47" name="Блок-схема: магнитный диск 46">
            <a:extLst>
              <a:ext uri="{FF2B5EF4-FFF2-40B4-BE49-F238E27FC236}">
                <a16:creationId xmlns:a16="http://schemas.microsoft.com/office/drawing/2014/main" xmlns="" id="{D2B47DAA-4C97-46E1-87C8-01D5F5A2C37A}"/>
              </a:ext>
            </a:extLst>
          </p:cNvPr>
          <p:cNvSpPr/>
          <p:nvPr/>
        </p:nvSpPr>
        <p:spPr>
          <a:xfrm>
            <a:off x="4112401" y="5562768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Численность населения   38 500 человек</a:t>
            </a:r>
          </a:p>
        </p:txBody>
      </p:sp>
    </p:spTree>
    <p:extLst>
      <p:ext uri="{BB962C8B-B14F-4D97-AF65-F5344CB8AC3E}">
        <p14:creationId xmlns:p14="http://schemas.microsoft.com/office/powerpoint/2010/main" xmlns="" val="319470513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A5852157-7C39-4E8E-80B5-9B0BF4C7EDCC}"/>
              </a:ext>
            </a:extLst>
          </p:cNvPr>
          <p:cNvSpPr/>
          <p:nvPr/>
        </p:nvSpPr>
        <p:spPr>
          <a:xfrm>
            <a:off x="5802049" y="3582185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C0968873-24AF-4A6B-9304-F0FAE4DEFD29}"/>
              </a:ext>
            </a:extLst>
          </p:cNvPr>
          <p:cNvSpPr/>
          <p:nvPr/>
        </p:nvSpPr>
        <p:spPr>
          <a:xfrm rot="2809284">
            <a:off x="3870987" y="3798097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xmlns="" id="{E3DF4E73-5A35-4576-85CB-8F9369216775}"/>
              </a:ext>
            </a:extLst>
          </p:cNvPr>
          <p:cNvSpPr/>
          <p:nvPr/>
        </p:nvSpPr>
        <p:spPr>
          <a:xfrm rot="-2700000">
            <a:off x="7799893" y="3798098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1567020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85900" y="2348880"/>
            <a:ext cx="9358312" cy="7858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- выплачиваемые из бюджета денежные средства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29880" y="3284445"/>
            <a:ext cx="3929062" cy="857250"/>
          </a:xfrm>
          <a:prstGeom prst="roundRect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исполнялись по: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94806" y="4602278"/>
            <a:ext cx="2786062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разделам бюджетной классификации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4737100" y="4617777"/>
            <a:ext cx="2786063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главным распорядителям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7679395" y="4617777"/>
            <a:ext cx="2786063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муниципальным программам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D446F268-67DC-41FD-83BD-D4AEE8B06B65}"/>
              </a:ext>
            </a:extLst>
          </p:cNvPr>
          <p:cNvSpPr txBox="1">
            <a:spLocks/>
          </p:cNvSpPr>
          <p:nvPr/>
        </p:nvSpPr>
        <p:spPr>
          <a:xfrm>
            <a:off x="1629916" y="142875"/>
            <a:ext cx="10108059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Расходы бюджета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1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Тема1" id="{96C98D27-CD86-415A-9716-32EB7BBFC703}" vid="{F41ED468-FDA7-450C-BCBE-79C61995AF36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5997</Words>
  <Application>Microsoft Office PowerPoint</Application>
  <PresentationFormat>Произвольный</PresentationFormat>
  <Paragraphs>1135</Paragraphs>
  <Slides>48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Тема1</vt:lpstr>
      <vt:lpstr>Слайд 1</vt:lpstr>
      <vt:lpstr>  Показатели исполнения доходов бюджета МО Североуральский городской округ за 2022 год</vt:lpstr>
      <vt:lpstr> Структура доходов бюджета за 2022 год</vt:lpstr>
      <vt:lpstr> Итоги социально-экономического развития за 2022 год</vt:lpstr>
      <vt:lpstr>Основные показатели социально-экономического развития Североуральского городского округа за 2022г. </vt:lpstr>
      <vt:lpstr> Показатели занятости населения по отраслям экономики за 2022 год</vt:lpstr>
      <vt:lpstr>Слайд 7</vt:lpstr>
      <vt:lpstr>Слайд 8</vt:lpstr>
      <vt:lpstr>Слайд 9</vt:lpstr>
      <vt:lpstr> Отраслевая структура расходов в 2022 году   1 770 180,9 тысяч рублей</vt:lpstr>
      <vt:lpstr>Исполнение расходов бюджета за 2022 год  по муниципальным программам 1 741 731,0 тыс.рублей</vt:lpstr>
      <vt:lpstr> </vt:lpstr>
      <vt:lpstr>Слайд 13</vt:lpstr>
      <vt:lpstr>Слайд 14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Расходы бюджета</vt:lpstr>
      <vt:lpstr>Расходы на образование</vt:lpstr>
      <vt:lpstr>Расходы на образование</vt:lpstr>
      <vt:lpstr>Расходы на образование</vt:lpstr>
      <vt:lpstr>Расходы на культуру</vt:lpstr>
      <vt:lpstr>КУЛЬТУРА, КИНЕМАТОГРАФИЯ  За 2022 год исполнение по разделу составляет 106424,5 ТЫС. РУБ.</vt:lpstr>
      <vt:lpstr>Расходы на физическую культуру и спорт</vt:lpstr>
      <vt:lpstr>ФИЗИЧЕСКАЯ КУЛЬТУРА И СПОРТ Расходы по подразделу составляют 77151,6 тыс. руб.</vt:lpstr>
      <vt:lpstr>НАЦИОНАЛЬНАЯ БЕЗОПАСНОСТЬ И ПРАВООХРАНИТЕЛЬНАЯ ДЕЯТЕЛЬНОСТЬ  За 2022 год исполнение по разделу составляет                       10 059,9  тыс. руб. </vt:lpstr>
      <vt:lpstr>НАЦИОНАЛЬНАЯ ЭКОНОМИКА За 2022 год исполнение по разделу составляет  101 373,9 тыс. руб.</vt:lpstr>
      <vt:lpstr>НАЦИОНАЛЬНАЯ ЭКОНОМИКА                                    Исполнение по разделу за 2022 год составляет 101373,9 тыс. руб.  </vt:lpstr>
      <vt:lpstr>НАЦИОНАЛЬНАЯ ЭКОНОМИКА </vt:lpstr>
      <vt:lpstr>НАЦИОНАЛЬНАЯ ЭКОНОМИКА</vt:lpstr>
      <vt:lpstr>ЖИЛИЩНО-КОММУНАЛЬНОЕ ХОЗЯЙСТВО  Исполнение по разделу за 2022 год составляет 172266,2 тыс. руб. </vt:lpstr>
      <vt:lpstr>жилищно-коммунальное хозяйство 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СОЦИАЛЬНАЯ ПОЛИТИКА Расходы по подразделу составляют 165 197,1 тыс. рублей</vt:lpstr>
      <vt:lpstr>СОЦИАЛЬНАЯ ПОЛИТИКА </vt:lpstr>
      <vt:lpstr>СРЕДСТВА МАССОВОЙ ИНФОРМАЦИИ И ОБСЛУЖИВАНИЕ ГОСУДАРСТВЕННОГО И МУНИЦИПАЛЬНОГО ДОЛГА</vt:lpstr>
      <vt:lpstr>Слайд 46</vt:lpstr>
      <vt:lpstr>О Финансовом управлении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29</cp:revision>
  <dcterms:modified xsi:type="dcterms:W3CDTF">2023-05-16T08:07:10Z</dcterms:modified>
</cp:coreProperties>
</file>